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6" r:id="rId2"/>
    <p:sldId id="264" r:id="rId3"/>
    <p:sldId id="257" r:id="rId4"/>
    <p:sldId id="261" r:id="rId5"/>
    <p:sldId id="263" r:id="rId6"/>
    <p:sldId id="262" r:id="rId7"/>
    <p:sldId id="305" r:id="rId8"/>
    <p:sldId id="304" r:id="rId9"/>
    <p:sldId id="303" r:id="rId10"/>
    <p:sldId id="302" r:id="rId11"/>
    <p:sldId id="301" r:id="rId12"/>
    <p:sldId id="300" r:id="rId13"/>
    <p:sldId id="299" r:id="rId14"/>
    <p:sldId id="298" r:id="rId15"/>
    <p:sldId id="297" r:id="rId16"/>
    <p:sldId id="296" r:id="rId17"/>
    <p:sldId id="258" r:id="rId18"/>
    <p:sldId id="268" r:id="rId19"/>
    <p:sldId id="266" r:id="rId20"/>
    <p:sldId id="269" r:id="rId21"/>
    <p:sldId id="272" r:id="rId22"/>
    <p:sldId id="271" r:id="rId23"/>
    <p:sldId id="267" r:id="rId24"/>
    <p:sldId id="273" r:id="rId25"/>
    <p:sldId id="274" r:id="rId26"/>
    <p:sldId id="275" r:id="rId27"/>
    <p:sldId id="276" r:id="rId28"/>
    <p:sldId id="277" r:id="rId29"/>
    <p:sldId id="278" r:id="rId30"/>
    <p:sldId id="270" r:id="rId31"/>
    <p:sldId id="279" r:id="rId32"/>
    <p:sldId id="295" r:id="rId33"/>
    <p:sldId id="294" r:id="rId34"/>
    <p:sldId id="293" r:id="rId35"/>
    <p:sldId id="292" r:id="rId36"/>
    <p:sldId id="291" r:id="rId37"/>
    <p:sldId id="290" r:id="rId38"/>
    <p:sldId id="289" r:id="rId39"/>
    <p:sldId id="288" r:id="rId40"/>
    <p:sldId id="287" r:id="rId41"/>
    <p:sldId id="286" r:id="rId42"/>
    <p:sldId id="280" r:id="rId43"/>
    <p:sldId id="285" r:id="rId44"/>
    <p:sldId id="284" r:id="rId45"/>
    <p:sldId id="281" r:id="rId46"/>
    <p:sldId id="282" r:id="rId47"/>
    <p:sldId id="283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slow">
    <p:push dir="u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B8310D-82BB-4AD0-B163-F0D3106902C8}" type="datetimeFigureOut">
              <a:rPr lang="fr-FR" smtClean="0"/>
              <a:pPr/>
              <a:t>07/09/2016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35FD95-7050-445B-80CB-7A2B086A56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ZUWPsn_T9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ZUWPsn_T9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WSFE9dBi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4"/>
          <p:cNvSpPr>
            <a:spLocks noChangeArrowheads="1"/>
          </p:cNvSpPr>
          <p:nvPr/>
        </p:nvSpPr>
        <p:spPr bwMode="auto">
          <a:xfrm>
            <a:off x="4356100" y="5332413"/>
            <a:ext cx="42481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endParaRPr lang="es-ES" altLang="fr-FR" sz="2000" b="1">
              <a:solidFill>
                <a:srgbClr val="003300"/>
              </a:solidFill>
            </a:endParaRPr>
          </a:p>
        </p:txBody>
      </p:sp>
      <p:sp>
        <p:nvSpPr>
          <p:cNvPr id="4" name="Text Box 108"/>
          <p:cNvSpPr txBox="1">
            <a:spLocks noChangeArrowheads="1"/>
          </p:cNvSpPr>
          <p:nvPr/>
        </p:nvSpPr>
        <p:spPr bwMode="auto">
          <a:xfrm>
            <a:off x="6194425" y="166688"/>
            <a:ext cx="29495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September 6</a:t>
            </a:r>
            <a:r>
              <a:rPr lang="en-US" altLang="en-US" sz="1600" baseline="300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th</a:t>
            </a:r>
            <a:r>
              <a:rPr lang="en-US" altLang="en-US" sz="1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,2016</a:t>
            </a:r>
            <a:endParaRPr lang="en-US" altLang="en-US" sz="16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838" y="1844675"/>
            <a:ext cx="6264275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 err="1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Sequence</a:t>
            </a:r>
            <a:r>
              <a:rPr lang="fr-FR" sz="36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3600" dirty="0" err="1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two</a:t>
            </a:r>
            <a:r>
              <a:rPr lang="fr-FR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fr-FR" sz="36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 and </a:t>
            </a:r>
            <a:r>
              <a:rPr lang="fr-FR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my</a:t>
            </a:r>
            <a:r>
              <a:rPr lang="fr-FR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family</a:t>
            </a:r>
            <a:endParaRPr lang="fr-FR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Text Box 103"/>
          <p:cNvSpPr txBox="1">
            <a:spLocks noChangeArrowheads="1"/>
          </p:cNvSpPr>
          <p:nvPr/>
        </p:nvSpPr>
        <p:spPr bwMode="auto">
          <a:xfrm>
            <a:off x="1211263" y="4144963"/>
            <a:ext cx="7924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>
                <a:solidFill>
                  <a:srgbClr val="FF3399"/>
                </a:solidFill>
              </a:rPr>
              <a:t>Planning</a:t>
            </a:r>
            <a:r>
              <a:rPr lang="en-US" altLang="en-US" sz="6600">
                <a:solidFill>
                  <a:srgbClr val="F2FDF7"/>
                </a:solidFill>
              </a:rPr>
              <a:t> </a:t>
            </a:r>
            <a:r>
              <a:rPr lang="en-US" altLang="en-US" sz="6600">
                <a:solidFill>
                  <a:srgbClr val="00B050"/>
                </a:solidFill>
              </a:rPr>
              <a:t>Learning</a:t>
            </a:r>
          </a:p>
        </p:txBody>
      </p:sp>
      <p:sp>
        <p:nvSpPr>
          <p:cNvPr id="9" name="Text Box 110"/>
          <p:cNvSpPr txBox="1">
            <a:spLocks noChangeArrowheads="1"/>
          </p:cNvSpPr>
          <p:nvPr/>
        </p:nvSpPr>
        <p:spPr bwMode="auto">
          <a:xfrm rot="16200000">
            <a:off x="-1123156" y="1784003"/>
            <a:ext cx="3990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The moderate program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795338" y="6173788"/>
            <a:ext cx="5399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3200"/>
              <a:t>Supervised by Mr Merzougui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1200" dirty="0" smtClean="0">
                <a:solidFill>
                  <a:prstClr val="black"/>
                </a:solidFill>
                <a:latin typeface="Constantia"/>
              </a:rPr>
              <a:t>Teacher’s assessment grid related to oral messages</a:t>
            </a:r>
            <a:r>
              <a:rPr lang="fr-FR" sz="2800" kern="12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fr-FR" sz="2800" kern="1200" dirty="0" smtClean="0">
                <a:solidFill>
                  <a:prstClr val="black"/>
                </a:solidFill>
                <a:latin typeface="Constantia"/>
              </a:rPr>
            </a:b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746" y="1634587"/>
            <a:ext cx="7888908" cy="4365114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365125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1200" dirty="0" smtClean="0">
                <a:solidFill>
                  <a:prstClr val="black"/>
                </a:solidFill>
                <a:latin typeface="Constantia"/>
              </a:rPr>
              <a:t>Teacher’s assessment grid related to oral  messages</a:t>
            </a:r>
            <a:r>
              <a:rPr lang="fr-FR" sz="2800" kern="1200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fr-FR" sz="2800" kern="1200" dirty="0" smtClean="0">
                <a:solidFill>
                  <a:prstClr val="black"/>
                </a:solidFill>
                <a:latin typeface="Constantia"/>
              </a:rPr>
            </a:b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746" y="1823579"/>
            <a:ext cx="7888908" cy="3987130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1- intellectual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774807"/>
            <a:ext cx="7846232" cy="4084674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2-Methodological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662021"/>
            <a:ext cx="7846232" cy="4310246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3- Communicative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716890"/>
            <a:ext cx="7846232" cy="4200508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>
                <a:solidFill>
                  <a:srgbClr val="FF3399"/>
                </a:solidFill>
              </a:rPr>
              <a:t>4</a:t>
            </a:r>
            <a:r>
              <a:rPr lang="en-US" sz="2400" b="1" dirty="0" smtClean="0">
                <a:solidFill>
                  <a:srgbClr val="FF3399"/>
                </a:solidFill>
              </a:rPr>
              <a:t>- Personal and Social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671166"/>
            <a:ext cx="7846232" cy="4291956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values</a:t>
            </a:r>
            <a:endParaRPr lang="fr-FR" sz="2800" kern="1200" dirty="0">
              <a:solidFill>
                <a:srgbClr val="CCCCCC">
                  <a:lumMod val="10000"/>
                </a:srgb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557338"/>
            <a:ext cx="7845425" cy="3810000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>
                <a:solidFill>
                  <a:srgbClr val="191919"/>
                </a:solidFill>
              </a:rPr>
              <a:t>SEQUENCE TWO: 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Situation Two</a:t>
            </a:r>
            <a:r>
              <a:rPr lang="en-US" altLang="en-US" b="1" dirty="0" smtClean="0">
                <a:solidFill>
                  <a:srgbClr val="FF0000"/>
                </a:solidFill>
              </a:rPr>
              <a:t/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altLang="fr-FR" sz="3200" b="1" u="sng" dirty="0" smtClean="0">
                <a:solidFill>
                  <a:srgbClr val="FF0000"/>
                </a:solidFill>
                <a:latin typeface="Comic Sans MS" pitchFamily="66" charset="0"/>
              </a:rPr>
              <a:t>Learning situation to install the resources/apprenticeship</a:t>
            </a:r>
            <a:r>
              <a:rPr lang="fr-FR" altLang="fr-FR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raditional Arabic" pitchFamily="18" charset="-78"/>
              </a:rPr>
              <a:t/>
            </a:r>
            <a:br>
              <a:rPr lang="fr-FR" altLang="fr-FR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raditional Arabic" pitchFamily="18" charset="-78"/>
              </a:rPr>
            </a:br>
            <a:endParaRPr lang="fr-FR" altLang="fr-FR" dirty="0" smtClean="0"/>
          </a:p>
        </p:txBody>
      </p:sp>
      <p:pic>
        <p:nvPicPr>
          <p:cNvPr id="24579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445543"/>
            <a:ext cx="7929617" cy="3912415"/>
          </a:xfr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14612" y="2357430"/>
            <a:ext cx="5545137" cy="2554545"/>
          </a:xfrm>
          <a:prstGeom prst="rect">
            <a:avLst/>
          </a:prstGeom>
          <a:solidFill>
            <a:srgbClr val="F2FDF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3200" dirty="0">
                <a:latin typeface="Comic Sans MS" pitchFamily="66" charset="0"/>
              </a:rPr>
              <a:t>You posted a photo of your family members on your </a:t>
            </a:r>
            <a:r>
              <a:rPr lang="en-US" altLang="fr-FR" sz="3200" dirty="0" err="1">
                <a:latin typeface="Comic Sans MS" pitchFamily="66" charset="0"/>
              </a:rPr>
              <a:t>facebook</a:t>
            </a:r>
            <a:r>
              <a:rPr lang="en-US" altLang="fr-FR" sz="3200" dirty="0">
                <a:latin typeface="Comic Sans MS" pitchFamily="66" charset="0"/>
              </a:rPr>
              <a:t> </a:t>
            </a:r>
            <a:r>
              <a:rPr lang="en-US" altLang="fr-FR" sz="3200" dirty="0" err="1">
                <a:latin typeface="Comic Sans MS" pitchFamily="66" charset="0"/>
              </a:rPr>
              <a:t>wall.Your</a:t>
            </a:r>
            <a:r>
              <a:rPr lang="en-US" altLang="fr-FR" sz="3200" dirty="0">
                <a:latin typeface="Comic Sans MS" pitchFamily="66" charset="0"/>
              </a:rPr>
              <a:t> e pal calls you and wants to know about them. Respond. </a:t>
            </a:r>
            <a:endParaRPr lang="fr-FR" altLang="fr-FR" sz="3200" dirty="0">
              <a:latin typeface="Comic Sans MS" pitchFamily="66" charset="0"/>
            </a:endParaRPr>
          </a:p>
        </p:txBody>
      </p:sp>
      <p:pic>
        <p:nvPicPr>
          <p:cNvPr id="24581" name="Picture 4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4922838"/>
            <a:ext cx="5154612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49312"/>
          </a:xfrm>
        </p:spPr>
        <p:txBody>
          <a:bodyPr/>
          <a:lstStyle/>
          <a:p>
            <a:pPr algn="l"/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Session 2     </a:t>
            </a:r>
            <a:r>
              <a:rPr lang="fr-FR" altLang="fr-FR" sz="2400" b="1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fr-FR" altLang="fr-FR" sz="2000" b="1" dirty="0" smtClean="0">
                <a:solidFill>
                  <a:srgbClr val="0D0D0D"/>
                </a:solidFill>
                <a:latin typeface="Comic Sans MS" pitchFamily="66" charset="0"/>
              </a:rPr>
              <a:t>arget </a:t>
            </a:r>
            <a:r>
              <a:rPr lang="fr-FR" altLang="fr-FR" sz="2000" b="1" dirty="0" err="1" smtClean="0">
                <a:solidFill>
                  <a:srgbClr val="0D0D0D"/>
                </a:solidFill>
                <a:latin typeface="Comic Sans MS" pitchFamily="66" charset="0"/>
              </a:rPr>
              <a:t>Structure: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What’s</a:t>
            </a:r>
            <a:r>
              <a:rPr lang="fr-FR" alt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Your</a:t>
            </a:r>
            <a:r>
              <a:rPr lang="fr-FR" alt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Job?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fr-FR" altLang="fr-FR" smtClean="0"/>
          </a:p>
        </p:txBody>
      </p:sp>
      <p:pic>
        <p:nvPicPr>
          <p:cNvPr id="45060" name="il_fi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2073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84550" y="2368550"/>
            <a:ext cx="4427538" cy="412750"/>
          </a:xfrm>
          <a:prstGeom prst="wedgeRectCallout">
            <a:avLst>
              <a:gd name="adj1" fmla="val 62014"/>
              <a:gd name="adj2" fmla="val -419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2DBDB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sz="2000" dirty="0" err="1">
                <a:latin typeface="Comic Sans MS" pitchFamily="66" charset="0"/>
                <a:ea typeface="Arial" pitchFamily="34" charset="0"/>
                <a:cs typeface="Arial" pitchFamily="34" charset="0"/>
              </a:rPr>
              <a:t>Hi,I’m</a:t>
            </a:r>
            <a:r>
              <a:rPr lang="en-US" altLang="fr-FR" sz="2000" dirty="0">
                <a:latin typeface="Comic Sans MS" pitchFamily="66" charset="0"/>
                <a:ea typeface="Arial" pitchFamily="34" charset="0"/>
                <a:cs typeface="Arial" pitchFamily="34" charset="0"/>
              </a:rPr>
              <a:t> tom .I’m 12 .I’m from France</a:t>
            </a:r>
            <a:r>
              <a:rPr lang="en-US" altLang="fr-FR" sz="1000" dirty="0">
                <a:latin typeface="Comic Sans MS" pitchFamily="66" charset="0"/>
                <a:ea typeface="Arial" pitchFamily="34" charset="0"/>
                <a:cs typeface="Arial" pitchFamily="34" charset="0"/>
              </a:rPr>
              <a:t>.</a:t>
            </a: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AutoShape 4"/>
          <p:cNvSpPr>
            <a:spLocks noChangeArrowheads="1"/>
          </p:cNvSpPr>
          <p:nvPr/>
        </p:nvSpPr>
        <p:spPr bwMode="auto">
          <a:xfrm>
            <a:off x="3059113" y="2849563"/>
            <a:ext cx="3025775" cy="434975"/>
          </a:xfrm>
          <a:prstGeom prst="wedgeRectCallout">
            <a:avLst>
              <a:gd name="adj1" fmla="val -65745"/>
              <a:gd name="adj2" fmla="val 31278"/>
            </a:avLst>
          </a:prstGeom>
          <a:solidFill>
            <a:srgbClr val="FF3399"/>
          </a:solidFill>
          <a:ln w="9525">
            <a:solidFill>
              <a:srgbClr val="DBE5F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 sz="2000">
                <a:latin typeface="Comic Sans MS" pitchFamily="66" charset="0"/>
              </a:rPr>
              <a:t>Nice to meet you Tom.</a:t>
            </a:r>
            <a:r>
              <a:rPr lang="en-US" altLang="fr-FR" sz="1000">
                <a:latin typeface="Comic Sans MS" pitchFamily="66" charset="0"/>
              </a:rPr>
              <a:t>.</a:t>
            </a:r>
            <a:endParaRPr lang="fr-FR" altLang="fr-FR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49838" y="3425825"/>
            <a:ext cx="2736850" cy="400050"/>
          </a:xfrm>
          <a:prstGeom prst="wedgeRectCallout">
            <a:avLst>
              <a:gd name="adj1" fmla="val 65361"/>
              <a:gd name="adj2" fmla="val -419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2DBDB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sz="2000" dirty="0">
                <a:latin typeface="Comic Sans MS" pitchFamily="66" charset="0"/>
                <a:ea typeface="Arial" pitchFamily="34" charset="0"/>
                <a:cs typeface="Arial" pitchFamily="34" charset="0"/>
              </a:rPr>
              <a:t>What ‘s your job ?.</a:t>
            </a:r>
            <a:endParaRPr lang="fr-FR" altLang="fr-FR" sz="2000" dirty="0">
              <a:cs typeface="Arial" pitchFamily="34" charset="0"/>
            </a:endParaRPr>
          </a:p>
        </p:txBody>
      </p:sp>
      <p:sp>
        <p:nvSpPr>
          <p:cNvPr id="45064" name="AutoShape 4"/>
          <p:cNvSpPr>
            <a:spLocks noChangeArrowheads="1"/>
          </p:cNvSpPr>
          <p:nvPr/>
        </p:nvSpPr>
        <p:spPr bwMode="auto">
          <a:xfrm>
            <a:off x="3059113" y="3825875"/>
            <a:ext cx="2665412" cy="434975"/>
          </a:xfrm>
          <a:prstGeom prst="wedgeRectCallout">
            <a:avLst>
              <a:gd name="adj1" fmla="val -68296"/>
              <a:gd name="adj2" fmla="val 2218"/>
            </a:avLst>
          </a:prstGeom>
          <a:solidFill>
            <a:srgbClr val="FF3399"/>
          </a:solidFill>
          <a:ln w="9525">
            <a:solidFill>
              <a:srgbClr val="DBE5F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 sz="2000">
                <a:latin typeface="Comic Sans MS" pitchFamily="66" charset="0"/>
              </a:rPr>
              <a:t>I’m  a doctor .</a:t>
            </a:r>
            <a:endParaRPr lang="fr-FR" altLang="fr-FR"/>
          </a:p>
        </p:txBody>
      </p:sp>
      <p:sp>
        <p:nvSpPr>
          <p:cNvPr id="45065" name="AutoShape 4"/>
          <p:cNvSpPr>
            <a:spLocks noChangeArrowheads="1"/>
          </p:cNvSpPr>
          <p:nvPr/>
        </p:nvSpPr>
        <p:spPr bwMode="auto">
          <a:xfrm>
            <a:off x="2955925" y="4346575"/>
            <a:ext cx="2768600" cy="436563"/>
          </a:xfrm>
          <a:prstGeom prst="wedgeRectCallout">
            <a:avLst>
              <a:gd name="adj1" fmla="val -63213"/>
              <a:gd name="adj2" fmla="val 2218"/>
            </a:avLst>
          </a:prstGeom>
          <a:solidFill>
            <a:srgbClr val="FF3399"/>
          </a:solidFill>
          <a:ln w="9525">
            <a:solidFill>
              <a:srgbClr val="DBE5F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 sz="2000">
                <a:latin typeface="Comic Sans MS" pitchFamily="66" charset="0"/>
              </a:rPr>
              <a:t>I’m  an engineer ?</a:t>
            </a:r>
            <a:endParaRPr lang="fr-FR" altLang="fr-F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035550" y="4791075"/>
            <a:ext cx="2519363" cy="400050"/>
          </a:xfrm>
          <a:prstGeom prst="wedgeRectCallout">
            <a:avLst>
              <a:gd name="adj1" fmla="val 65361"/>
              <a:gd name="adj2" fmla="val -419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2DBDB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sz="2000" dirty="0">
                <a:latin typeface="Comic Sans MS" pitchFamily="66" charset="0"/>
                <a:ea typeface="Arial" pitchFamily="34" charset="0"/>
                <a:cs typeface="Arial" pitchFamily="34" charset="0"/>
              </a:rPr>
              <a:t>Yes, I am.</a:t>
            </a:r>
            <a:endParaRPr lang="fr-FR" altLang="fr-FR" sz="2000" dirty="0"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Session «2 :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Target Structure </a:t>
            </a:r>
            <a:b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Have (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aff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neg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/inter)/JOBS /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numbers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14-100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Lesson Focus: </a:t>
            </a:r>
            <a:r>
              <a:rPr lang="en-US" sz="2000" b="1" kern="1200" dirty="0">
                <a:solidFill>
                  <a:srgbClr val="FF3399"/>
                </a:solidFill>
                <a:latin typeface="Comic Sans MS" panose="030F0702030302020204" pitchFamily="66" charset="0"/>
              </a:rPr>
              <a:t>S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peaking and Writing</a:t>
            </a:r>
            <a:endParaRPr lang="fr-FR" sz="2000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Objectives: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use ‘’ have” ,name the Jobs and tell their about their age and order 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 be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am,is,are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,,pronouns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I,you,she,he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,),helping verb (do)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(what),  vocabulary(family, jobs, numbers and ordinal numbers) pronunciation , intonation on questions. ; functions needed for oral communication with specific vocabulary, etc.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Strategies:oral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interraction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Listening ,writing</a:t>
            </a:r>
            <a:endParaRPr lang="fr-FR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audiovisual( visual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hlinkClick r:id="rId3"/>
              </a:rPr>
              <a:t>https://youtu.be/nZUWPsn_T90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of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Jobs and family members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PDP</a:t>
            </a:r>
            <a:endParaRPr lang="fr-FR" sz="2000" kern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535785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fr-FR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</a:t>
            </a:r>
            <a:r>
              <a:rPr lang="fr-FR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Structure </a:t>
            </a:r>
            <a:r>
              <a:rPr lang="fr-FR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: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Jobs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18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Resources</a:t>
            </a:r>
            <a:r>
              <a:rPr lang="fr-FR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: </a:t>
            </a:r>
            <a:r>
              <a:rPr lang="fr-FR" sz="18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Video</a:t>
            </a:r>
            <a:r>
              <a:rPr lang="fr-FR" sz="18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 1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kern="1200" dirty="0" smtClean="0">
                <a:solidFill>
                  <a:srgbClr val="4C4C4C"/>
                </a:solidFill>
              </a:rPr>
              <a:t>audiovisual( visual </a:t>
            </a:r>
            <a:r>
              <a:rPr lang="en-US" sz="1800" u="sng" kern="1200" dirty="0" smtClean="0">
                <a:solidFill>
                  <a:srgbClr val="4C4C4C"/>
                </a:solidFill>
                <a:hlinkClick r:id="rId3"/>
              </a:rPr>
              <a:t>https://youtu.be/nZUWPsn_T90</a:t>
            </a:r>
            <a:endParaRPr lang="fr-FR" dirty="0"/>
          </a:p>
        </p:txBody>
      </p:sp>
      <p:pic>
        <p:nvPicPr>
          <p:cNvPr id="47107" name="Talking about Jobs and Occupations English Language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5123" y="1554163"/>
            <a:ext cx="8046154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 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Target 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Numbers (13 to 100)</a:t>
            </a:r>
            <a:b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1800" kern="1200" dirty="0" smtClean="0">
                <a:solidFill>
                  <a:srgbClr val="4C4C4C"/>
                </a:solidFill>
              </a:rPr>
              <a:t>audiovisual( visual </a:t>
            </a:r>
            <a:r>
              <a:rPr lang="en-US" sz="1800" u="sng" kern="1200" dirty="0" smtClean="0">
                <a:solidFill>
                  <a:srgbClr val="4C4C4C"/>
                </a:solidFill>
                <a:hlinkClick r:id="rId3"/>
              </a:rPr>
              <a:t>https://youtu.be/IcWSFE9dBi4</a:t>
            </a:r>
            <a:r>
              <a:rPr lang="en-US" sz="1800" kern="1200" dirty="0" smtClean="0">
                <a:solidFill>
                  <a:srgbClr val="4C4C4C"/>
                </a:solidFill>
              </a:rPr>
              <a:t> </a:t>
            </a:r>
            <a:r>
              <a:rPr lang="fr-FR" sz="2000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fr-FR" sz="2000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55299" name="♫ Counting Numbers Song for Kids! - 1 to 100 (and 1000) ♫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49275" y="1600200"/>
            <a:ext cx="8045450" cy="4492625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éléchargement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0"/>
            <a:ext cx="7643866" cy="6072205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49312"/>
          </a:xfrm>
        </p:spPr>
        <p:txBody>
          <a:bodyPr/>
          <a:lstStyle/>
          <a:p>
            <a:pPr algn="l"/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Session </a:t>
            </a:r>
            <a:r>
              <a:rPr lang="fr-FR" altLang="fr-FR" sz="24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fr-FR" altLang="fr-FR" sz="2400" b="1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fr-FR" altLang="fr-FR" sz="2000" b="1" dirty="0" smtClean="0">
                <a:solidFill>
                  <a:srgbClr val="0D0D0D"/>
                </a:solidFill>
                <a:latin typeface="Comic Sans MS" pitchFamily="66" charset="0"/>
              </a:rPr>
              <a:t>arget </a:t>
            </a:r>
            <a:r>
              <a:rPr lang="fr-FR" altLang="fr-FR" sz="2000" b="1" dirty="0" err="1" smtClean="0">
                <a:solidFill>
                  <a:srgbClr val="0D0D0D"/>
                </a:solidFill>
                <a:latin typeface="Comic Sans MS" pitchFamily="66" charset="0"/>
              </a:rPr>
              <a:t>Structure: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This</a:t>
            </a:r>
            <a:r>
              <a:rPr lang="fr-FR" alt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altLang="fr-FR" sz="2000" b="1" dirty="0" err="1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fr-FR" altLang="fr-FR" sz="2000" b="1" dirty="0" smtClean="0">
                <a:solidFill>
                  <a:srgbClr val="FF0000"/>
                </a:solidFill>
                <a:latin typeface="Comic Sans MS" pitchFamily="66" charset="0"/>
              </a:rPr>
              <a:t> ME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2000" b="1" kern="1200" dirty="0" smtClean="0">
                <a:solidFill>
                  <a:srgbClr val="00B050"/>
                </a:solidFill>
                <a:latin typeface="Comic Sans MS" pitchFamily="66" charset="0"/>
                <a:ea typeface="Arial" pitchFamily="34" charset="0"/>
              </a:rPr>
              <a:t>You have an English e-pal friend Margaret . Introduce yourself to her . Tell her about you, your village/town and your family . 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Lesson Focus</a:t>
            </a: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: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Writing</a:t>
            </a:r>
            <a:endParaRPr lang="fr-FR" sz="2000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Objectives: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give information about themselves and write an email.</a:t>
            </a: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 be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am,is,are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,,pronouns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I,you,she,he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,),helping verb (do,)  (like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live,play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,),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(what),  vocabulary(family ,sibling) pronunciation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, e),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etc.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Oral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interraction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, writing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audiovisual( 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of the school things and numbers)   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PPU</a:t>
            </a:r>
            <a:endParaRPr lang="fr-FR" sz="2000" kern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    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Likes/Dislikes</a:t>
            </a:r>
            <a:endParaRPr lang="fr-FR" dirty="0"/>
          </a:p>
        </p:txBody>
      </p:sp>
      <p:pic>
        <p:nvPicPr>
          <p:cNvPr id="12" name="Espace réservé du contenu 11" descr="images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4214818"/>
            <a:ext cx="2505075" cy="1819275"/>
          </a:xfrm>
        </p:spPr>
      </p:pic>
      <p:sp>
        <p:nvSpPr>
          <p:cNvPr id="58372" name="AutoShape 5"/>
          <p:cNvSpPr>
            <a:spLocks noChangeArrowheads="1"/>
          </p:cNvSpPr>
          <p:nvPr/>
        </p:nvSpPr>
        <p:spPr bwMode="auto">
          <a:xfrm>
            <a:off x="0" y="2986088"/>
            <a:ext cx="2609850" cy="457200"/>
          </a:xfrm>
          <a:prstGeom prst="wedgeRectCallout">
            <a:avLst>
              <a:gd name="adj1" fmla="val 92750"/>
              <a:gd name="adj2" fmla="val 287500"/>
            </a:avLst>
          </a:prstGeom>
          <a:solidFill>
            <a:srgbClr val="FFFF00"/>
          </a:solidFill>
          <a:ln w="31750">
            <a:solidFill>
              <a:srgbClr val="943634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>
                <a:solidFill>
                  <a:srgbClr val="191919"/>
                </a:solidFill>
                <a:latin typeface="Comic Sans MS" pitchFamily="66" charset="0"/>
              </a:rPr>
              <a:t>Do you like sports?</a:t>
            </a:r>
            <a:endParaRPr lang="fr-FR" altLang="fr-FR">
              <a:solidFill>
                <a:srgbClr val="191919"/>
              </a:solidFill>
            </a:endParaRPr>
          </a:p>
        </p:txBody>
      </p:sp>
      <p:sp>
        <p:nvSpPr>
          <p:cNvPr id="58373" name="AutoShape 3"/>
          <p:cNvSpPr>
            <a:spLocks noChangeArrowheads="1"/>
          </p:cNvSpPr>
          <p:nvPr/>
        </p:nvSpPr>
        <p:spPr bwMode="auto">
          <a:xfrm>
            <a:off x="195263" y="1520825"/>
            <a:ext cx="4664075" cy="579438"/>
          </a:xfrm>
          <a:prstGeom prst="wedgeRectCallout">
            <a:avLst>
              <a:gd name="adj1" fmla="val 25231"/>
              <a:gd name="adj2" fmla="val 450046"/>
            </a:avLst>
          </a:prstGeom>
          <a:solidFill>
            <a:srgbClr val="FFFF00"/>
          </a:solidFill>
          <a:ln w="31750">
            <a:solidFill>
              <a:srgbClr val="943634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 dirty="0" smtClean="0">
                <a:solidFill>
                  <a:srgbClr val="191919"/>
                </a:solidFill>
                <a:latin typeface="Comic Sans MS" pitchFamily="66" charset="0"/>
              </a:rPr>
              <a:t>I like reading books it’s my </a:t>
            </a:r>
            <a:r>
              <a:rPr lang="en-US" altLang="fr-FR" dirty="0" err="1" smtClean="0">
                <a:solidFill>
                  <a:srgbClr val="191919"/>
                </a:solidFill>
                <a:latin typeface="Comic Sans MS" pitchFamily="66" charset="0"/>
              </a:rPr>
              <a:t>favourite</a:t>
            </a:r>
            <a:r>
              <a:rPr lang="en-US" altLang="fr-FR" dirty="0" smtClean="0">
                <a:solidFill>
                  <a:srgbClr val="191919"/>
                </a:solidFill>
                <a:latin typeface="Comic Sans MS" pitchFamily="66" charset="0"/>
              </a:rPr>
              <a:t> hobby ,how about you?</a:t>
            </a:r>
            <a:endParaRPr lang="fr-FR" altLang="fr-FR" dirty="0">
              <a:solidFill>
                <a:srgbClr val="191919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076825" y="1908175"/>
            <a:ext cx="3340100" cy="1077913"/>
          </a:xfrm>
          <a:prstGeom prst="wedgeRectCallout">
            <a:avLst>
              <a:gd name="adj1" fmla="val -44786"/>
              <a:gd name="adj2" fmla="val 176132"/>
            </a:avLst>
          </a:prstGeom>
          <a:solidFill>
            <a:schemeClr val="accent5">
              <a:lumMod val="75000"/>
            </a:schemeClr>
          </a:solidFill>
          <a:ln w="3175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 don’t </a:t>
            </a:r>
            <a:r>
              <a:rPr lang="en-US" altLang="fr-FR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like,I</a:t>
            </a:r>
            <a:r>
              <a:rPr lang="en-US" altLang="fr-FR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love watching cartoons</a:t>
            </a:r>
            <a:endParaRPr lang="fr-FR" altLang="fr-FR" dirty="0">
              <a:solidFill>
                <a:srgbClr val="191919"/>
              </a:solidFill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516688" y="3784600"/>
            <a:ext cx="1757362" cy="398463"/>
          </a:xfrm>
          <a:prstGeom prst="wedgeRectCallout">
            <a:avLst>
              <a:gd name="adj1" fmla="val -114850"/>
              <a:gd name="adj2" fmla="val 79183"/>
            </a:avLst>
          </a:prstGeom>
          <a:solidFill>
            <a:schemeClr val="accent5">
              <a:lumMod val="75000"/>
            </a:schemeClr>
          </a:solidFill>
          <a:ln w="31750">
            <a:solidFill>
              <a:srgbClr val="1F497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dirty="0">
                <a:solidFill>
                  <a:srgbClr val="191919"/>
                </a:solidFill>
                <a:latin typeface="Comic Sans MS" pitchFamily="66" charset="0"/>
                <a:cs typeface="Arial" pitchFamily="34" charset="0"/>
              </a:rPr>
              <a:t>Yes, I do</a:t>
            </a:r>
            <a:r>
              <a:rPr lang="en-US" altLang="fr-FR" sz="1000" dirty="0">
                <a:latin typeface="Comic Sans MS" pitchFamily="66" charset="0"/>
                <a:cs typeface="Arial" pitchFamily="34" charset="0"/>
              </a:rPr>
              <a:t>.</a:t>
            </a: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857628"/>
            <a:ext cx="2643206" cy="21764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    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Structure: </a:t>
            </a:r>
            <a:r>
              <a:rPr lang="en-US" sz="2000" b="1" kern="1200" dirty="0">
                <a:solidFill>
                  <a:srgbClr val="FF0000"/>
                </a:solidFill>
                <a:latin typeface="Comic Sans MS" panose="030F0702030302020204" pitchFamily="66" charset="0"/>
              </a:rPr>
              <a:t>Likes/Dislikes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Lesson Focus :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Listening and speaking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Objectives: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end of the lesson ,my learners will be able to express their likes and dislikes.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present simple (Like, love, dislike) helping verb (do) adverb (not) ,pronoun (it)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(what),  vocabulary(HOBBIES) pronunciation ,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etc.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Oral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interraction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, listening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audiovisual ,visual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of hobbies ,sports pets,….)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PDP</a:t>
            </a:r>
            <a:endParaRPr lang="fr-FR" sz="2000" kern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16     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 Simple</a:t>
            </a:r>
            <a:endParaRPr lang="fr-FR" dirty="0"/>
          </a:p>
        </p:txBody>
      </p:sp>
      <p:pic>
        <p:nvPicPr>
          <p:cNvPr id="61443" name="il_fi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3857628"/>
            <a:ext cx="3620193" cy="2618509"/>
          </a:xfrm>
          <a:noFill/>
        </p:spPr>
      </p:pic>
      <p:sp>
        <p:nvSpPr>
          <p:cNvPr id="61444" name="AutoShape 6"/>
          <p:cNvSpPr>
            <a:spLocks noChangeArrowheads="1"/>
          </p:cNvSpPr>
          <p:nvPr/>
        </p:nvSpPr>
        <p:spPr bwMode="auto">
          <a:xfrm>
            <a:off x="644525" y="3952875"/>
            <a:ext cx="2047875" cy="542925"/>
          </a:xfrm>
          <a:prstGeom prst="wedgeRoundRectCallout">
            <a:avLst>
              <a:gd name="adj1" fmla="val 116634"/>
              <a:gd name="adj2" fmla="val -13157"/>
              <a:gd name="adj3" fmla="val 16667"/>
            </a:avLst>
          </a:prstGeom>
          <a:solidFill>
            <a:srgbClr val="92D050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>
                <a:solidFill>
                  <a:srgbClr val="191919"/>
                </a:solidFill>
                <a:latin typeface="Comic Sans MS" pitchFamily="66" charset="0"/>
              </a:rPr>
              <a:t> Yes, I do</a:t>
            </a:r>
            <a:r>
              <a:rPr lang="en-US" altLang="fr-FR" sz="1000">
                <a:latin typeface="Comic Sans MS" pitchFamily="66" charset="0"/>
              </a:rPr>
              <a:t>..</a:t>
            </a:r>
            <a:endParaRPr lang="fr-FR" altLang="fr-FR"/>
          </a:p>
        </p:txBody>
      </p:sp>
      <p:sp>
        <p:nvSpPr>
          <p:cNvPr id="61445" name="AutoShape 4"/>
          <p:cNvSpPr>
            <a:spLocks noChangeArrowheads="1"/>
          </p:cNvSpPr>
          <p:nvPr/>
        </p:nvSpPr>
        <p:spPr bwMode="auto">
          <a:xfrm>
            <a:off x="679450" y="2651125"/>
            <a:ext cx="2974975" cy="792163"/>
          </a:xfrm>
          <a:prstGeom prst="wedgeRoundRectCallout">
            <a:avLst>
              <a:gd name="adj1" fmla="val 65866"/>
              <a:gd name="adj2" fmla="val 152333"/>
              <a:gd name="adj3" fmla="val 16667"/>
            </a:avLst>
          </a:prstGeom>
          <a:solidFill>
            <a:srgbClr val="92D050"/>
          </a:solidFill>
          <a:ln w="31750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fr-FR">
                <a:solidFill>
                  <a:srgbClr val="191919"/>
                </a:solidFill>
                <a:latin typeface="Comic Sans MS" pitchFamily="66" charset="0"/>
              </a:rPr>
              <a:t>I practise football on Saturday.</a:t>
            </a:r>
            <a:endParaRPr lang="fr-FR" altLang="fr-FR">
              <a:solidFill>
                <a:srgbClr val="191919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54075" y="1308100"/>
            <a:ext cx="4303713" cy="542925"/>
          </a:xfrm>
          <a:prstGeom prst="wedgeRoundRectCallout">
            <a:avLst>
              <a:gd name="adj1" fmla="val 55587"/>
              <a:gd name="adj2" fmla="val 410055"/>
              <a:gd name="adj3" fmla="val 16667"/>
            </a:avLst>
          </a:prstGeom>
          <a:solidFill>
            <a:schemeClr val="accent5">
              <a:lumMod val="75000"/>
            </a:schemeClr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dirty="0"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fr-FR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What do you do for your free time?</a:t>
            </a:r>
            <a:endParaRPr lang="fr-FR" altLang="fr-FR" dirty="0">
              <a:solidFill>
                <a:srgbClr val="191919"/>
              </a:solidFill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57788" y="1851025"/>
            <a:ext cx="3203575" cy="542925"/>
          </a:xfrm>
          <a:prstGeom prst="wedgeRoundRectCallout">
            <a:avLst>
              <a:gd name="adj1" fmla="val -41013"/>
              <a:gd name="adj2" fmla="val 337099"/>
              <a:gd name="adj3" fmla="val 16667"/>
            </a:avLst>
          </a:prstGeom>
          <a:solidFill>
            <a:schemeClr val="accent5">
              <a:lumMod val="75000"/>
            </a:schemeClr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altLang="fr-FR" sz="1000" dirty="0"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fr-FR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Do you go to the stadium ?</a:t>
            </a:r>
            <a:endParaRPr lang="fr-FR" altLang="fr-FR" dirty="0">
              <a:solidFill>
                <a:srgbClr val="19191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17    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 Simple</a:t>
            </a:r>
            <a:b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kern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Like,dislike,love,go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(</a:t>
            </a:r>
            <a:r>
              <a:rPr lang="en-US" sz="2000" b="1" kern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Aff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kern="1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neg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/inter)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Lesson Focus: 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Speaking and writing</a:t>
            </a:r>
            <a:endParaRPr lang="fr-FR" sz="2000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rgbClr val="4C4C4C"/>
                </a:solidFill>
                <a:latin typeface="Comic Sans MS" panose="030F0702030302020204" pitchFamily="66" charset="0"/>
              </a:rPr>
              <a:t>Objectives: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express their likes and 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dislikes.Talk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about sports and hobbies.</a:t>
            </a: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present simple (Like, love, dislike), s for 3</a:t>
            </a:r>
            <a:r>
              <a:rPr lang="en-US" sz="2000" kern="1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rd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person singular, helping verb (do) adverb (not) ,pronouns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what,where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),  vocabulary(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hobbies,sports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food,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clothes,subjects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pronunciation ,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etc.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Oral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interraction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writing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audiovisual ,visual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ofsports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and hobbies)   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PPU</a:t>
            </a:r>
            <a:endParaRPr lang="fr-FR" sz="2000" kern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  </a:t>
            </a:r>
            <a:r>
              <a:rPr lang="en-US" sz="2000" b="1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 Simple</a:t>
            </a:r>
            <a:r>
              <a:rPr lang="en-US" sz="2000" b="1" kern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Hobbies/Sports</a:t>
            </a:r>
            <a:b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1800" kern="1200" dirty="0" smtClean="0">
                <a:solidFill>
                  <a:srgbClr val="4C4C4C"/>
                </a:solidFill>
              </a:rPr>
              <a:t/>
            </a:r>
            <a:br>
              <a:rPr lang="fr-FR" sz="1800" kern="1200" dirty="0" smtClean="0">
                <a:solidFill>
                  <a:srgbClr val="4C4C4C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b="1" kern="1200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</a:rPr>
              <a:t>1</a:t>
            </a:r>
            <a:r>
              <a:rPr lang="en-US" altLang="fr-FR" sz="1800" b="1" kern="1200" dirty="0" smtClean="0">
                <a:solidFill>
                  <a:srgbClr val="4C4C4C"/>
                </a:solidFill>
                <a:latin typeface="Comic Sans MS" pitchFamily="66" charset="0"/>
                <a:ea typeface="Arial" pitchFamily="34" charset="0"/>
              </a:rPr>
              <a:t>.</a:t>
            </a:r>
            <a:r>
              <a:rPr lang="en-US" altLang="fr-FR" sz="1800" b="1" kern="1200" noProof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</a:rPr>
              <a:t>John is a   reporter of a school newspaper. Here is his article  about pupils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Many pupils of our school have interesting hobbies. Lara is 11 years old. She likes  poems and paints pictures.     </a:t>
            </a:r>
            <a:endParaRPr lang="en-US" altLang="fr-FR" sz="1800" kern="1200" dirty="0" smtClean="0">
              <a:solidFill>
                <a:srgbClr val="191919"/>
              </a:solidFill>
              <a:latin typeface="Times New Roman" pitchFamily="18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Tom is 15 years old and he has very interesting hobbies. He likes to dance </a:t>
            </a:r>
            <a:r>
              <a:rPr lang="en-US" altLang="fr-FR" sz="1800" kern="1200" dirty="0" smtClean="0">
                <a:solidFill>
                  <a:srgbClr val="191919"/>
                </a:solidFill>
                <a:latin typeface="Times New Roman" pitchFamily="18" charset="0"/>
                <a:ea typeface="Arial" pitchFamily="34" charset="0"/>
              </a:rPr>
              <a:t>,</a:t>
            </a: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design Internet sites and play piano.</a:t>
            </a:r>
            <a:endParaRPr lang="en-US" altLang="fr-FR" sz="1800" kern="1200" dirty="0" smtClean="0">
              <a:solidFill>
                <a:srgbClr val="191919"/>
              </a:solidFill>
              <a:latin typeface="Times New Roman" pitchFamily="18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Robert is almost 13 years old. He </a:t>
            </a:r>
            <a:r>
              <a:rPr lang="en-US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practises</a:t>
            </a: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 football and reads detective</a:t>
            </a:r>
            <a:endParaRPr lang="en-US" altLang="fr-FR" sz="1800" kern="1200" dirty="0" smtClean="0">
              <a:solidFill>
                <a:srgbClr val="191919"/>
              </a:solidFill>
              <a:latin typeface="Times New Roman" pitchFamily="18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stories. </a:t>
            </a: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Our pupils do many interesting things and they are very busy.</a:t>
            </a:r>
            <a:endParaRPr lang="en-US" altLang="fr-FR" sz="1800" kern="1200" dirty="0" smtClean="0">
              <a:solidFill>
                <a:srgbClr val="191919"/>
              </a:solidFill>
              <a:latin typeface="Times New Roman" pitchFamily="18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They also love different subjects. Tom is the best pupil at math. Lara is good at art and literature and Robert is one of the best pupils at PE. </a:t>
            </a:r>
            <a:r>
              <a:rPr lang="fr-FR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Their</a:t>
            </a:r>
            <a:r>
              <a:rPr lang="fr-FR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 hobbies help </a:t>
            </a:r>
            <a:r>
              <a:rPr lang="fr-FR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them</a:t>
            </a:r>
            <a:r>
              <a:rPr lang="fr-FR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 </a:t>
            </a:r>
            <a:r>
              <a:rPr lang="fr-FR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study</a:t>
            </a:r>
            <a:r>
              <a:rPr lang="fr-FR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 </a:t>
            </a:r>
            <a:r>
              <a:rPr lang="fr-FR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well</a:t>
            </a:r>
            <a:r>
              <a:rPr lang="fr-FR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 </a:t>
            </a:r>
            <a:r>
              <a:rPr lang="fr-FR" altLang="fr-FR" sz="1800" kern="120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too</a:t>
            </a:r>
            <a:r>
              <a:rPr lang="fr-FR" altLang="fr-FR" sz="1800" kern="120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</a:rPr>
              <a:t>.</a:t>
            </a:r>
            <a:endParaRPr lang="fr-FR" altLang="fr-FR" sz="1800" kern="1200" dirty="0" smtClean="0">
              <a:solidFill>
                <a:srgbClr val="191919"/>
              </a:solidFill>
              <a:latin typeface="Times New Roman" pitchFamily="18" charset="0"/>
              <a:ea typeface="Arial" pitchFamily="34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64516" name="Image 15" descr="http://www.englishexercises.org/makeagame/my_documents/my_pictures/2011/ago/B66_cutecolorsspkid7a.gif"/>
          <p:cNvSpPr>
            <a:spLocks noChangeAspect="1" noChangeArrowheads="1"/>
          </p:cNvSpPr>
          <p:nvPr/>
        </p:nvSpPr>
        <p:spPr bwMode="auto">
          <a:xfrm>
            <a:off x="539750" y="692150"/>
            <a:ext cx="8874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4517" name="Image 14" descr="http://www.englishexercises.org/makeagame/my_documents/my_pictures/2011/ago/BF1_cutecolorsspkid8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747713"/>
            <a:ext cx="117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Image 16" descr="http://www.englishexercises.org/makeagame/my_documents/my_pictures/2011/ago/646_cutecolorsspkid17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445125"/>
            <a:ext cx="10191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   </a:t>
            </a:r>
            <a:r>
              <a:rPr lang="en-US" sz="2000" b="1" kern="12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Target </a:t>
            </a:r>
            <a:r>
              <a:rPr lang="en-US" sz="2000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Comic Sans MS" panose="030F0702030302020204" pitchFamily="66" charset="0"/>
              </a:rPr>
              <a:t>Structure: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 Simple</a:t>
            </a:r>
            <a:r>
              <a:rPr lang="en-US" sz="2000" b="1" kern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Hobbies/Sports</a:t>
            </a:r>
            <a:b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1800" kern="1200" dirty="0" smtClean="0">
                <a:solidFill>
                  <a:srgbClr val="4C4C4C"/>
                </a:solidFill>
              </a:rPr>
              <a:t/>
            </a:r>
            <a:br>
              <a:rPr lang="fr-FR" sz="1800" kern="1200" dirty="0" smtClean="0">
                <a:solidFill>
                  <a:srgbClr val="4C4C4C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Lesson Focus: 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Reading</a:t>
            </a:r>
            <a:endParaRPr lang="fr-FR" sz="2000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Objectives:By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people hobbies.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present simple (Like, love, dislike) helping verb (do) adverb (not) ,pronoun (it)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(what),  vocabulary(hobbies /sports) pronunciation ,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etc.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Strategies:Reading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,writing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of sports and hobbies)   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PDP</a:t>
            </a:r>
            <a:endParaRPr lang="fr-FR" sz="2000" kern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Situation One</a:t>
            </a:r>
            <a:br>
              <a:rPr lang="en-US" alt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Initial situation /Input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b="1" dirty="0" smtClean="0">
                <a:solidFill>
                  <a:srgbClr val="422C16"/>
                </a:solidFill>
                <a:latin typeface="Comic Sans MS" pitchFamily="66" charset="0"/>
              </a:rPr>
              <a:t>You have a computer at home and you are using the internet, </a:t>
            </a:r>
            <a:r>
              <a:rPr lang="en-US" altLang="fr-FR" b="1" dirty="0" err="1" smtClean="0">
                <a:solidFill>
                  <a:srgbClr val="422C16"/>
                </a:solidFill>
                <a:latin typeface="Comic Sans MS" pitchFamily="66" charset="0"/>
              </a:rPr>
              <a:t>facebook</a:t>
            </a:r>
            <a:r>
              <a:rPr lang="en-US" altLang="fr-FR" b="1" dirty="0" smtClean="0">
                <a:solidFill>
                  <a:srgbClr val="422C16"/>
                </a:solidFill>
                <a:latin typeface="Comic Sans MS" pitchFamily="66" charset="0"/>
              </a:rPr>
              <a:t>, </a:t>
            </a:r>
            <a:r>
              <a:rPr lang="en-US" altLang="fr-FR" b="1" dirty="0" err="1" smtClean="0">
                <a:solidFill>
                  <a:srgbClr val="422C16"/>
                </a:solidFill>
                <a:latin typeface="Comic Sans MS" pitchFamily="66" charset="0"/>
              </a:rPr>
              <a:t>viber</a:t>
            </a:r>
            <a:r>
              <a:rPr lang="en-US" altLang="fr-FR" b="1" dirty="0" smtClean="0">
                <a:solidFill>
                  <a:srgbClr val="422C16"/>
                </a:solidFill>
                <a:latin typeface="Comic Sans MS" pitchFamily="66" charset="0"/>
              </a:rPr>
              <a:t>. Your e pals from an other country is eager to know about your family , You find an email in your e-box. Respond to your e pal and draw your family tree ,add information about  (age, </a:t>
            </a:r>
            <a:r>
              <a:rPr lang="en-US" altLang="fr-FR" b="1" dirty="0" err="1" smtClean="0">
                <a:solidFill>
                  <a:srgbClr val="422C16"/>
                </a:solidFill>
                <a:latin typeface="Comic Sans MS" pitchFamily="66" charset="0"/>
              </a:rPr>
              <a:t>job,favourite</a:t>
            </a:r>
            <a:r>
              <a:rPr lang="en-US" altLang="fr-FR" b="1" dirty="0" smtClean="0">
                <a:solidFill>
                  <a:srgbClr val="422C16"/>
                </a:solidFill>
                <a:latin typeface="Comic Sans MS" pitchFamily="66" charset="0"/>
              </a:rPr>
              <a:t> </a:t>
            </a:r>
            <a:r>
              <a:rPr lang="en-US" altLang="fr-FR" b="1" dirty="0" err="1" smtClean="0">
                <a:solidFill>
                  <a:srgbClr val="422C16"/>
                </a:solidFill>
                <a:latin typeface="Comic Sans MS" pitchFamily="66" charset="0"/>
              </a:rPr>
              <a:t>hobbies,likes</a:t>
            </a:r>
            <a:r>
              <a:rPr lang="en-US" altLang="fr-FR" b="1" dirty="0">
                <a:solidFill>
                  <a:srgbClr val="422C16"/>
                </a:solidFill>
                <a:latin typeface="Comic Sans MS" pitchFamily="66" charset="0"/>
              </a:rPr>
              <a:t> </a:t>
            </a:r>
            <a:r>
              <a:rPr lang="en-US" altLang="fr-FR" b="1" dirty="0" smtClean="0">
                <a:solidFill>
                  <a:srgbClr val="422C16"/>
                </a:solidFill>
                <a:latin typeface="Comic Sans MS" pitchFamily="66" charset="0"/>
              </a:rPr>
              <a:t>,…….)</a:t>
            </a: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Session5 </a:t>
            </a:r>
            <a:r>
              <a:rPr lang="fr-FR" altLang="fr-FR" sz="2400" b="1" dirty="0" smtClean="0">
                <a:solidFill>
                  <a:srgbClr val="0D0D0D"/>
                </a:solidFill>
                <a:latin typeface="Comic Sans MS" pitchFamily="66" charset="0"/>
              </a:rPr>
              <a:t>Target Structure :</a:t>
            </a:r>
            <a:r>
              <a:rPr lang="fr-FR" alt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My</a:t>
            </a:r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blog</a:t>
            </a:r>
            <a:endParaRPr lang="fr-FR" altLang="fr-FR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FFFFFF"/>
          </a:solidFill>
          <a:ln w="31750">
            <a:solidFill>
              <a:srgbClr val="4F81BD"/>
            </a:solidFill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fr-FR" sz="2000" b="1" dirty="0" smtClean="0">
                <a:solidFill>
                  <a:srgbClr val="0D0D0D"/>
                </a:solidFill>
                <a:latin typeface="Comic Sans MS" pitchFamily="66" charset="0"/>
              </a:rPr>
              <a:t>                                                           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/>
              <a:t> </a:t>
            </a:r>
            <a:r>
              <a:rPr lang="fr-FR" altLang="fr-FR" sz="2800" dirty="0" smtClean="0"/>
              <a:t>hi </a:t>
            </a:r>
            <a:r>
              <a:rPr lang="fr-FR" altLang="fr-FR" sz="2800" dirty="0" err="1" smtClean="0"/>
              <a:t>everyone</a:t>
            </a:r>
            <a:r>
              <a:rPr lang="fr-FR" altLang="fr-FR" sz="2800" dirty="0" smtClean="0"/>
              <a:t>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err="1" smtClean="0"/>
              <a:t>My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name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is</a:t>
            </a:r>
            <a:r>
              <a:rPr lang="fr-FR" altLang="fr-FR" sz="2800" dirty="0" smtClean="0"/>
              <a:t> jack .</a:t>
            </a:r>
            <a:r>
              <a:rPr lang="fr-FR" altLang="fr-FR" sz="2800" dirty="0" err="1" smtClean="0"/>
              <a:t>i’m</a:t>
            </a:r>
            <a:r>
              <a:rPr lang="fr-FR" altLang="fr-FR" sz="2800" dirty="0" smtClean="0"/>
              <a:t> 13 </a:t>
            </a:r>
            <a:r>
              <a:rPr lang="fr-FR" altLang="fr-FR" sz="2800" dirty="0" err="1" smtClean="0"/>
              <a:t>years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old</a:t>
            </a:r>
            <a:r>
              <a:rPr lang="fr-FR" altLang="fr-FR" sz="2800" dirty="0" smtClean="0"/>
              <a:t> and </a:t>
            </a:r>
            <a:r>
              <a:rPr lang="fr-FR" altLang="fr-FR" sz="2800" dirty="0" err="1" smtClean="0"/>
              <a:t>Iam</a:t>
            </a:r>
            <a:r>
              <a:rPr lang="fr-FR" altLang="fr-FR" sz="2800" dirty="0" smtClean="0"/>
              <a:t> new in </a:t>
            </a:r>
            <a:r>
              <a:rPr lang="fr-FR" altLang="fr-FR" sz="2800" dirty="0" err="1" smtClean="0"/>
              <a:t>this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school</a:t>
            </a:r>
            <a:r>
              <a:rPr lang="fr-FR" altLang="fr-FR" sz="2800" dirty="0" smtClean="0"/>
              <a:t> .</a:t>
            </a:r>
            <a:r>
              <a:rPr lang="fr-FR" altLang="fr-FR" sz="2800" dirty="0" err="1"/>
              <a:t>I</a:t>
            </a:r>
            <a:r>
              <a:rPr lang="fr-FR" altLang="fr-FR" sz="2800" dirty="0" err="1" smtClean="0"/>
              <a:t>’m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from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Canada.My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mother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is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from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scotland</a:t>
            </a:r>
            <a:r>
              <a:rPr lang="fr-FR" altLang="fr-FR" sz="28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err="1" smtClean="0"/>
              <a:t>I’m</a:t>
            </a:r>
            <a:r>
              <a:rPr lang="fr-FR" altLang="fr-FR" sz="2800" dirty="0" smtClean="0"/>
              <a:t> in class 2B .i </a:t>
            </a:r>
            <a:r>
              <a:rPr lang="fr-FR" altLang="fr-FR" sz="2800" dirty="0" err="1" smtClean="0"/>
              <a:t>like</a:t>
            </a:r>
            <a:r>
              <a:rPr lang="fr-FR" altLang="fr-FR" sz="2800" dirty="0" smtClean="0"/>
              <a:t> basketball and </a:t>
            </a:r>
            <a:r>
              <a:rPr lang="fr-FR" altLang="fr-FR" sz="2800" dirty="0" err="1" smtClean="0"/>
              <a:t>listening</a:t>
            </a:r>
            <a:r>
              <a:rPr lang="fr-FR" altLang="fr-FR" sz="2800" dirty="0" smtClean="0"/>
              <a:t> to </a:t>
            </a:r>
            <a:r>
              <a:rPr lang="fr-FR" altLang="fr-FR" sz="2800" dirty="0" err="1" smtClean="0"/>
              <a:t>music.I</a:t>
            </a:r>
            <a:r>
              <a:rPr lang="fr-FR" altLang="fr-FR" sz="2800" dirty="0" smtClean="0"/>
              <a:t> have </a:t>
            </a:r>
            <a:r>
              <a:rPr lang="fr-FR" altLang="fr-FR" sz="2800" dirty="0" err="1" smtClean="0"/>
              <a:t>got</a:t>
            </a:r>
            <a:r>
              <a:rPr lang="fr-FR" altLang="fr-FR" sz="2800" dirty="0" smtClean="0"/>
              <a:t> a pet </a:t>
            </a:r>
            <a:r>
              <a:rPr lang="fr-FR" altLang="fr-FR" sz="2800" dirty="0" err="1" smtClean="0"/>
              <a:t>called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Scruff</a:t>
            </a:r>
            <a:r>
              <a:rPr lang="fr-FR" altLang="fr-FR" sz="28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/>
              <a:t>Nice to </a:t>
            </a:r>
            <a:r>
              <a:rPr lang="fr-FR" altLang="fr-FR" sz="2800" dirty="0" err="1" smtClean="0"/>
              <a:t>meet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you</a:t>
            </a:r>
            <a:r>
              <a:rPr lang="fr-FR" altLang="fr-FR" sz="2800" dirty="0" smtClean="0"/>
              <a:t> all.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 smtClean="0"/>
              <a:t>Jack  Smith</a:t>
            </a:r>
            <a:endParaRPr lang="fr-FR" altLang="fr-FR" sz="1800" dirty="0" smtClean="0"/>
          </a:p>
        </p:txBody>
      </p:sp>
      <p:pic>
        <p:nvPicPr>
          <p:cNvPr id="6" name="Image 5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38625"/>
            <a:ext cx="2143140" cy="18335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r>
              <a:rPr lang="fr-FR" alt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Session 5 </a:t>
            </a:r>
            <a:endParaRPr lang="fr-FR" alt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Lesson Focus: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Reading and writing</a:t>
            </a:r>
            <a:endParaRPr lang="fr-FR" sz="2000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Objectives:By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give information about people life and  their family.</a:t>
            </a: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2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 be ,to have ,,pronouns ,helping verb (do)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what,where,how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),  vocabulary(family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sibling,job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pronunciation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:,I ),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etc.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Oral </a:t>
            </a:r>
            <a:r>
              <a:rPr lang="en-US" sz="2000" b="1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interraction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reading , writing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audiovisual( 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photos)   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PDP</a:t>
            </a:r>
            <a:endParaRPr lang="fr-FR" sz="2000" kern="1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rgbClr val="4C4C4C"/>
                </a:solidFill>
              </a:rPr>
              <a:t>Learner’s assessment grid for the oral competence</a:t>
            </a:r>
            <a:endParaRPr lang="fr-FR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739470"/>
            <a:ext cx="8686800" cy="4155348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Teacher’s assessment grid for oral interaction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937899"/>
            <a:ext cx="8686800" cy="3758489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Learner’s assessment grid related to the oral interpretive competence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1149" y="1554163"/>
            <a:ext cx="7734102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Teacher’s assessment grid related to oral and written messages</a:t>
            </a:r>
            <a:endParaRPr lang="fr-FR" sz="24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521" y="1554163"/>
            <a:ext cx="8405358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Learner’s assessment grid for productive writing competence</a:t>
            </a:r>
            <a:endParaRPr lang="fr-FR" sz="24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417" y="1554163"/>
            <a:ext cx="8561565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1- intellectual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774807"/>
            <a:ext cx="7846232" cy="4084674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2-Methodological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747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662021"/>
            <a:ext cx="7846232" cy="4310246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3- Communicative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757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716890"/>
            <a:ext cx="7846232" cy="4200508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</a:rPr>
              <a:t>Session 1:  </a:t>
            </a:r>
            <a:r>
              <a:rPr lang="en-US" altLang="en-US" b="1" dirty="0">
                <a:solidFill>
                  <a:srgbClr val="FF0000"/>
                </a:solidFill>
              </a:rPr>
              <a:t>Situation One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Initial situation /Input</a:t>
            </a:r>
            <a:endParaRPr lang="fr-FR" dirty="0"/>
          </a:p>
        </p:txBody>
      </p:sp>
      <p:pic>
        <p:nvPicPr>
          <p:cNvPr id="32772" name="il_fi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149725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l_fi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71546"/>
            <a:ext cx="29257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46138" y="1779588"/>
            <a:ext cx="3319462" cy="736600"/>
          </a:xfrm>
          <a:prstGeom prst="wedgeRectCallout">
            <a:avLst>
              <a:gd name="adj1" fmla="val 39790"/>
              <a:gd name="adj2" fmla="val 329607"/>
            </a:avLst>
          </a:prstGeom>
          <a:solidFill>
            <a:srgbClr val="FF0080">
              <a:lumMod val="20000"/>
              <a:lumOff val="80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It’s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my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family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photo .               It ‘ s large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family</a:t>
            </a:r>
            <a:endParaRPr lang="fr-FR" altLang="fr-FR" kern="0" dirty="0">
              <a:solidFill>
                <a:srgbClr val="19191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00034" y="2571744"/>
            <a:ext cx="2176448" cy="931866"/>
          </a:xfrm>
          <a:prstGeom prst="wedgeRectCallout">
            <a:avLst>
              <a:gd name="adj1" fmla="val 105130"/>
              <a:gd name="adj2" fmla="val 161155"/>
            </a:avLst>
          </a:prstGeom>
          <a:solidFill>
            <a:srgbClr val="FF0080">
              <a:lumMod val="20000"/>
              <a:lumOff val="80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She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is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my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mother,she</a:t>
            </a:r>
            <a:r>
              <a:rPr lang="fr-FR" altLang="fr-FR" sz="2000" kern="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is</a:t>
            </a:r>
            <a:r>
              <a:rPr lang="fr-FR" altLang="fr-FR" sz="2000" kern="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a nurse.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2000" kern="0" dirty="0" smtClean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endParaRPr lang="fr-FR" altLang="fr-FR" sz="2000" kern="0" dirty="0">
              <a:solidFill>
                <a:srgbClr val="19191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84213" y="5229225"/>
            <a:ext cx="2486025" cy="677863"/>
          </a:xfrm>
          <a:prstGeom prst="wedgeRectCallout">
            <a:avLst>
              <a:gd name="adj1" fmla="val 71473"/>
              <a:gd name="adj2" fmla="val -128196"/>
            </a:avLst>
          </a:prstGeom>
          <a:solidFill>
            <a:srgbClr val="FF0080">
              <a:lumMod val="20000"/>
              <a:lumOff val="80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Yes, he </a:t>
            </a:r>
            <a:r>
              <a:rPr lang="en-US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is.I</a:t>
            </a:r>
            <a:r>
              <a:rPr lang="en-US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love my dad very much</a:t>
            </a:r>
            <a:r>
              <a:rPr lang="en-US" altLang="fr-FR" sz="1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.</a:t>
            </a:r>
            <a:endParaRPr lang="fr-FR" altLang="fr-FR" kern="0" dirty="0">
              <a:solidFill>
                <a:srgbClr val="19191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184775" y="3443288"/>
            <a:ext cx="3187700" cy="852487"/>
          </a:xfrm>
          <a:prstGeom prst="wedgeRectCallout">
            <a:avLst>
              <a:gd name="adj1" fmla="val -56595"/>
              <a:gd name="adj2" fmla="val 130901"/>
            </a:avLst>
          </a:prstGeom>
          <a:solidFill>
            <a:srgbClr val="5CB9E7">
              <a:lumMod val="60000"/>
              <a:lumOff val="40000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Oh, </a:t>
            </a:r>
            <a:r>
              <a:rPr lang="en-US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nice.It’s</a:t>
            </a:r>
            <a:r>
              <a:rPr lang="en-US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a large family. Who is she?</a:t>
            </a:r>
            <a:endParaRPr lang="fr-FR" altLang="fr-FR" sz="2000" kern="0" dirty="0">
              <a:solidFill>
                <a:srgbClr val="19191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940425" y="4991100"/>
            <a:ext cx="2303463" cy="800100"/>
          </a:xfrm>
          <a:prstGeom prst="wedgeRectCallout">
            <a:avLst>
              <a:gd name="adj1" fmla="val -91051"/>
              <a:gd name="adj2" fmla="val -29520"/>
            </a:avLst>
          </a:prstGeom>
          <a:solidFill>
            <a:srgbClr val="5CB9E7">
              <a:lumMod val="60000"/>
              <a:lumOff val="40000"/>
            </a:srgb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Is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he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your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fr-FR" altLang="fr-FR" sz="2000" kern="0" dirty="0" err="1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father</a:t>
            </a:r>
            <a:r>
              <a:rPr lang="fr-FR" altLang="fr-FR" sz="2000" kern="0" dirty="0">
                <a:solidFill>
                  <a:srgbClr val="191919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 ?</a:t>
            </a:r>
            <a:endParaRPr lang="fr-FR" altLang="fr-FR" sz="2000" kern="0" dirty="0">
              <a:solidFill>
                <a:srgbClr val="19191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508000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cross-curricular competences</a:t>
            </a:r>
            <a:b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400" b="1" dirty="0">
                <a:solidFill>
                  <a:srgbClr val="FF3399"/>
                </a:solidFill>
              </a:rPr>
              <a:t>4</a:t>
            </a:r>
            <a:r>
              <a:rPr lang="en-US" sz="2400" b="1" dirty="0" smtClean="0">
                <a:solidFill>
                  <a:srgbClr val="FF3399"/>
                </a:solidFill>
              </a:rPr>
              <a:t>- Personal and Social competence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084" y="1671166"/>
            <a:ext cx="7846232" cy="4291956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en-US" sz="2800" b="1" kern="1200" dirty="0" smtClean="0">
                <a:solidFill>
                  <a:srgbClr val="4C4C4C"/>
                </a:solidFill>
              </a:rPr>
              <a:t>Learner’s assessment grid for values</a:t>
            </a:r>
            <a:r>
              <a:rPr lang="fr-FR" sz="2800" kern="1200" dirty="0" smtClean="0">
                <a:solidFill>
                  <a:srgbClr val="4C4C4C"/>
                </a:solidFill>
              </a:rPr>
              <a:t/>
            </a:r>
            <a:br>
              <a:rPr lang="fr-FR" sz="2800" kern="1200" dirty="0" smtClean="0">
                <a:solidFill>
                  <a:srgbClr val="4C4C4C"/>
                </a:solidFill>
              </a:rPr>
            </a:br>
            <a:endParaRPr lang="fr-FR" dirty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184309"/>
            <a:ext cx="8686800" cy="3265670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SESSION</a:t>
            </a:r>
            <a:r>
              <a:rPr lang="fr-FR" sz="3600" dirty="0" smtClean="0"/>
              <a:t> 6 </a:t>
            </a:r>
            <a:r>
              <a:rPr lang="en-US" altLang="en-US" sz="3600" b="1" dirty="0" smtClean="0">
                <a:solidFill>
                  <a:srgbClr val="CCCCCC">
                    <a:lumMod val="10000"/>
                  </a:srgbClr>
                </a:solidFill>
                <a:latin typeface="Comic Sans MS" panose="030F0702030302020204" pitchFamily="66" charset="0"/>
              </a:rPr>
              <a:t>Situation </a:t>
            </a:r>
            <a:r>
              <a:rPr lang="en-US" altLang="en-US" sz="3600" b="1" dirty="0">
                <a:solidFill>
                  <a:srgbClr val="CCCCCC">
                    <a:lumMod val="10000"/>
                  </a:srgbClr>
                </a:solidFill>
                <a:latin typeface="Comic Sans MS" panose="030F0702030302020204" pitchFamily="66" charset="0"/>
              </a:rPr>
              <a:t>Three</a:t>
            </a:r>
            <a:br>
              <a:rPr lang="en-US" altLang="en-US" sz="3600" b="1" dirty="0">
                <a:solidFill>
                  <a:srgbClr val="CCCCCC">
                    <a:lumMod val="10000"/>
                  </a:srgbClr>
                </a:solidFill>
                <a:latin typeface="Comic Sans MS" panose="030F0702030302020204" pitchFamily="66" charset="0"/>
              </a:rPr>
            </a:b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</a:rPr>
              <a:t>Related to training for integration </a:t>
            </a:r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  <a:ea typeface="Calibri"/>
              </a:rPr>
              <a:t>(Group Work)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latin typeface="Comic Sans MS" pitchFamily="66" charset="0"/>
              </a:rPr>
              <a:t>Your</a:t>
            </a:r>
            <a:r>
              <a:rPr lang="fr-FR" sz="2800" b="1" dirty="0" smtClean="0">
                <a:latin typeface="Comic Sans MS" pitchFamily="66" charset="0"/>
              </a:rPr>
              <a:t> e-pal </a:t>
            </a:r>
            <a:r>
              <a:rPr lang="fr-FR" sz="2800" b="1" dirty="0">
                <a:latin typeface="Comic Sans MS" pitchFamily="66" charset="0"/>
              </a:rPr>
              <a:t>M</a:t>
            </a:r>
            <a:r>
              <a:rPr lang="fr-FR" sz="2800" b="1" dirty="0" smtClean="0">
                <a:latin typeface="Comic Sans MS" pitchFamily="66" charset="0"/>
              </a:rPr>
              <a:t>argaret </a:t>
            </a:r>
            <a:r>
              <a:rPr lang="fr-FR" sz="2800" b="1" dirty="0" err="1" smtClean="0">
                <a:latin typeface="Comic Sans MS" pitchFamily="66" charset="0"/>
              </a:rPr>
              <a:t>is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now</a:t>
            </a:r>
            <a:r>
              <a:rPr lang="fr-FR" sz="2800" b="1" dirty="0" smtClean="0">
                <a:latin typeface="Comic Sans MS" pitchFamily="66" charset="0"/>
              </a:rPr>
              <a:t> a good </a:t>
            </a:r>
            <a:r>
              <a:rPr lang="fr-FR" sz="2800" b="1" dirty="0" err="1" smtClean="0">
                <a:latin typeface="Comic Sans MS" pitchFamily="66" charset="0"/>
              </a:rPr>
              <a:t>friend</a:t>
            </a:r>
            <a:r>
              <a:rPr lang="fr-FR" sz="2800" b="1" dirty="0" smtClean="0">
                <a:latin typeface="Comic Sans MS" pitchFamily="66" charset="0"/>
              </a:rPr>
              <a:t> . </a:t>
            </a:r>
            <a:r>
              <a:rPr lang="fr-FR" sz="2800" b="1" dirty="0" err="1" smtClean="0">
                <a:latin typeface="Comic Sans MS" pitchFamily="66" charset="0"/>
              </a:rPr>
              <a:t>She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sends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family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you</a:t>
            </a:r>
            <a:r>
              <a:rPr lang="fr-FR" sz="2800" b="1" dirty="0" smtClean="0">
                <a:latin typeface="Comic Sans MS" pitchFamily="66" charset="0"/>
              </a:rPr>
              <a:t> a </a:t>
            </a:r>
            <a:r>
              <a:rPr lang="fr-FR" sz="2800" b="1" dirty="0" err="1" smtClean="0">
                <a:latin typeface="Comic Sans MS" pitchFamily="66" charset="0"/>
              </a:rPr>
              <a:t>picture</a:t>
            </a:r>
            <a:r>
              <a:rPr lang="fr-FR" sz="2800" b="1" dirty="0" smtClean="0">
                <a:latin typeface="Comic Sans MS" pitchFamily="66" charset="0"/>
              </a:rPr>
              <a:t> of </a:t>
            </a:r>
            <a:r>
              <a:rPr lang="fr-FR" sz="2800" b="1" dirty="0" err="1" smtClean="0">
                <a:latin typeface="Comic Sans MS" pitchFamily="66" charset="0"/>
              </a:rPr>
              <a:t>her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family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tree</a:t>
            </a:r>
            <a:r>
              <a:rPr lang="fr-FR" sz="2800" b="1" dirty="0" smtClean="0">
                <a:latin typeface="Comic Sans MS" pitchFamily="66" charset="0"/>
              </a:rPr>
              <a:t>. </a:t>
            </a:r>
            <a:r>
              <a:rPr lang="fr-FR" sz="2800" b="1" dirty="0" err="1" smtClean="0">
                <a:latin typeface="Comic Sans MS" pitchFamily="66" charset="0"/>
              </a:rPr>
              <a:t>Draw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your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family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tree</a:t>
            </a:r>
            <a:r>
              <a:rPr lang="fr-FR" sz="2800" b="1" dirty="0" smtClean="0">
                <a:latin typeface="Comic Sans MS" pitchFamily="66" charset="0"/>
              </a:rPr>
              <a:t> ,</a:t>
            </a:r>
            <a:r>
              <a:rPr lang="fr-FR" sz="2800" b="1" dirty="0" err="1" smtClean="0">
                <a:latin typeface="Comic Sans MS" pitchFamily="66" charset="0"/>
              </a:rPr>
              <a:t>add</a:t>
            </a:r>
            <a:r>
              <a:rPr lang="fr-FR" sz="2800" b="1" dirty="0" smtClean="0">
                <a:latin typeface="Comic Sans MS" pitchFamily="66" charset="0"/>
              </a:rPr>
              <a:t> information (</a:t>
            </a:r>
            <a:r>
              <a:rPr lang="fr-FR" sz="2800" b="1" dirty="0" err="1" smtClean="0">
                <a:latin typeface="Comic Sans MS" pitchFamily="66" charset="0"/>
              </a:rPr>
              <a:t>age,job,likes</a:t>
            </a:r>
            <a:r>
              <a:rPr lang="fr-FR" sz="2800" b="1" dirty="0" smtClean="0">
                <a:latin typeface="Comic Sans MS" pitchFamily="66" charset="0"/>
              </a:rPr>
              <a:t>,…..)and </a:t>
            </a:r>
            <a:r>
              <a:rPr lang="fr-FR" sz="2800" b="1" dirty="0" err="1" smtClean="0">
                <a:latin typeface="Comic Sans MS" pitchFamily="66" charset="0"/>
              </a:rPr>
              <a:t>send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it</a:t>
            </a:r>
            <a:r>
              <a:rPr lang="fr-FR" sz="2800" b="1" dirty="0" smtClean="0">
                <a:latin typeface="Comic Sans MS" pitchFamily="66" charset="0"/>
              </a:rPr>
              <a:t> as an </a:t>
            </a:r>
            <a:r>
              <a:rPr lang="fr-FR" sz="2800" b="1" dirty="0" err="1" smtClean="0">
                <a:latin typeface="Comic Sans MS" pitchFamily="66" charset="0"/>
              </a:rPr>
              <a:t>attached</a:t>
            </a:r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dirty="0" err="1" smtClean="0">
                <a:latin typeface="Comic Sans MS" pitchFamily="66" charset="0"/>
              </a:rPr>
              <a:t>picture</a:t>
            </a:r>
            <a:r>
              <a:rPr lang="fr-FR" sz="2800" b="1" dirty="0" smtClean="0">
                <a:latin typeface="Comic Sans MS" pitchFamily="66" charset="0"/>
              </a:rPr>
              <a:t> document </a:t>
            </a:r>
            <a:endParaRPr lang="fr-FR" sz="2800" b="1" dirty="0">
              <a:latin typeface="Comic Sans MS" pitchFamily="66" charset="0"/>
            </a:endParaRPr>
          </a:p>
        </p:txBody>
      </p:sp>
      <p:pic>
        <p:nvPicPr>
          <p:cNvPr id="4" name="Image 3" descr="F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000504"/>
            <a:ext cx="6072230" cy="28574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kern="1200" dirty="0" smtClean="0">
                <a:solidFill>
                  <a:srgbClr val="4C4C4C"/>
                </a:solidFill>
              </a:rPr>
              <a:t>Learner’s assessment grid for values</a:t>
            </a:r>
            <a:endParaRPr lang="fr-FR" sz="2400" dirty="0"/>
          </a:p>
        </p:txBody>
      </p:sp>
      <p:pic>
        <p:nvPicPr>
          <p:cNvPr id="819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170" y="1554163"/>
            <a:ext cx="7866060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kern="1200" dirty="0" smtClean="0">
                <a:solidFill>
                  <a:srgbClr val="4C4C4C"/>
                </a:solidFill>
              </a:rPr>
              <a:t>Teacher’s assessment grid written </a:t>
            </a:r>
            <a:endParaRPr lang="fr-FR" dirty="0"/>
          </a:p>
        </p:txBody>
      </p:sp>
      <p:pic>
        <p:nvPicPr>
          <p:cNvPr id="829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389" y="1554163"/>
            <a:ext cx="7247621" cy="4525962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kern="1200" dirty="0" smtClean="0">
                <a:solidFill>
                  <a:srgbClr val="FF0000"/>
                </a:solidFill>
              </a:rPr>
              <a:t>Session 21</a:t>
            </a:r>
            <a:r>
              <a:rPr lang="en-US" altLang="en-US" sz="3200" b="1" kern="1200" dirty="0" smtClean="0">
                <a:solidFill>
                  <a:srgbClr val="CCCCCC">
                    <a:lumMod val="10000"/>
                  </a:srgbClr>
                </a:solidFill>
              </a:rPr>
              <a:t>:  Situation Four</a:t>
            </a:r>
            <a:br>
              <a:rPr lang="en-US" altLang="en-US" sz="32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3200" b="1" kern="1200" dirty="0">
                <a:solidFill>
                  <a:srgbClr val="FF0000"/>
                </a:solidFill>
                <a:latin typeface="Comic Sans MS"/>
                <a:ea typeface="Calibri"/>
              </a:rPr>
              <a:t>Target Situation for Assessment/ </a:t>
            </a:r>
            <a:r>
              <a:rPr lang="en-US" sz="3200" b="1" kern="1200" dirty="0">
                <a:solidFill>
                  <a:srgbClr val="00B050"/>
                </a:solidFill>
                <a:latin typeface="Comic Sans MS"/>
                <a:ea typeface="Calibri"/>
              </a:rPr>
              <a:t>Integration Individual Work</a:t>
            </a:r>
            <a:endParaRPr lang="en-US" altLang="en-US" sz="3200" b="1" kern="1200" dirty="0" smtClean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en-US" altLang="fr-FR" sz="2800" b="1" kern="1200" dirty="0" smtClean="0">
              <a:solidFill>
                <a:srgbClr val="0D0D0D"/>
              </a:solidFill>
              <a:latin typeface="Comic Sans MS" pitchFamily="66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en-US" altLang="fr-FR" sz="2800" b="1" kern="1200" dirty="0">
              <a:solidFill>
                <a:srgbClr val="0D0D0D"/>
              </a:solidFill>
              <a:latin typeface="Comic Sans MS" pitchFamily="66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en-US" altLang="fr-FR" sz="2800" b="1" kern="1200" dirty="0" smtClean="0">
              <a:solidFill>
                <a:srgbClr val="0D0D0D"/>
              </a:solidFill>
              <a:latin typeface="Comic Sans MS" pitchFamily="66" charset="0"/>
              <a:ea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2800" b="1" kern="1200" dirty="0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You have a smart  and you are using the internet, </a:t>
            </a:r>
            <a:r>
              <a:rPr lang="en-US" altLang="fr-FR" sz="2800" b="1" kern="1200" dirty="0" err="1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facebook</a:t>
            </a:r>
            <a:r>
              <a:rPr lang="en-US" altLang="fr-FR" sz="2800" b="1" kern="1200" dirty="0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, </a:t>
            </a:r>
            <a:r>
              <a:rPr lang="en-US" altLang="fr-FR" sz="2800" b="1" kern="1200" dirty="0" err="1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viber</a:t>
            </a:r>
            <a:r>
              <a:rPr lang="en-US" altLang="fr-FR" sz="2800" b="1" kern="1200" dirty="0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. You want to make     e pals from other countries. You find an email in your e-</a:t>
            </a:r>
            <a:r>
              <a:rPr lang="en-US" altLang="fr-FR" sz="2800" b="1" kern="1200" dirty="0" err="1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box.Respond</a:t>
            </a:r>
            <a:r>
              <a:rPr lang="en-US" altLang="fr-FR" sz="2800" b="1" kern="1200" dirty="0" smtClean="0">
                <a:solidFill>
                  <a:srgbClr val="0D0D0D"/>
                </a:solidFill>
                <a:latin typeface="Comic Sans MS" pitchFamily="66" charset="0"/>
                <a:ea typeface="Arial" pitchFamily="34" charset="0"/>
              </a:rPr>
              <a:t> to your e pal and tell him/her  about yourself, your family, your village/town and your school.</a:t>
            </a:r>
          </a:p>
        </p:txBody>
      </p:sp>
      <p:pic>
        <p:nvPicPr>
          <p:cNvPr id="83972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3711">
            <a:off x="3419475" y="2117725"/>
            <a:ext cx="126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kern="1200" dirty="0" smtClean="0">
                <a:solidFill>
                  <a:srgbClr val="FF0000"/>
                </a:solidFill>
              </a:rPr>
              <a:t>Session 21</a:t>
            </a:r>
            <a:r>
              <a:rPr lang="en-US" altLang="en-US" sz="2000" b="1" kern="1200" dirty="0" smtClean="0">
                <a:solidFill>
                  <a:srgbClr val="CCCCCC">
                    <a:lumMod val="10000"/>
                  </a:srgbClr>
                </a:solidFill>
              </a:rPr>
              <a:t>:  Situation Four</a:t>
            </a:r>
            <a:br>
              <a:rPr lang="en-US" altLang="en-US" sz="2000" b="1" kern="1200" dirty="0" smtClean="0">
                <a:solidFill>
                  <a:srgbClr val="CCCCCC">
                    <a:lumMod val="10000"/>
                  </a:srgbClr>
                </a:solidFill>
              </a:rPr>
            </a:br>
            <a:r>
              <a:rPr lang="en-US" sz="2000" b="1" kern="1200" dirty="0">
                <a:solidFill>
                  <a:srgbClr val="FF0000"/>
                </a:solidFill>
                <a:latin typeface="Comic Sans MS"/>
                <a:ea typeface="Calibri"/>
              </a:rPr>
              <a:t>Target Situation for Assessment/ </a:t>
            </a:r>
            <a:r>
              <a:rPr lang="en-US" sz="2000" b="1" kern="1200" dirty="0">
                <a:solidFill>
                  <a:srgbClr val="00B050"/>
                </a:solidFill>
                <a:latin typeface="Comic Sans MS"/>
                <a:ea typeface="Calibri"/>
              </a:rPr>
              <a:t>Integration Individual Work</a:t>
            </a:r>
            <a:endParaRPr lang="en-US" altLang="en-US" sz="2000" b="1" kern="1200" dirty="0" smtClean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22C16"/>
                </a:solidFill>
                <a:latin typeface="Comic Sans MS" panose="030F0702030302020204" pitchFamily="66" charset="0"/>
              </a:rPr>
              <a:t>Lesson Focus</a:t>
            </a:r>
            <a:r>
              <a:rPr lang="en-US" sz="2000" b="1" kern="1200" dirty="0" smtClean="0">
                <a:solidFill>
                  <a:srgbClr val="4C4C4C"/>
                </a:solidFill>
                <a:latin typeface="Comic Sans MS" panose="030F0702030302020204" pitchFamily="66" charset="0"/>
              </a:rPr>
              <a:t>:  </a:t>
            </a:r>
            <a:r>
              <a:rPr lang="en-US" sz="2000" b="1" kern="1200" dirty="0" smtClean="0">
                <a:solidFill>
                  <a:srgbClr val="FF0080">
                    <a:lumMod val="75000"/>
                  </a:srgbClr>
                </a:solidFill>
                <a:latin typeface="Comic Sans MS" panose="030F0702030302020204" pitchFamily="66" charset="0"/>
              </a:rPr>
              <a:t>Speaking and writing</a:t>
            </a:r>
            <a:endParaRPr lang="fr-FR" sz="2000" kern="1200" dirty="0" smtClean="0">
              <a:solidFill>
                <a:srgbClr val="FF0080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422C16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rgbClr val="422C16"/>
                </a:solidFill>
                <a:latin typeface="Comic Sans MS" panose="030F0702030302020204" pitchFamily="66" charset="0"/>
              </a:rPr>
              <a:t>Objectives</a:t>
            </a:r>
            <a:r>
              <a:rPr lang="en-US" sz="2000" b="1" kern="1200" dirty="0" err="1" smtClean="0">
                <a:solidFill>
                  <a:srgbClr val="4C4C4C"/>
                </a:solidFill>
                <a:latin typeface="Comic Sans MS" panose="030F0702030302020204" pitchFamily="66" charset="0"/>
              </a:rPr>
              <a:t>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greet his 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friends,introduce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himself/herself, his/her 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family,describe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his/her physical appearance, likes and dislikes.</a:t>
            </a:r>
            <a:endParaRPr lang="fr-FR" sz="2000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Target Structure: to be /to have/ present simple (like-love-dislike)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present simple to be, to have ,(Like, love, dislike) helping verb (do) adverb (not) ,pronoun (it)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(what),  vocabulary(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name,age,country,hometown,physical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appearance,family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,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food,clothes,sports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and hobbies) functions needed for oral communication with specific vocabulary,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etc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oral , writing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Resources::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( visual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flashcards,poster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)                                                                    </a:t>
            </a:r>
            <a:endParaRPr lang="fr-FR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PPU</a:t>
            </a:r>
            <a:endParaRPr lang="fr-FR" sz="2000" kern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4C4C4C"/>
                </a:solidFill>
              </a:rPr>
              <a:t>Assessment grid with criteria</a:t>
            </a:r>
            <a:endParaRPr lang="fr-FR" dirty="0"/>
          </a:p>
        </p:txBody>
      </p:sp>
      <p:pic>
        <p:nvPicPr>
          <p:cNvPr id="860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125538"/>
            <a:ext cx="7921625" cy="5000625"/>
          </a:xfrm>
          <a:noFill/>
        </p:spPr>
      </p:pic>
      <p:pic>
        <p:nvPicPr>
          <p:cNvPr id="86020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550988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565400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573463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365625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5516563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500042"/>
            <a:ext cx="7500990" cy="5929354"/>
          </a:xfrm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Session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target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Structure: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/ To Be</a:t>
            </a:r>
            <a:endParaRPr lang="fr-F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191919"/>
                </a:solidFill>
                <a:latin typeface="Comic Sans MS" panose="030F0702030302020204" pitchFamily="66" charset="0"/>
              </a:rPr>
              <a:t>Lesson Focus: </a:t>
            </a:r>
            <a:r>
              <a:rPr lang="en-US" sz="2000" b="1" kern="12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Listening ,speaking ,and writing </a:t>
            </a:r>
            <a:endParaRPr lang="fr-FR" sz="2000" b="1" kern="12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rgbClr val="191919"/>
                </a:solidFill>
                <a:latin typeface="Comic Sans MS" panose="030F0702030302020204" pitchFamily="66" charset="0"/>
              </a:rPr>
              <a:t>Learning </a:t>
            </a:r>
            <a:r>
              <a:rPr lang="en-US" sz="2000" b="1" kern="1200" dirty="0" err="1" smtClean="0">
                <a:solidFill>
                  <a:srgbClr val="191919"/>
                </a:solidFill>
                <a:latin typeface="Comic Sans MS" panose="030F0702030302020204" pitchFamily="66" charset="0"/>
              </a:rPr>
              <a:t>Objectives: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By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the end of the lesson ,my learners will be able to  use the auxiliary to be (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aff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/</a:t>
            </a:r>
            <a:r>
              <a:rPr lang="en-US" sz="2000" b="1" kern="12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Neg</a:t>
            </a:r>
            <a:r>
              <a:rPr lang="en-US" sz="2000" b="1" kern="1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/Inter), Talking about different members of the family and their jobs.</a:t>
            </a:r>
            <a:endParaRPr lang="fr-FR" sz="2000" b="1" kern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20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u="sng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Language input: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to be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am,is,are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,,pronouns the definite /indefinite article “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a”,”the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” ,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I,you,she,he,we,they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),adverb (not) 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what,who,where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), prepositions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in,at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) vocabulary(family ,sibling) pronunciation (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: , e),(</a:t>
            </a:r>
            <a:r>
              <a:rPr lang="el-GR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θ</a:t>
            </a:r>
            <a:r>
              <a:rPr lang="fr-FR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ð)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intonation on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wh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questions. ; functions needed for oral communication with specific vocabulary, etc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fr-FR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Learning Strategies: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Oral , Listening , writing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Resources::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 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audiovisual visual, </a:t>
            </a:r>
            <a:r>
              <a:rPr lang="en-US" sz="2000" kern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posters,worksheets,flashcards</a:t>
            </a: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….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 </a:t>
            </a:r>
            <a:endParaRPr lang="fr-FR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 </a:t>
            </a:r>
            <a:r>
              <a:rPr lang="en-US" sz="20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Framework:</a:t>
            </a:r>
            <a:r>
              <a:rPr lang="en-US" sz="2000" i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</a:t>
            </a:r>
            <a:r>
              <a:rPr lang="en-US" sz="2000" b="1" kern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PPU</a:t>
            </a:r>
            <a:endParaRPr lang="fr-FR" sz="2000" kern="1200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for the oral competence</a:t>
            </a: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818" y="1554163"/>
            <a:ext cx="7582763" cy="4525962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581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kern="1200" dirty="0" smtClean="0">
                <a:solidFill>
                  <a:srgbClr val="CCCCCC">
                    <a:lumMod val="10000"/>
                  </a:srgbClr>
                </a:solidFill>
              </a:rPr>
              <a:t>Teacher’s assessment grid for oral interaction</a:t>
            </a:r>
            <a:r>
              <a:rPr lang="fr-FR" sz="28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8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628775"/>
            <a:ext cx="7931150" cy="3359150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850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rgbClr val="CCCCCC">
                    <a:lumMod val="10000"/>
                  </a:srgbClr>
                </a:solidFill>
              </a:rPr>
              <a:t>Learner’s assessment grid related to the oral interpretive competence</a:t>
            </a:r>
            <a: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  <a:t/>
            </a:r>
            <a:br>
              <a:rPr lang="fr-FR" sz="2400" kern="1200" dirty="0" smtClean="0">
                <a:solidFill>
                  <a:srgbClr val="CCCCCC">
                    <a:lumMod val="10000"/>
                  </a:srgbClr>
                </a:solidFill>
              </a:rPr>
            </a:b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168" y="1554163"/>
            <a:ext cx="7376064" cy="4525962"/>
          </a:xfr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1670</Words>
  <Application>Microsoft Office PowerPoint</Application>
  <PresentationFormat>Affichage à l'écran (4:3)</PresentationFormat>
  <Paragraphs>146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Promenade</vt:lpstr>
      <vt:lpstr>Diapositive 1</vt:lpstr>
      <vt:lpstr>Diapositive 2</vt:lpstr>
      <vt:lpstr>Situation One Initial situation /Input</vt:lpstr>
      <vt:lpstr>Session 1:  Situation One Initial situation /Input</vt:lpstr>
      <vt:lpstr>Diapositive 5</vt:lpstr>
      <vt:lpstr>Session 1: target Structure: My Family / To Be</vt:lpstr>
      <vt:lpstr>Learner’s assessment grid for the oral competence </vt:lpstr>
      <vt:lpstr>Teacher’s assessment grid for oral interaction </vt:lpstr>
      <vt:lpstr>Learner’s assessment grid related to the oral interpretive competence </vt:lpstr>
      <vt:lpstr>Teacher’s assessment grid related to oral messages </vt:lpstr>
      <vt:lpstr>Teacher’s assessment grid related to oral  messages </vt:lpstr>
      <vt:lpstr>Learner’s assessment grid for cross-curricular competences 1- intellectual competence  </vt:lpstr>
      <vt:lpstr>Learner’s assessment grid for cross-curricular competences 2-Methodological competence  </vt:lpstr>
      <vt:lpstr>Learner’s assessment grid for cross-curricular competences 3- Communicative competence  </vt:lpstr>
      <vt:lpstr>Learner’s assessment grid for cross-curricular competences 4- Personal and Social competence  </vt:lpstr>
      <vt:lpstr>Learner’s assessment grid for values</vt:lpstr>
      <vt:lpstr>SEQUENCE TWO:  Situation Two Learning situation to install the resources/apprenticeship </vt:lpstr>
      <vt:lpstr>Session 2     Target Structure:What’s Your Job?</vt:lpstr>
      <vt:lpstr>Session «2 :Target Structure  To Have (aff/neg/inter)/JOBS /numbers 14-100</vt:lpstr>
      <vt:lpstr>Session 2Target Structure :Jobs Resources: Video 1  audiovisual( visual https://youtu.be/nZUWPsn_T90</vt:lpstr>
      <vt:lpstr>Session 2   Target Structure: Numbers (13 to 100) audiovisual( visual https://youtu.be/IcWSFE9dBi4  </vt:lpstr>
      <vt:lpstr>Diapositive 22</vt:lpstr>
      <vt:lpstr>Session 3    Target Structure:This is ME</vt:lpstr>
      <vt:lpstr>Session 3      Target Structure: Likes/Dislikes</vt:lpstr>
      <vt:lpstr>Session 3      Target Structure: Likes/Dislikes</vt:lpstr>
      <vt:lpstr>Session 16      Target Structure: Present Simple</vt:lpstr>
      <vt:lpstr>Session 17     Target Structure: Present Simple (Like,dislike,love,go) (Aff/neg/inter)</vt:lpstr>
      <vt:lpstr>Session 4   Target Structure: Present Simple Hobbies/Sports  </vt:lpstr>
      <vt:lpstr>Session 4    Target Structure: Present Simple Hobbies/Sports  </vt:lpstr>
      <vt:lpstr>Session5 Target Structure :My blog</vt:lpstr>
      <vt:lpstr>Session 5 </vt:lpstr>
      <vt:lpstr>Learner’s assessment grid for the oral competence</vt:lpstr>
      <vt:lpstr>Teacher’s assessment grid for oral interaction</vt:lpstr>
      <vt:lpstr>Learner’s assessment grid related to the oral interpretive competence</vt:lpstr>
      <vt:lpstr>Teacher’s assessment grid related to oral and written messages</vt:lpstr>
      <vt:lpstr>Learner’s assessment grid for productive writing competence</vt:lpstr>
      <vt:lpstr>Learner’s assessment grid for cross-curricular competences 1- intellectual competence  </vt:lpstr>
      <vt:lpstr>Learner’s assessment grid for cross-curricular competences 2-Methodological competence  </vt:lpstr>
      <vt:lpstr>Learner’s assessment grid for cross-curricular competences 3- Communicative competence  </vt:lpstr>
      <vt:lpstr>Learner’s assessment grid for cross-curricular competences 4- Personal and Social competence  </vt:lpstr>
      <vt:lpstr> Learner’s assessment grid for values </vt:lpstr>
      <vt:lpstr>SESSION 6 Situation Three Related to training for integration (Group Work)</vt:lpstr>
      <vt:lpstr>Learner’s assessment grid for values</vt:lpstr>
      <vt:lpstr>Teacher’s assessment grid written </vt:lpstr>
      <vt:lpstr>Session 21:  Situation Four Target Situation for Assessment/ Integration Individual Work</vt:lpstr>
      <vt:lpstr>Session 21:  Situation Four Target Situation for Assessment/ Integration Individual Work</vt:lpstr>
      <vt:lpstr>Assessment grid with criteria</vt:lpstr>
    </vt:vector>
  </TitlesOfParts>
  <Company>CABINET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HOME</dc:creator>
  <cp:lastModifiedBy>SWEET</cp:lastModifiedBy>
  <cp:revision>18</cp:revision>
  <dcterms:created xsi:type="dcterms:W3CDTF">2016-09-05T20:29:51Z</dcterms:created>
  <dcterms:modified xsi:type="dcterms:W3CDTF">2016-09-07T04:36:50Z</dcterms:modified>
</cp:coreProperties>
</file>