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9AC979C-6ABB-4040-B3F4-D2B6990A3FFF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D4945C8-86AD-4C69-A95E-01DB26CD778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979C-6ABB-4040-B3F4-D2B6990A3FFF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45C8-86AD-4C69-A95E-01DB26CD778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979C-6ABB-4040-B3F4-D2B6990A3FFF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45C8-86AD-4C69-A95E-01DB26CD778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AC979C-6ABB-4040-B3F4-D2B6990A3FFF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4945C8-86AD-4C69-A95E-01DB26CD778B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9AC979C-6ABB-4040-B3F4-D2B6990A3FFF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D4945C8-86AD-4C69-A95E-01DB26CD778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979C-6ABB-4040-B3F4-D2B6990A3FFF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45C8-86AD-4C69-A95E-01DB26CD778B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979C-6ABB-4040-B3F4-D2B6990A3FFF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45C8-86AD-4C69-A95E-01DB26CD778B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AC979C-6ABB-4040-B3F4-D2B6990A3FFF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4945C8-86AD-4C69-A95E-01DB26CD778B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979C-6ABB-4040-B3F4-D2B6990A3FFF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45C8-86AD-4C69-A95E-01DB26CD778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AC979C-6ABB-4040-B3F4-D2B6990A3FFF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4945C8-86AD-4C69-A95E-01DB26CD778B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AC979C-6ABB-4040-B3F4-D2B6990A3FFF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4945C8-86AD-4C69-A95E-01DB26CD778B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9AC979C-6ABB-4040-B3F4-D2B6990A3FFF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D4945C8-86AD-4C69-A95E-01DB26CD778B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4929221"/>
          </a:xfrm>
        </p:spPr>
        <p:txBody>
          <a:bodyPr>
            <a:noAutofit/>
          </a:bodyPr>
          <a:lstStyle/>
          <a:p>
            <a:pPr algn="ctr"/>
            <a:r>
              <a:rPr lang="ar-DZ" sz="8800" b="1" dirty="0" smtClean="0">
                <a:solidFill>
                  <a:srgbClr val="FF0000"/>
                </a:solidFill>
              </a:rPr>
              <a:t>فنيات تعليم </a:t>
            </a:r>
            <a:r>
              <a:rPr lang="ar-DZ" sz="9600" b="1" dirty="0" smtClean="0">
                <a:solidFill>
                  <a:srgbClr val="FF0000"/>
                </a:solidFill>
              </a:rPr>
              <a:t>القراءة</a:t>
            </a:r>
            <a:r>
              <a:rPr lang="ar-DZ" sz="8800" b="1" dirty="0" smtClean="0">
                <a:solidFill>
                  <a:srgbClr val="FF0000"/>
                </a:solidFill>
              </a:rPr>
              <a:t> </a:t>
            </a:r>
            <a:r>
              <a:rPr lang="ar-DZ" sz="8800" b="1" smtClean="0">
                <a:solidFill>
                  <a:srgbClr val="FF0000"/>
                </a:solidFill>
              </a:rPr>
              <a:t>في </a:t>
            </a:r>
            <a:r>
              <a:rPr lang="ar-DZ" sz="8800" b="1" smtClean="0">
                <a:solidFill>
                  <a:srgbClr val="FF0000"/>
                </a:solidFill>
              </a:rPr>
              <a:t>ظل </a:t>
            </a:r>
            <a:r>
              <a:rPr lang="ar-DZ" sz="8800" b="1" dirty="0" smtClean="0">
                <a:solidFill>
                  <a:srgbClr val="FF0000"/>
                </a:solidFill>
              </a:rPr>
              <a:t>المقاربة البنائية</a:t>
            </a:r>
            <a:endParaRPr lang="fr-FR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85720" y="500042"/>
            <a:ext cx="8572560" cy="5626121"/>
          </a:xfrm>
        </p:spPr>
        <p:txBody>
          <a:bodyPr>
            <a:normAutofit/>
          </a:bodyPr>
          <a:lstStyle/>
          <a:p>
            <a:pPr algn="r" rtl="1"/>
            <a:r>
              <a:rPr lang="ar-DZ" sz="4400" b="1" dirty="0" smtClean="0">
                <a:solidFill>
                  <a:srgbClr val="00B0F0"/>
                </a:solidFill>
              </a:rPr>
              <a:t>قال تعالى </a:t>
            </a:r>
            <a:r>
              <a:rPr lang="ar-DZ" sz="44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ar-DZ" sz="4400" b="1" dirty="0" smtClean="0">
                <a:solidFill>
                  <a:srgbClr val="FF0000"/>
                </a:solidFill>
              </a:rPr>
              <a:t>(</a:t>
            </a:r>
            <a:r>
              <a:rPr lang="ar-DZ" sz="4400" b="1" dirty="0" smtClean="0"/>
              <a:t> </a:t>
            </a:r>
            <a:r>
              <a:rPr lang="ar-DZ" sz="5400" b="1" dirty="0" smtClean="0">
                <a:solidFill>
                  <a:srgbClr val="00B050"/>
                </a:solidFill>
              </a:rPr>
              <a:t>ن والقلم وما يسطرون ما أنت بنعمة ربك بمجنون وان لأجرا غير ممنون وانك لعلى خلق عظيم فستبصر ويبصرون </a:t>
            </a:r>
            <a:r>
              <a:rPr lang="ar-DZ" sz="4400" b="1" dirty="0" smtClean="0">
                <a:solidFill>
                  <a:srgbClr val="FF0000"/>
                </a:solidFill>
              </a:rPr>
              <a:t>)</a:t>
            </a:r>
          </a:p>
          <a:p>
            <a:pPr algn="r" rtl="1">
              <a:buNone/>
            </a:pPr>
            <a:endParaRPr lang="ar-DZ" sz="4400" b="1" dirty="0" smtClean="0"/>
          </a:p>
          <a:p>
            <a:pPr algn="r" rtl="1"/>
            <a:r>
              <a:rPr lang="ar-DZ" sz="4400" b="1" dirty="0" smtClean="0">
                <a:solidFill>
                  <a:srgbClr val="7030A0"/>
                </a:solidFill>
              </a:rPr>
              <a:t>قراءة المكتوب بالقلم في السطور والمنظور المخلوق من الكون والإنسان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57422" y="274638"/>
            <a:ext cx="6329378" cy="939784"/>
          </a:xfrm>
        </p:spPr>
        <p:txBody>
          <a:bodyPr>
            <a:noAutofit/>
          </a:bodyPr>
          <a:lstStyle/>
          <a:p>
            <a:r>
              <a:rPr lang="ar-DZ" sz="6000" b="1" dirty="0" smtClean="0">
                <a:solidFill>
                  <a:srgbClr val="C00000"/>
                </a:solidFill>
              </a:rPr>
              <a:t>أهمية القــــــــــــــــراءة </a:t>
            </a:r>
            <a:endParaRPr lang="fr-FR" sz="6000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472518" cy="5286412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dirty="0" smtClean="0">
                <a:solidFill>
                  <a:srgbClr val="C00000"/>
                </a:solidFill>
              </a:rPr>
              <a:t>-</a:t>
            </a:r>
            <a:r>
              <a:rPr lang="ar-DZ" dirty="0" smtClean="0"/>
              <a:t>  </a:t>
            </a:r>
            <a:r>
              <a:rPr lang="ar-DZ" b="1" dirty="0" smtClean="0">
                <a:solidFill>
                  <a:srgbClr val="C00000"/>
                </a:solidFill>
              </a:rPr>
              <a:t>تبني شخصية الطفل وجدانيا </a:t>
            </a:r>
            <a:endParaRPr lang="ar-DZ" sz="2800" b="1" dirty="0" smtClean="0">
              <a:solidFill>
                <a:srgbClr val="C00000"/>
              </a:solidFill>
            </a:endParaRPr>
          </a:p>
          <a:p>
            <a:pPr algn="r" rtl="1">
              <a:buNone/>
            </a:pPr>
            <a:r>
              <a:rPr lang="ar-DZ" sz="2800" dirty="0"/>
              <a:t> </a:t>
            </a:r>
            <a:r>
              <a:rPr lang="ar-DZ" sz="2800" dirty="0" smtClean="0"/>
              <a:t>       </a:t>
            </a:r>
            <a:r>
              <a:rPr lang="ar-DZ" sz="2800" b="1" dirty="0" smtClean="0">
                <a:solidFill>
                  <a:srgbClr val="00B050"/>
                </a:solidFill>
              </a:rPr>
              <a:t>( رقة الخطاب – دقة الأسلوب – روعة النظم </a:t>
            </a:r>
            <a:r>
              <a:rPr lang="ar-DZ" sz="2800" dirty="0" smtClean="0">
                <a:solidFill>
                  <a:srgbClr val="00B050"/>
                </a:solidFill>
              </a:rPr>
              <a:t>....)</a:t>
            </a:r>
          </a:p>
          <a:p>
            <a:pPr algn="r" rtl="1">
              <a:buNone/>
            </a:pPr>
            <a:r>
              <a:rPr lang="ar-DZ" sz="2800" dirty="0" smtClean="0">
                <a:solidFill>
                  <a:srgbClr val="C00000"/>
                </a:solidFill>
              </a:rPr>
              <a:t>- </a:t>
            </a:r>
            <a:r>
              <a:rPr lang="ar-DZ" sz="2800" dirty="0" smtClean="0"/>
              <a:t> </a:t>
            </a:r>
            <a:r>
              <a:rPr lang="ar-DZ" b="1" dirty="0" smtClean="0">
                <a:solidFill>
                  <a:srgbClr val="C00000"/>
                </a:solidFill>
              </a:rPr>
              <a:t>تبني شخصية الطفل عقليا وعلميا </a:t>
            </a:r>
            <a:endParaRPr lang="ar-DZ" sz="2800" b="1" dirty="0" smtClean="0">
              <a:solidFill>
                <a:srgbClr val="C00000"/>
              </a:solidFill>
            </a:endParaRPr>
          </a:p>
          <a:p>
            <a:pPr algn="r" rtl="1">
              <a:buNone/>
            </a:pPr>
            <a:r>
              <a:rPr lang="ar-DZ" sz="2800" dirty="0">
                <a:solidFill>
                  <a:srgbClr val="00B050"/>
                </a:solidFill>
              </a:rPr>
              <a:t> </a:t>
            </a:r>
            <a:r>
              <a:rPr lang="ar-DZ" sz="2800" dirty="0" smtClean="0">
                <a:solidFill>
                  <a:srgbClr val="00B050"/>
                </a:solidFill>
              </a:rPr>
              <a:t> (</a:t>
            </a:r>
            <a:r>
              <a:rPr lang="ar-DZ" sz="2800" b="1" dirty="0" smtClean="0">
                <a:solidFill>
                  <a:srgbClr val="00B050"/>
                </a:solidFill>
              </a:rPr>
              <a:t>المادة الأساسية في فهم المعرفة وإعادة إنتاجها وإبداع معرفة جديدة )</a:t>
            </a:r>
          </a:p>
          <a:p>
            <a:pPr algn="r" rtl="1">
              <a:buFontTx/>
              <a:buChar char="-"/>
            </a:pPr>
            <a:r>
              <a:rPr lang="ar-DZ" b="1" dirty="0" smtClean="0">
                <a:solidFill>
                  <a:srgbClr val="C00000"/>
                </a:solidFill>
              </a:rPr>
              <a:t>تبني شخصية الطفل اجتماعيا </a:t>
            </a:r>
          </a:p>
          <a:p>
            <a:pPr algn="r" rtl="1">
              <a:buNone/>
            </a:pPr>
            <a:r>
              <a:rPr lang="ar-DZ" sz="2800" dirty="0"/>
              <a:t> </a:t>
            </a:r>
            <a:r>
              <a:rPr lang="ar-DZ" sz="2800" dirty="0" smtClean="0"/>
              <a:t>   </a:t>
            </a:r>
            <a:r>
              <a:rPr lang="ar-DZ" sz="2800" b="1" dirty="0" smtClean="0">
                <a:solidFill>
                  <a:srgbClr val="00B050"/>
                </a:solidFill>
              </a:rPr>
              <a:t>( تمده بفرص ثمينة للحوار والنقاش وعرض الأفكار وطرح الآراء وتبادل وجهات النظر ) </a:t>
            </a:r>
          </a:p>
          <a:p>
            <a:pPr algn="r" rtl="1">
              <a:buFontTx/>
              <a:buChar char="-"/>
            </a:pPr>
            <a:r>
              <a:rPr lang="ar-DZ" b="1" dirty="0" smtClean="0">
                <a:solidFill>
                  <a:srgbClr val="C00000"/>
                </a:solidFill>
              </a:rPr>
              <a:t>تبني شخصية الطفل سلوكيا وعقليا </a:t>
            </a:r>
          </a:p>
          <a:p>
            <a:pPr algn="r" rtl="1">
              <a:buNone/>
            </a:pPr>
            <a:r>
              <a:rPr lang="ar-DZ" sz="2800" dirty="0"/>
              <a:t> </a:t>
            </a:r>
            <a:r>
              <a:rPr lang="ar-DZ" sz="2800" dirty="0" smtClean="0"/>
              <a:t>   </a:t>
            </a:r>
            <a:r>
              <a:rPr lang="ar-DZ" sz="2800" b="1" dirty="0" smtClean="0">
                <a:solidFill>
                  <a:srgbClr val="00B050"/>
                </a:solidFill>
              </a:rPr>
              <a:t>( تثري رصيده القيمي بما في النصوص من قيم نبيلة وعادات فاضلة وسلوكيات جميلة )  </a:t>
            </a:r>
            <a:endParaRPr lang="fr-FR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143668" cy="1143000"/>
          </a:xfrm>
        </p:spPr>
        <p:txBody>
          <a:bodyPr>
            <a:noAutofit/>
          </a:bodyPr>
          <a:lstStyle/>
          <a:p>
            <a:r>
              <a:rPr lang="ar-DZ" sz="6000" b="1" dirty="0" smtClean="0">
                <a:solidFill>
                  <a:srgbClr val="C00000"/>
                </a:solidFill>
              </a:rPr>
              <a:t>مفهــــــوم القــــــــراءة </a:t>
            </a:r>
            <a:endParaRPr lang="fr-FR" sz="6000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142976" y="1600200"/>
            <a:ext cx="7358114" cy="4873752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ar-DZ" sz="4800" b="1" dirty="0" smtClean="0">
                <a:solidFill>
                  <a:srgbClr val="0070C0"/>
                </a:solidFill>
              </a:rPr>
              <a:t>القراءة </a:t>
            </a:r>
            <a:r>
              <a:rPr lang="ar-DZ" sz="4800" b="1" dirty="0" smtClean="0">
                <a:solidFill>
                  <a:schemeClr val="accent6">
                    <a:lumMod val="50000"/>
                  </a:schemeClr>
                </a:solidFill>
              </a:rPr>
              <a:t>عملية عقلية بنائية نشطة </a:t>
            </a:r>
            <a:r>
              <a:rPr lang="ar-DZ" sz="4800" b="1" dirty="0" smtClean="0">
                <a:solidFill>
                  <a:srgbClr val="0070C0"/>
                </a:solidFill>
              </a:rPr>
              <a:t>تشمل </a:t>
            </a:r>
            <a:r>
              <a:rPr lang="ar-DZ" sz="4800" b="1" dirty="0" smtClean="0">
                <a:solidFill>
                  <a:srgbClr val="FFC000"/>
                </a:solidFill>
              </a:rPr>
              <a:t>تفسير الرموز التي يتلقاها القارئ عن طريق عينيه وفهم معناها</a:t>
            </a:r>
            <a:r>
              <a:rPr lang="ar-DZ" sz="4800" b="1" dirty="0" smtClean="0">
                <a:solidFill>
                  <a:srgbClr val="0070C0"/>
                </a:solidFill>
              </a:rPr>
              <a:t> </a:t>
            </a:r>
            <a:r>
              <a:rPr lang="ar-DZ" sz="4800" b="1" dirty="0" smtClean="0">
                <a:solidFill>
                  <a:srgbClr val="C00000"/>
                </a:solidFill>
              </a:rPr>
              <a:t>والربط بين الخبرة الشخصية للقارئ ومعني هذه الرموز </a:t>
            </a:r>
            <a:r>
              <a:rPr lang="ar-DZ" sz="4800" b="1" dirty="0" smtClean="0">
                <a:solidFill>
                  <a:srgbClr val="0070C0"/>
                </a:solidFill>
              </a:rPr>
              <a:t>لإنتاج </a:t>
            </a:r>
            <a:r>
              <a:rPr lang="ar-DZ" sz="4800" b="1" dirty="0" smtClean="0">
                <a:solidFill>
                  <a:srgbClr val="FF0000"/>
                </a:solidFill>
              </a:rPr>
              <a:t>معرفة جديدة 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6424634" cy="1143000"/>
          </a:xfrm>
        </p:spPr>
        <p:txBody>
          <a:bodyPr>
            <a:normAutofit/>
          </a:bodyPr>
          <a:lstStyle/>
          <a:p>
            <a:r>
              <a:rPr lang="ar-DZ" sz="5400" b="1" dirty="0" smtClean="0">
                <a:solidFill>
                  <a:srgbClr val="FF0000"/>
                </a:solidFill>
              </a:rPr>
              <a:t>أسس ومبادئ تعليم القراءة 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00034" y="1571613"/>
            <a:ext cx="8358246" cy="4214842"/>
          </a:xfrm>
        </p:spPr>
        <p:txBody>
          <a:bodyPr/>
          <a:lstStyle/>
          <a:p>
            <a:pPr algn="r" rtl="1">
              <a:buFontTx/>
              <a:buChar char="-"/>
            </a:pPr>
            <a:r>
              <a:rPr lang="ar-DZ" sz="2800" b="1" dirty="0" smtClean="0">
                <a:solidFill>
                  <a:schemeClr val="accent3">
                    <a:lumMod val="50000"/>
                  </a:schemeClr>
                </a:solidFill>
              </a:rPr>
              <a:t>القراءة عملية عقلية بنائية نشطة ذات معنى .</a:t>
            </a:r>
          </a:p>
          <a:p>
            <a:pPr algn="r" rtl="1">
              <a:buFontTx/>
              <a:buChar char="-"/>
            </a:pPr>
            <a:r>
              <a:rPr lang="ar-DZ" sz="2800" b="1" dirty="0" smtClean="0">
                <a:solidFill>
                  <a:schemeClr val="accent3">
                    <a:lumMod val="50000"/>
                  </a:schemeClr>
                </a:solidFill>
              </a:rPr>
              <a:t>الخبرات السابقة للقارئ هي المكون الأساسي لعملية التفاعل مع المقروء. </a:t>
            </a:r>
          </a:p>
          <a:p>
            <a:pPr algn="r" rtl="1">
              <a:buFontTx/>
              <a:buChar char="-"/>
            </a:pPr>
            <a:r>
              <a:rPr lang="ar-DZ" sz="2800" b="1" dirty="0" smtClean="0">
                <a:solidFill>
                  <a:schemeClr val="accent3">
                    <a:lumMod val="50000"/>
                  </a:schemeClr>
                </a:solidFill>
              </a:rPr>
              <a:t>القراءة وسيلة وغاية في آن واحد .</a:t>
            </a:r>
          </a:p>
          <a:p>
            <a:pPr algn="r" rtl="1">
              <a:buFontTx/>
              <a:buChar char="-"/>
            </a:pPr>
            <a:r>
              <a:rPr lang="ar-DZ" sz="2800" b="1" dirty="0" smtClean="0">
                <a:solidFill>
                  <a:schemeClr val="accent3">
                    <a:lumMod val="50000"/>
                  </a:schemeClr>
                </a:solidFill>
              </a:rPr>
              <a:t>القارئ في عملية القراءة منتج ومبدع للمعرفة وليس مستهلكا سلبيا. </a:t>
            </a:r>
          </a:p>
          <a:p>
            <a:pPr algn="r" rtl="1">
              <a:buFontTx/>
              <a:buChar char="-"/>
            </a:pPr>
            <a:r>
              <a:rPr lang="ar-DZ" sz="2800" b="1" dirty="0" smtClean="0">
                <a:solidFill>
                  <a:schemeClr val="accent3">
                    <a:lumMod val="50000"/>
                  </a:schemeClr>
                </a:solidFill>
              </a:rPr>
              <a:t>التنويع في أساليب التعليم وفنيته مطلب أساسي في تعليم القراءة .</a:t>
            </a:r>
          </a:p>
          <a:p>
            <a:pPr algn="r" rtl="1">
              <a:buFontTx/>
              <a:buChar char="-"/>
            </a:pPr>
            <a:r>
              <a:rPr lang="ar-DZ" sz="2800" b="1" dirty="0" smtClean="0">
                <a:solidFill>
                  <a:schemeClr val="accent3">
                    <a:lumMod val="50000"/>
                  </a:schemeClr>
                </a:solidFill>
              </a:rPr>
              <a:t>الهدف من كل قراءة هو فهم المقروء وبناء المعنى .</a:t>
            </a:r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786050" y="274638"/>
            <a:ext cx="5138750" cy="1143000"/>
          </a:xfrm>
        </p:spPr>
        <p:txBody>
          <a:bodyPr>
            <a:normAutofit/>
          </a:bodyPr>
          <a:lstStyle/>
          <a:p>
            <a:r>
              <a:rPr lang="ar-DZ" sz="5400" b="1" dirty="0" smtClean="0">
                <a:solidFill>
                  <a:srgbClr val="C00000"/>
                </a:solidFill>
              </a:rPr>
              <a:t>مراحل تعلم القراءة </a:t>
            </a:r>
            <a:endParaRPr lang="fr-FR" sz="5400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pPr algn="r" rtl="1"/>
            <a:r>
              <a:rPr lang="ar-DZ" b="1" dirty="0" smtClean="0">
                <a:solidFill>
                  <a:srgbClr val="C00000"/>
                </a:solidFill>
              </a:rPr>
              <a:t>مرحلة الاستعداد لتعلم القراءة  </a:t>
            </a:r>
            <a:r>
              <a:rPr lang="ar-DZ" sz="2000" b="1" dirty="0" smtClean="0">
                <a:solidFill>
                  <a:srgbClr val="7030A0"/>
                </a:solidFill>
              </a:rPr>
              <a:t>(ما قبل المدرسة وبداية السنة الأولى )</a:t>
            </a:r>
          </a:p>
          <a:p>
            <a:pPr algn="r" rtl="1"/>
            <a:r>
              <a:rPr lang="ar-DZ" sz="2400" b="1" dirty="0" smtClean="0"/>
              <a:t>يدرب المتعلم فيها على أنشطة الاستعداد التالية</a:t>
            </a:r>
            <a:r>
              <a:rPr lang="ar-DZ" sz="2800" dirty="0" smtClean="0"/>
              <a:t>:</a:t>
            </a:r>
          </a:p>
          <a:p>
            <a:pPr algn="r" rtl="1"/>
            <a:r>
              <a:rPr lang="ar-DZ" b="1" u="sng" dirty="0" smtClean="0">
                <a:solidFill>
                  <a:srgbClr val="C00000"/>
                </a:solidFill>
              </a:rPr>
              <a:t>أنشطة تنمية الاستعداد اللغوي</a:t>
            </a:r>
            <a:endParaRPr lang="ar-DZ" u="sng" dirty="0" smtClean="0"/>
          </a:p>
          <a:p>
            <a:pPr algn="r" rtl="1">
              <a:buNone/>
            </a:pPr>
            <a:r>
              <a:rPr lang="ar-DZ" sz="2400" b="1" dirty="0" smtClean="0">
                <a:solidFill>
                  <a:srgbClr val="C00000"/>
                </a:solidFill>
              </a:rPr>
              <a:t>1-</a:t>
            </a:r>
            <a:r>
              <a:rPr lang="ar-DZ" dirty="0" smtClean="0"/>
              <a:t> </a:t>
            </a:r>
            <a:r>
              <a:rPr lang="ar-DZ" b="1" dirty="0" smtClean="0">
                <a:solidFill>
                  <a:srgbClr val="C00000"/>
                </a:solidFill>
              </a:rPr>
              <a:t>أنشطة تنمية الاستعداد الجسمي .</a:t>
            </a:r>
            <a:endParaRPr lang="ar-DZ" sz="2800" b="1" dirty="0" smtClean="0">
              <a:solidFill>
                <a:srgbClr val="C00000"/>
              </a:solidFill>
            </a:endParaRPr>
          </a:p>
          <a:p>
            <a:pPr algn="r" rtl="1">
              <a:buNone/>
            </a:pPr>
            <a:r>
              <a:rPr lang="ar-DZ" sz="2800" b="1" dirty="0"/>
              <a:t> </a:t>
            </a:r>
            <a:r>
              <a:rPr lang="ar-DZ" sz="2800" b="1" dirty="0" smtClean="0"/>
              <a:t>- </a:t>
            </a:r>
            <a:r>
              <a:rPr lang="ar-DZ" sz="2400" b="1" dirty="0" smtClean="0"/>
              <a:t>تنمية الاستعداد السمعي   - تنمية النطق والتحدث     - تنمية التمييز البصري</a:t>
            </a:r>
          </a:p>
          <a:p>
            <a:pPr algn="r" rtl="1">
              <a:buNone/>
            </a:pPr>
            <a:r>
              <a:rPr lang="ar-DZ" sz="2400" b="1" dirty="0" smtClean="0">
                <a:solidFill>
                  <a:srgbClr val="C00000"/>
                </a:solidFill>
              </a:rPr>
              <a:t>2-</a:t>
            </a:r>
            <a:r>
              <a:rPr lang="ar-DZ" sz="2400" b="1" dirty="0" smtClean="0"/>
              <a:t> </a:t>
            </a:r>
            <a:r>
              <a:rPr lang="ar-DZ" b="1" dirty="0" smtClean="0">
                <a:solidFill>
                  <a:srgbClr val="C00000"/>
                </a:solidFill>
              </a:rPr>
              <a:t>أنشطة تنمية الاستعداد العقلي .</a:t>
            </a:r>
            <a:endParaRPr lang="ar-DZ" sz="2400" b="1" dirty="0" smtClean="0">
              <a:solidFill>
                <a:srgbClr val="C00000"/>
              </a:solidFill>
            </a:endParaRPr>
          </a:p>
          <a:p>
            <a:pPr algn="r" rtl="1">
              <a:buNone/>
            </a:pPr>
            <a:r>
              <a:rPr lang="ar-DZ" sz="2400" dirty="0" smtClean="0"/>
              <a:t>    </a:t>
            </a:r>
            <a:r>
              <a:rPr lang="ar-DZ" sz="2400" b="1" dirty="0" smtClean="0"/>
              <a:t>( العلاقة بين الأشياء - العلاقة بين الأحداث – الملاحظة – التصنيف ..)</a:t>
            </a:r>
          </a:p>
          <a:p>
            <a:pPr algn="r" rtl="1">
              <a:buNone/>
            </a:pPr>
            <a:r>
              <a:rPr lang="ar-DZ" sz="2400" b="1" dirty="0" smtClean="0">
                <a:solidFill>
                  <a:srgbClr val="C00000"/>
                </a:solidFill>
              </a:rPr>
              <a:t>3- </a:t>
            </a:r>
            <a:r>
              <a:rPr lang="ar-DZ" b="1" dirty="0" smtClean="0">
                <a:solidFill>
                  <a:srgbClr val="C00000"/>
                </a:solidFill>
              </a:rPr>
              <a:t>أنشطة تنمية الاستعداد الوجداني .</a:t>
            </a:r>
            <a:endParaRPr lang="ar-DZ" sz="2400" b="1" dirty="0" smtClean="0">
              <a:solidFill>
                <a:srgbClr val="C00000"/>
              </a:solidFill>
            </a:endParaRPr>
          </a:p>
          <a:p>
            <a:pPr algn="r" rtl="1">
              <a:buNone/>
            </a:pPr>
            <a:r>
              <a:rPr lang="ar-DZ" sz="2400" b="1" dirty="0" smtClean="0"/>
              <a:t>      ( القرآن – الحديث  - الأناشيد والنصوص  - الألعاب ......)</a:t>
            </a:r>
            <a:endParaRPr lang="fr-FR" sz="2400" b="1" dirty="0" smtClean="0"/>
          </a:p>
          <a:p>
            <a:pPr algn="r" rtl="1">
              <a:buNone/>
            </a:pPr>
            <a:endParaRPr lang="ar-DZ" sz="2400" b="1" dirty="0" smtClean="0"/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229600" cy="5643602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b="1" dirty="0" smtClean="0"/>
              <a:t>- </a:t>
            </a:r>
            <a:r>
              <a:rPr lang="ar-DZ" b="1" dirty="0" smtClean="0">
                <a:solidFill>
                  <a:srgbClr val="C00000"/>
                </a:solidFill>
              </a:rPr>
              <a:t>مرحلة البدء في تعلم القراءة </a:t>
            </a:r>
            <a:r>
              <a:rPr lang="ar-DZ" sz="2000" b="1" dirty="0" smtClean="0">
                <a:solidFill>
                  <a:srgbClr val="0070C0"/>
                </a:solidFill>
              </a:rPr>
              <a:t>( السنة الأولى وبداية السنة الثانية )</a:t>
            </a:r>
            <a:endParaRPr lang="ar-DZ" sz="2000" b="1" dirty="0">
              <a:solidFill>
                <a:srgbClr val="0070C0"/>
              </a:solidFill>
            </a:endParaRPr>
          </a:p>
          <a:p>
            <a:pPr algn="r" rtl="1">
              <a:buNone/>
            </a:pPr>
            <a:r>
              <a:rPr lang="ar-DZ" sz="2000" b="1" dirty="0" smtClean="0"/>
              <a:t>يدرب الطفل على مهارات التعرف والنطق والتركيز على القراءة الجهرية </a:t>
            </a:r>
          </a:p>
          <a:p>
            <a:pPr algn="r" rtl="1">
              <a:buNone/>
            </a:pPr>
            <a:r>
              <a:rPr lang="ar-DZ" b="1" dirty="0" smtClean="0">
                <a:solidFill>
                  <a:srgbClr val="C00000"/>
                </a:solidFill>
              </a:rPr>
              <a:t>-</a:t>
            </a:r>
            <a:r>
              <a:rPr lang="ar-DZ" b="1" dirty="0" smtClean="0"/>
              <a:t> </a:t>
            </a:r>
            <a:r>
              <a:rPr lang="ar-DZ" b="1" dirty="0" smtClean="0">
                <a:solidFill>
                  <a:srgbClr val="C00000"/>
                </a:solidFill>
              </a:rPr>
              <a:t>مهارات التعرف </a:t>
            </a:r>
          </a:p>
          <a:p>
            <a:pPr algn="r" rtl="1">
              <a:buNone/>
            </a:pPr>
            <a:r>
              <a:rPr lang="ar-DZ" sz="2000" b="1" dirty="0" smtClean="0"/>
              <a:t>- يتعرف حروف الهجاء اسما ورسما وصوتا    - يتعرف الحركات القصيرة والطويلة </a:t>
            </a:r>
          </a:p>
          <a:p>
            <a:pPr algn="r" rtl="1">
              <a:buNone/>
            </a:pPr>
            <a:r>
              <a:rPr lang="ar-DZ" sz="2000" b="1" dirty="0" smtClean="0"/>
              <a:t>- يربط بين رسم الحروف وأصواتها              - يتعرف الصورة الدالة على الكلمات </a:t>
            </a:r>
          </a:p>
          <a:p>
            <a:pPr algn="r" rtl="1">
              <a:buNone/>
            </a:pPr>
            <a:r>
              <a:rPr lang="ar-DZ" sz="2000" b="1" dirty="0" smtClean="0"/>
              <a:t>- يتعرف الكلمة والجملة                            - يتعرف عنوان الموضوع </a:t>
            </a:r>
          </a:p>
          <a:p>
            <a:pPr algn="r" rtl="1">
              <a:buNone/>
            </a:pPr>
            <a:r>
              <a:rPr lang="ar-DZ" b="1" dirty="0" smtClean="0">
                <a:solidFill>
                  <a:srgbClr val="C00000"/>
                </a:solidFill>
              </a:rPr>
              <a:t>- مهارات النطق والأداء </a:t>
            </a:r>
          </a:p>
          <a:p>
            <a:pPr algn="r" rtl="1">
              <a:buNone/>
            </a:pPr>
            <a:r>
              <a:rPr lang="ar-DZ" sz="2000" b="1" dirty="0" smtClean="0"/>
              <a:t>- ينطق الحروف الهجائية نطقا صحيحا           - يقرأ الجمل القصيرة قراءة صحيحة </a:t>
            </a:r>
          </a:p>
          <a:p>
            <a:pPr algn="r" rtl="1">
              <a:buNone/>
            </a:pPr>
            <a:r>
              <a:rPr lang="ar-DZ" sz="2000" b="1" dirty="0" smtClean="0"/>
              <a:t>- يقرأ الكلمات والجمل مراعيا الضبط الإعرابي  - يقرأ معبرا عن الاستفهام والتفي والتعجب </a:t>
            </a:r>
          </a:p>
          <a:p>
            <a:pPr algn="r" rtl="1">
              <a:buNone/>
            </a:pPr>
            <a:r>
              <a:rPr lang="ar-DZ" b="1" dirty="0" smtClean="0">
                <a:solidFill>
                  <a:srgbClr val="C00000"/>
                </a:solidFill>
              </a:rPr>
              <a:t>- مهارات الفهم </a:t>
            </a:r>
          </a:p>
          <a:p>
            <a:pPr algn="r" rtl="1">
              <a:buNone/>
            </a:pPr>
            <a:r>
              <a:rPr lang="ar-DZ" sz="2000" b="1" dirty="0" smtClean="0"/>
              <a:t>- يستخدم سياق الجملة لفهم معاني الكلمات      – يتنبأ بمضمون النص من خلال العنوان </a:t>
            </a:r>
          </a:p>
          <a:p>
            <a:pPr algn="r" rtl="1">
              <a:buNone/>
            </a:pPr>
            <a:r>
              <a:rPr lang="ar-DZ" sz="2000" b="1" dirty="0" smtClean="0"/>
              <a:t>- يربط بين معرفته السابقة ومضامين النص 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3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57158" y="642918"/>
            <a:ext cx="8501122" cy="5483245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DZ" b="1" dirty="0" smtClean="0">
                <a:solidFill>
                  <a:srgbClr val="C00000"/>
                </a:solidFill>
              </a:rPr>
              <a:t>مرحلة التأكد والطلاقة </a:t>
            </a:r>
            <a:r>
              <a:rPr lang="ar-DZ" sz="2000" b="1" dirty="0" smtClean="0">
                <a:solidFill>
                  <a:srgbClr val="7030A0"/>
                </a:solidFill>
              </a:rPr>
              <a:t>(مرحلة تنمية المهارات الأساسية في تعليم القراءة )</a:t>
            </a:r>
          </a:p>
          <a:p>
            <a:pPr algn="r" rtl="1">
              <a:buNone/>
            </a:pPr>
            <a:r>
              <a:rPr lang="ar-DZ" sz="2000" b="1" dirty="0"/>
              <a:t> </a:t>
            </a:r>
            <a:r>
              <a:rPr lang="ar-DZ" sz="2000" b="1" dirty="0" smtClean="0"/>
              <a:t>                               </a:t>
            </a:r>
            <a:r>
              <a:rPr lang="ar-DZ" sz="2000" b="1" dirty="0" smtClean="0">
                <a:solidFill>
                  <a:srgbClr val="0070C0"/>
                </a:solidFill>
              </a:rPr>
              <a:t>( السنة الثانية والسنة الثالثة )</a:t>
            </a:r>
          </a:p>
          <a:p>
            <a:pPr algn="r" rtl="1">
              <a:buNone/>
            </a:pPr>
            <a:r>
              <a:rPr lang="ar-DZ" sz="2000" b="1" dirty="0" smtClean="0"/>
              <a:t>يدرب الطفل فيها على مهارات النطق والأداء والسرعة مع بعض مهارات الفهم المناسبة لعمره العقلي </a:t>
            </a:r>
          </a:p>
          <a:p>
            <a:pPr algn="r" rtl="1">
              <a:buNone/>
            </a:pPr>
            <a:r>
              <a:rPr lang="ar-DZ" sz="2400" b="1" dirty="0" smtClean="0">
                <a:solidFill>
                  <a:srgbClr val="C00000"/>
                </a:solidFill>
              </a:rPr>
              <a:t>- مهارات النطق والأداء </a:t>
            </a:r>
          </a:p>
          <a:p>
            <a:pPr algn="r" rtl="1">
              <a:buNone/>
            </a:pPr>
            <a:r>
              <a:rPr lang="ar-DZ" sz="2000" b="1" dirty="0" smtClean="0"/>
              <a:t>- يقرأ الكلمات والجمل قراءة صامتة           - يقف في مواضع الوقف وصل في مواضع الوصل </a:t>
            </a:r>
          </a:p>
          <a:p>
            <a:pPr algn="r" rtl="1">
              <a:buNone/>
            </a:pPr>
            <a:r>
              <a:rPr lang="ar-DZ" sz="2000" b="1" dirty="0" smtClean="0"/>
              <a:t>- يقرأ قراءة معبرة عن المعنى والعاطفة </a:t>
            </a:r>
          </a:p>
          <a:p>
            <a:pPr algn="r" rtl="1">
              <a:buNone/>
            </a:pPr>
            <a:r>
              <a:rPr lang="ar-DZ" sz="2400" b="1" dirty="0" smtClean="0">
                <a:solidFill>
                  <a:srgbClr val="C00000"/>
                </a:solidFill>
              </a:rPr>
              <a:t>- مهارات الفهم  </a:t>
            </a:r>
          </a:p>
          <a:p>
            <a:pPr algn="r" rtl="1">
              <a:buNone/>
            </a:pPr>
            <a:r>
              <a:rPr lang="ar-DZ" sz="2000" b="1" dirty="0" smtClean="0"/>
              <a:t>- يوظف معرفته بالكلمات المقروءة في تثنيتها وجمعها            - يفسر معاني المفردات </a:t>
            </a:r>
          </a:p>
          <a:p>
            <a:pPr algn="r" rtl="1">
              <a:buNone/>
            </a:pPr>
            <a:r>
              <a:rPr lang="ar-DZ" sz="2000" b="1" dirty="0" smtClean="0"/>
              <a:t>- يتذكر بعض التفاصيل المهمة </a:t>
            </a:r>
          </a:p>
          <a:p>
            <a:pPr algn="r" rtl="1">
              <a:buNone/>
            </a:pPr>
            <a:r>
              <a:rPr lang="ar-DZ" sz="2400" b="1" dirty="0" smtClean="0">
                <a:solidFill>
                  <a:srgbClr val="C00000"/>
                </a:solidFill>
              </a:rPr>
              <a:t>- عادات القراءة والاستذكار </a:t>
            </a:r>
          </a:p>
          <a:p>
            <a:pPr algn="r" rtl="1">
              <a:buNone/>
            </a:pPr>
            <a:r>
              <a:rPr lang="ar-DZ" sz="2000" b="1" dirty="0" smtClean="0"/>
              <a:t>- التصفح السريع لمعرفة العنوان وبعض الأفكار الأساسية </a:t>
            </a:r>
          </a:p>
          <a:p>
            <a:pPr algn="r" rtl="1">
              <a:buNone/>
            </a:pPr>
            <a:r>
              <a:rPr lang="ar-DZ" sz="2000" b="1" dirty="0" smtClean="0"/>
              <a:t>- المراجعة السريعة للإجابة عن سؤال محدد أو البحث عن معلومة </a:t>
            </a:r>
          </a:p>
          <a:p>
            <a:pPr algn="r" rtl="1">
              <a:buNone/>
            </a:pPr>
            <a:r>
              <a:rPr lang="ar-DZ" sz="2000" b="1" dirty="0" smtClean="0"/>
              <a:t>- التنظيم المعلوماتي لأفكار النص ومفاهيمه وحقائقه وقيمه </a:t>
            </a:r>
          </a:p>
          <a:p>
            <a:pPr algn="r" rtl="1">
              <a:buNone/>
            </a:pPr>
            <a:r>
              <a:rPr lang="ar-DZ" sz="2000" b="1" dirty="0" smtClean="0"/>
              <a:t>- توظيف مصادر المعلومات المختلفة لفهم النص وإثراء معلومات حوله 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3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7" dur="3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2" dur="3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128</TotalTime>
  <Words>524</Words>
  <Application>Microsoft Office PowerPoint</Application>
  <PresentationFormat>عرض على الشاشة (3:4)‏</PresentationFormat>
  <Paragraphs>58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مشربية</vt:lpstr>
      <vt:lpstr>فنيات تعليم القراءة في ظل المقاربة البنائية</vt:lpstr>
      <vt:lpstr>الشريحة 2</vt:lpstr>
      <vt:lpstr>أهمية القــــــــــــــــراءة </vt:lpstr>
      <vt:lpstr>مفهــــــوم القــــــــراءة </vt:lpstr>
      <vt:lpstr>أسس ومبادئ تعليم القراءة </vt:lpstr>
      <vt:lpstr>مراحل تعلم القراءة </vt:lpstr>
      <vt:lpstr>الشريحة 7</vt:lpstr>
      <vt:lpstr>الشريحة 8</vt:lpstr>
    </vt:vector>
  </TitlesOfParts>
  <Company>XPSP2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فنيات تعليم القراءة في ضل المقاربة البنائية</dc:title>
  <dc:creator>Admin</dc:creator>
  <cp:lastModifiedBy>Admin</cp:lastModifiedBy>
  <cp:revision>14</cp:revision>
  <dcterms:created xsi:type="dcterms:W3CDTF">2012-10-17T12:12:41Z</dcterms:created>
  <dcterms:modified xsi:type="dcterms:W3CDTF">2012-10-17T14:22:01Z</dcterms:modified>
</cp:coreProperties>
</file>