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5" r:id="rId3"/>
    <p:sldId id="259" r:id="rId4"/>
    <p:sldId id="258" r:id="rId5"/>
    <p:sldId id="260" r:id="rId6"/>
    <p:sldId id="261" r:id="rId7"/>
    <p:sldId id="262" r:id="rId8"/>
    <p:sldId id="263" r:id="rId9"/>
    <p:sldId id="285" r:id="rId10"/>
    <p:sldId id="286" r:id="rId11"/>
    <p:sldId id="287" r:id="rId12"/>
    <p:sldId id="288" r:id="rId13"/>
    <p:sldId id="289" r:id="rId14"/>
    <p:sldId id="290" r:id="rId15"/>
    <p:sldId id="291" r:id="rId16"/>
    <p:sldId id="292" r:id="rId17"/>
    <p:sldId id="268" r:id="rId18"/>
    <p:sldId id="264" r:id="rId19"/>
    <p:sldId id="272" r:id="rId20"/>
    <p:sldId id="265" r:id="rId21"/>
    <p:sldId id="273" r:id="rId22"/>
    <p:sldId id="266" r:id="rId23"/>
    <p:sldId id="274" r:id="rId24"/>
    <p:sldId id="267" r:id="rId25"/>
    <p:sldId id="275" r:id="rId26"/>
    <p:sldId id="269" r:id="rId27"/>
    <p:sldId id="276" r:id="rId28"/>
    <p:sldId id="293" r:id="rId29"/>
    <p:sldId id="270" r:id="rId30"/>
    <p:sldId id="278" r:id="rId31"/>
    <p:sldId id="279" r:id="rId32"/>
    <p:sldId id="280" r:id="rId33"/>
    <p:sldId id="281" r:id="rId34"/>
    <p:sldId id="282" r:id="rId35"/>
    <p:sldId id="283" r:id="rId36"/>
    <p:sldId id="284"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4FBBB67-8A19-4085-AF2E-8D4020AD0F7F}" type="datetimeFigureOut">
              <a:rPr lang="fr-FR" smtClean="0"/>
              <a:t>07/10/2016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424098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FBBB67-8A19-4085-AF2E-8D4020AD0F7F}" type="datetimeFigureOut">
              <a:rPr lang="fr-FR" smtClean="0"/>
              <a:t>07/10/2016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224452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FBBB67-8A19-4085-AF2E-8D4020AD0F7F}" type="datetimeFigureOut">
              <a:rPr lang="fr-FR" smtClean="0"/>
              <a:t>07/10/2016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148637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FBBB67-8A19-4085-AF2E-8D4020AD0F7F}" type="datetimeFigureOut">
              <a:rPr lang="fr-FR" smtClean="0"/>
              <a:t>07/10/2016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283514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4FBBB67-8A19-4085-AF2E-8D4020AD0F7F}" type="datetimeFigureOut">
              <a:rPr lang="fr-FR" smtClean="0"/>
              <a:t>07/10/2016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20259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4FBBB67-8A19-4085-AF2E-8D4020AD0F7F}" type="datetimeFigureOut">
              <a:rPr lang="fr-FR" smtClean="0"/>
              <a:t>07/10/2016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322875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4FBBB67-8A19-4085-AF2E-8D4020AD0F7F}" type="datetimeFigureOut">
              <a:rPr lang="fr-FR" smtClean="0"/>
              <a:t>07/10/2016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222373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4FBBB67-8A19-4085-AF2E-8D4020AD0F7F}" type="datetimeFigureOut">
              <a:rPr lang="fr-FR" smtClean="0"/>
              <a:t>07/10/2016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181845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FBBB67-8A19-4085-AF2E-8D4020AD0F7F}" type="datetimeFigureOut">
              <a:rPr lang="fr-FR" smtClean="0"/>
              <a:t>07/10/2016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278706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FBBB67-8A19-4085-AF2E-8D4020AD0F7F}" type="datetimeFigureOut">
              <a:rPr lang="fr-FR" smtClean="0"/>
              <a:t>07/10/2016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18903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4FBBB67-8A19-4085-AF2E-8D4020AD0F7F}" type="datetimeFigureOut">
              <a:rPr lang="fr-FR" smtClean="0"/>
              <a:t>07/10/2016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355F6-8876-4BF8-9317-A60E09164782}" type="slidenum">
              <a:rPr lang="fr-FR" smtClean="0"/>
              <a:t>‹N°›</a:t>
            </a:fld>
            <a:endParaRPr lang="fr-FR"/>
          </a:p>
        </p:txBody>
      </p:sp>
    </p:spTree>
    <p:extLst>
      <p:ext uri="{BB962C8B-B14F-4D97-AF65-F5344CB8AC3E}">
        <p14:creationId xmlns:p14="http://schemas.microsoft.com/office/powerpoint/2010/main" val="90988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rgbClr val="00B0F0"/>
          </a:fgClr>
          <a:bgClr>
            <a:schemeClr val="bg1"/>
          </a:bgClr>
        </a:patt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BBB67-8A19-4085-AF2E-8D4020AD0F7F}" type="datetimeFigureOut">
              <a:rPr lang="fr-FR" smtClean="0"/>
              <a:t>07/10/2016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355F6-8876-4BF8-9317-A60E09164782}" type="slidenum">
              <a:rPr lang="fr-FR" smtClean="0"/>
              <a:t>‹N°›</a:t>
            </a:fld>
            <a:endParaRPr lang="fr-FR"/>
          </a:p>
        </p:txBody>
      </p:sp>
    </p:spTree>
    <p:extLst>
      <p:ext uri="{BB962C8B-B14F-4D97-AF65-F5344CB8AC3E}">
        <p14:creationId xmlns:p14="http://schemas.microsoft.com/office/powerpoint/2010/main" val="90153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7.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عروض باور بوانت لعبد الله\صور مساعدة في البحوث\طبيعة\834880.jpg"/>
          <p:cNvPicPr>
            <a:picLocks noChangeAspect="1" noChangeArrowheads="1"/>
          </p:cNvPicPr>
          <p:nvPr/>
        </p:nvPicPr>
        <p:blipFill rotWithShape="1">
          <a:blip r:embed="rId2">
            <a:extLst>
              <a:ext uri="{28A0092B-C50C-407E-A947-70E740481C1C}">
                <a14:useLocalDpi xmlns:a14="http://schemas.microsoft.com/office/drawing/2010/main" val="0"/>
              </a:ext>
            </a:extLst>
          </a:blip>
          <a:srcRect t="10118" b="13119"/>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1" name="مستطيل 10"/>
          <p:cNvSpPr/>
          <p:nvPr/>
        </p:nvSpPr>
        <p:spPr>
          <a:xfrm>
            <a:off x="119268" y="2846770"/>
            <a:ext cx="8971722" cy="1323439"/>
          </a:xfrm>
          <a:prstGeom prst="rect">
            <a:avLst/>
          </a:prstGeom>
        </p:spPr>
        <p:txBody>
          <a:bodyPr wrap="square">
            <a:spAutoFit/>
          </a:bodyPr>
          <a:lstStyle/>
          <a:p>
            <a:pPr algn="ctr" rtl="1"/>
            <a:r>
              <a:rPr lang="ar-DZ" sz="8000" b="1" u="sng" dirty="0">
                <a:ln w="57150" cmpd="sng">
                  <a:solidFill>
                    <a:sysClr val="windowText" lastClr="000000">
                      <a:alpha val="55000"/>
                    </a:sysClr>
                  </a:solidFill>
                  <a:prstDash val="solid"/>
                </a:ln>
                <a:solidFill>
                  <a:srgbClr val="FFFF00"/>
                </a:solidFill>
                <a:effectLst>
                  <a:glow rad="228600">
                    <a:schemeClr val="accent2">
                      <a:satMod val="175000"/>
                      <a:alpha val="40000"/>
                    </a:schemeClr>
                  </a:glow>
                  <a:innerShdw blurRad="101600" dist="76200" dir="5400000">
                    <a:schemeClr val="accent1">
                      <a:satMod val="190000"/>
                      <a:tint val="100000"/>
                      <a:alpha val="74000"/>
                    </a:schemeClr>
                  </a:innerShdw>
                </a:effectLst>
                <a:cs typeface="Al-Hadith1" pitchFamily="2" charset="-78"/>
              </a:rPr>
              <a:t>بسم الله الرحمن الرحيم</a:t>
            </a:r>
            <a:endParaRPr lang="fr-FR" sz="8000" dirty="0"/>
          </a:p>
        </p:txBody>
      </p:sp>
    </p:spTree>
    <p:extLst>
      <p:ext uri="{BB962C8B-B14F-4D97-AF65-F5344CB8AC3E}">
        <p14:creationId xmlns:p14="http://schemas.microsoft.com/office/powerpoint/2010/main" val="938712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عروض باور بوانت لعبد الله\صور مساعدة في البحوث\مدآرس 2\soso (315).png"/>
          <p:cNvPicPr>
            <a:picLocks noChangeAspect="1" noChangeArrowheads="1"/>
          </p:cNvPicPr>
          <p:nvPr/>
        </p:nvPicPr>
        <p:blipFill rotWithShape="1">
          <a:blip r:embed="rId2">
            <a:extLst>
              <a:ext uri="{28A0092B-C50C-407E-A947-70E740481C1C}">
                <a14:useLocalDpi xmlns:a14="http://schemas.microsoft.com/office/drawing/2010/main" val="0"/>
              </a:ext>
            </a:extLst>
          </a:blip>
          <a:srcRect l="4881" t="5365" r="5043" b="6764"/>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Étiquette 2"/>
          <p:cNvSpPr/>
          <p:nvPr/>
        </p:nvSpPr>
        <p:spPr>
          <a:xfrm>
            <a:off x="467544" y="260648"/>
            <a:ext cx="8280920" cy="864096"/>
          </a:xfrm>
          <a:prstGeom prst="plaque">
            <a:avLst>
              <a:gd name="adj" fmla="val 2258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u="sng" dirty="0">
                <a:ln>
                  <a:solidFill>
                    <a:schemeClr val="tx2">
                      <a:lumMod val="75000"/>
                    </a:schemeClr>
                  </a:solidFill>
                </a:ln>
                <a:solidFill>
                  <a:schemeClr val="bg1"/>
                </a:solidFill>
                <a:cs typeface="Al-Hadith1" pitchFamily="2" charset="-78"/>
              </a:rPr>
              <a:t>خطوات تنصيب الكفاءة الختامية</a:t>
            </a:r>
            <a:endParaRPr lang="fr-FR" sz="4800" u="sng" dirty="0">
              <a:ln>
                <a:solidFill>
                  <a:schemeClr val="tx2">
                    <a:lumMod val="75000"/>
                  </a:schemeClr>
                </a:solidFill>
              </a:ln>
              <a:solidFill>
                <a:schemeClr val="bg1"/>
              </a:solidFill>
              <a:cs typeface="Al-Hadith1" pitchFamily="2" charset="-78"/>
            </a:endParaRPr>
          </a:p>
        </p:txBody>
      </p:sp>
      <p:sp>
        <p:nvSpPr>
          <p:cNvPr id="5" name="Rectangle à coins arrondis 4"/>
          <p:cNvSpPr/>
          <p:nvPr/>
        </p:nvSpPr>
        <p:spPr>
          <a:xfrm>
            <a:off x="323528" y="1412776"/>
            <a:ext cx="7992888"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cs typeface="Traditional Arabic" pitchFamily="2" charset="-78"/>
              </a:rPr>
              <a:t>تقديم الوضعية المشكلة </a:t>
            </a:r>
            <a:r>
              <a:rPr lang="ar-DZ" sz="4000" b="1" dirty="0" err="1">
                <a:cs typeface="Traditional Arabic" pitchFamily="2" charset="-78"/>
              </a:rPr>
              <a:t>الانطلاقية</a:t>
            </a:r>
            <a:r>
              <a:rPr lang="ar-DZ" sz="4000" b="1" dirty="0">
                <a:cs typeface="Traditional Arabic" pitchFamily="2" charset="-78"/>
              </a:rPr>
              <a:t> </a:t>
            </a:r>
            <a:r>
              <a:rPr lang="ar-DZ" sz="4000" b="1" dirty="0">
                <a:solidFill>
                  <a:schemeClr val="tx2"/>
                </a:solidFill>
                <a:cs typeface="Traditional Arabic" pitchFamily="2" charset="-78"/>
              </a:rPr>
              <a:t>«الأم»</a:t>
            </a:r>
            <a:r>
              <a:rPr lang="ar-SA" sz="4000" b="1" dirty="0">
                <a:cs typeface="Traditional Arabic" pitchFamily="2" charset="-78"/>
              </a:rPr>
              <a:t>.</a:t>
            </a:r>
            <a:endParaRPr lang="fr-FR" sz="4000" b="1" dirty="0">
              <a:cs typeface="Traditional Arabic" pitchFamily="2" charset="-78"/>
            </a:endParaRPr>
          </a:p>
        </p:txBody>
      </p:sp>
      <p:sp>
        <p:nvSpPr>
          <p:cNvPr id="6" name="Ellipse 3"/>
          <p:cNvSpPr/>
          <p:nvPr/>
        </p:nvSpPr>
        <p:spPr>
          <a:xfrm>
            <a:off x="8172400" y="1412776"/>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1</a:t>
            </a:r>
            <a:endParaRPr lang="fr-FR" sz="2800" dirty="0"/>
          </a:p>
        </p:txBody>
      </p:sp>
      <p:sp>
        <p:nvSpPr>
          <p:cNvPr id="7" name="Rectangle à coins arrondis 6"/>
          <p:cNvSpPr/>
          <p:nvPr/>
        </p:nvSpPr>
        <p:spPr>
          <a:xfrm>
            <a:off x="5292080" y="2546827"/>
            <a:ext cx="3024336"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cs typeface="Traditional Arabic" pitchFamily="2" charset="-78"/>
              </a:rPr>
              <a:t>إرساء الموارد</a:t>
            </a:r>
            <a:r>
              <a:rPr lang="ar-SA" sz="4000" b="1" dirty="0">
                <a:cs typeface="Traditional Arabic" pitchFamily="2" charset="-78"/>
              </a:rPr>
              <a:t>.</a:t>
            </a:r>
            <a:endParaRPr lang="fr-FR" sz="4000" b="1" dirty="0">
              <a:cs typeface="Traditional Arabic" pitchFamily="2" charset="-78"/>
            </a:endParaRPr>
          </a:p>
        </p:txBody>
      </p:sp>
      <p:sp>
        <p:nvSpPr>
          <p:cNvPr id="8" name="Ellipse 7"/>
          <p:cNvSpPr/>
          <p:nvPr/>
        </p:nvSpPr>
        <p:spPr>
          <a:xfrm>
            <a:off x="8172400" y="2546827"/>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2</a:t>
            </a:r>
            <a:endParaRPr lang="fr-FR" sz="2800" dirty="0"/>
          </a:p>
        </p:txBody>
      </p:sp>
      <p:sp>
        <p:nvSpPr>
          <p:cNvPr id="9" name="Rectangle à coins arrondis 8"/>
          <p:cNvSpPr/>
          <p:nvPr/>
        </p:nvSpPr>
        <p:spPr>
          <a:xfrm>
            <a:off x="406856" y="2549672"/>
            <a:ext cx="3051282"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cs typeface="Traditional Arabic" pitchFamily="2" charset="-78"/>
              </a:rPr>
              <a:t>الإدماج الجزئي</a:t>
            </a:r>
            <a:r>
              <a:rPr lang="ar-SA" sz="4000" b="1" dirty="0">
                <a:cs typeface="Traditional Arabic" pitchFamily="2" charset="-78"/>
              </a:rPr>
              <a:t>.</a:t>
            </a:r>
            <a:endParaRPr lang="fr-FR" sz="4000" b="1" dirty="0">
              <a:cs typeface="Traditional Arabic" pitchFamily="2" charset="-78"/>
            </a:endParaRPr>
          </a:p>
        </p:txBody>
      </p:sp>
      <p:sp>
        <p:nvSpPr>
          <p:cNvPr id="10" name="Ellipse 9"/>
          <p:cNvSpPr/>
          <p:nvPr/>
        </p:nvSpPr>
        <p:spPr>
          <a:xfrm>
            <a:off x="3314122" y="2564904"/>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3</a:t>
            </a:r>
            <a:endParaRPr lang="fr-FR" sz="2800" dirty="0"/>
          </a:p>
        </p:txBody>
      </p:sp>
      <p:sp>
        <p:nvSpPr>
          <p:cNvPr id="11" name="Rectangle à coins arrondis 10"/>
          <p:cNvSpPr/>
          <p:nvPr/>
        </p:nvSpPr>
        <p:spPr>
          <a:xfrm>
            <a:off x="323528" y="3717032"/>
            <a:ext cx="7992888"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cs typeface="Traditional Arabic" pitchFamily="2" charset="-78"/>
              </a:rPr>
              <a:t>تعلم إدماج المركبات</a:t>
            </a:r>
            <a:r>
              <a:rPr lang="ar-SA" sz="4000" b="1" dirty="0">
                <a:cs typeface="Traditional Arabic" pitchFamily="2" charset="-78"/>
              </a:rPr>
              <a:t>.</a:t>
            </a:r>
            <a:endParaRPr lang="fr-FR" sz="4000" b="1" dirty="0">
              <a:cs typeface="Traditional Arabic" pitchFamily="2" charset="-78"/>
            </a:endParaRPr>
          </a:p>
        </p:txBody>
      </p:sp>
      <p:sp>
        <p:nvSpPr>
          <p:cNvPr id="12" name="Ellipse 11"/>
          <p:cNvSpPr/>
          <p:nvPr/>
        </p:nvSpPr>
        <p:spPr>
          <a:xfrm>
            <a:off x="8172400" y="3717032"/>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4</a:t>
            </a:r>
            <a:endParaRPr lang="fr-FR" sz="2800" dirty="0"/>
          </a:p>
        </p:txBody>
      </p:sp>
      <p:sp>
        <p:nvSpPr>
          <p:cNvPr id="13" name="Rectangle à coins arrondis 9"/>
          <p:cNvSpPr/>
          <p:nvPr/>
        </p:nvSpPr>
        <p:spPr>
          <a:xfrm>
            <a:off x="323528" y="4869160"/>
            <a:ext cx="7992888"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latin typeface="Traditional Arabic" panose="02020603050405020304" pitchFamily="18" charset="-78"/>
                <a:cs typeface="Traditional Arabic" panose="02020603050405020304" pitchFamily="18" charset="-78"/>
              </a:rPr>
              <a:t>حل الوضعية المشكلة </a:t>
            </a:r>
            <a:r>
              <a:rPr lang="ar-DZ" sz="4000" b="1" dirty="0" err="1">
                <a:latin typeface="Traditional Arabic" panose="02020603050405020304" pitchFamily="18" charset="-78"/>
                <a:cs typeface="Traditional Arabic" panose="02020603050405020304" pitchFamily="18" charset="-78"/>
              </a:rPr>
              <a:t>الانطلاقية</a:t>
            </a:r>
            <a:r>
              <a:rPr lang="ar-SA" sz="4000" b="1" dirty="0">
                <a:latin typeface="Traditional Arabic" panose="02020603050405020304" pitchFamily="18" charset="-78"/>
                <a:cs typeface="Traditional Arabic" panose="02020603050405020304" pitchFamily="18" charset="-78"/>
              </a:rPr>
              <a:t>.</a:t>
            </a:r>
            <a:endParaRPr lang="fr-FR" sz="4000" b="1" dirty="0">
              <a:latin typeface="Traditional Arabic" panose="02020603050405020304" pitchFamily="18" charset="-78"/>
              <a:cs typeface="Traditional Arabic" panose="02020603050405020304" pitchFamily="18" charset="-78"/>
            </a:endParaRPr>
          </a:p>
        </p:txBody>
      </p:sp>
      <p:sp>
        <p:nvSpPr>
          <p:cNvPr id="14" name="Ellipse 10"/>
          <p:cNvSpPr/>
          <p:nvPr/>
        </p:nvSpPr>
        <p:spPr>
          <a:xfrm>
            <a:off x="8172400" y="4869160"/>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5</a:t>
            </a:r>
            <a:endParaRPr lang="fr-FR" sz="2800" dirty="0"/>
          </a:p>
        </p:txBody>
      </p:sp>
      <p:sp>
        <p:nvSpPr>
          <p:cNvPr id="15" name="Rectangle à coins arrondis 9"/>
          <p:cNvSpPr/>
          <p:nvPr/>
        </p:nvSpPr>
        <p:spPr>
          <a:xfrm>
            <a:off x="5292080" y="5985344"/>
            <a:ext cx="3024336"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latin typeface="Traditional Arabic" panose="02020603050405020304" pitchFamily="18" charset="-78"/>
                <a:cs typeface="Traditional Arabic" panose="02020603050405020304" pitchFamily="18" charset="-78"/>
              </a:rPr>
              <a:t>التقويم</a:t>
            </a:r>
            <a:r>
              <a:rPr lang="ar-SA" sz="4000" b="1" dirty="0">
                <a:latin typeface="Traditional Arabic" panose="02020603050405020304" pitchFamily="18" charset="-78"/>
                <a:cs typeface="Traditional Arabic" panose="02020603050405020304" pitchFamily="18" charset="-78"/>
              </a:rPr>
              <a:t>.</a:t>
            </a:r>
            <a:endParaRPr lang="fr-FR" sz="4000" b="1" dirty="0">
              <a:latin typeface="Traditional Arabic" panose="02020603050405020304" pitchFamily="18" charset="-78"/>
              <a:cs typeface="Traditional Arabic" panose="02020603050405020304" pitchFamily="18" charset="-78"/>
            </a:endParaRPr>
          </a:p>
        </p:txBody>
      </p:sp>
      <p:sp>
        <p:nvSpPr>
          <p:cNvPr id="16" name="Ellipse 10"/>
          <p:cNvSpPr/>
          <p:nvPr/>
        </p:nvSpPr>
        <p:spPr>
          <a:xfrm>
            <a:off x="8172400" y="5985344"/>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6</a:t>
            </a:r>
            <a:endParaRPr lang="fr-FR" sz="2800" dirty="0"/>
          </a:p>
        </p:txBody>
      </p:sp>
      <p:sp>
        <p:nvSpPr>
          <p:cNvPr id="17" name="Rectangle à coins arrondis 9"/>
          <p:cNvSpPr/>
          <p:nvPr/>
        </p:nvSpPr>
        <p:spPr>
          <a:xfrm>
            <a:off x="433802" y="5985344"/>
            <a:ext cx="3024336"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latin typeface="Traditional Arabic" panose="02020603050405020304" pitchFamily="18" charset="-78"/>
                <a:cs typeface="Traditional Arabic" panose="02020603050405020304" pitchFamily="18" charset="-78"/>
              </a:rPr>
              <a:t>المعالجة</a:t>
            </a:r>
            <a:r>
              <a:rPr lang="ar-SA" sz="4000" b="1" dirty="0">
                <a:latin typeface="Traditional Arabic" panose="02020603050405020304" pitchFamily="18" charset="-78"/>
                <a:cs typeface="Traditional Arabic" panose="02020603050405020304" pitchFamily="18" charset="-78"/>
              </a:rPr>
              <a:t>.</a:t>
            </a:r>
            <a:endParaRPr lang="fr-FR" sz="4000" b="1" dirty="0">
              <a:latin typeface="Traditional Arabic" panose="02020603050405020304" pitchFamily="18" charset="-78"/>
              <a:cs typeface="Traditional Arabic" panose="02020603050405020304" pitchFamily="18" charset="-78"/>
            </a:endParaRPr>
          </a:p>
        </p:txBody>
      </p:sp>
      <p:sp>
        <p:nvSpPr>
          <p:cNvPr id="18" name="Ellipse 10"/>
          <p:cNvSpPr/>
          <p:nvPr/>
        </p:nvSpPr>
        <p:spPr>
          <a:xfrm>
            <a:off x="3314122" y="5985344"/>
            <a:ext cx="648072"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7</a:t>
            </a:r>
            <a:endParaRPr lang="fr-FR" sz="2800" dirty="0"/>
          </a:p>
        </p:txBody>
      </p:sp>
      <p:sp>
        <p:nvSpPr>
          <p:cNvPr id="2" name="سهم: مسنن إلى اليمين 1"/>
          <p:cNvSpPr/>
          <p:nvPr/>
        </p:nvSpPr>
        <p:spPr>
          <a:xfrm rot="1892824">
            <a:off x="5855980" y="1854572"/>
            <a:ext cx="1019801" cy="792088"/>
          </a:xfrm>
          <a:prstGeom prst="notchedRightArrow">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سهم: مسنن إلى اليمين 18"/>
          <p:cNvSpPr/>
          <p:nvPr/>
        </p:nvSpPr>
        <p:spPr>
          <a:xfrm rot="10800000">
            <a:off x="4034203" y="2420888"/>
            <a:ext cx="1185869" cy="792088"/>
          </a:xfrm>
          <a:prstGeom prst="notchedRightArrow">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سهم: مسنن إلى اليمين 19"/>
          <p:cNvSpPr/>
          <p:nvPr/>
        </p:nvSpPr>
        <p:spPr>
          <a:xfrm rot="2201935">
            <a:off x="2925492" y="2988604"/>
            <a:ext cx="1082929" cy="792088"/>
          </a:xfrm>
          <a:prstGeom prst="notchedRightArrow">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سهم: مسنن إلى اليمين 20"/>
          <p:cNvSpPr/>
          <p:nvPr/>
        </p:nvSpPr>
        <p:spPr>
          <a:xfrm rot="5400000">
            <a:off x="4347033" y="4156935"/>
            <a:ext cx="663782" cy="792088"/>
          </a:xfrm>
          <a:prstGeom prst="notchedRightArrow">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سهم: مسنن إلى اليمين 21"/>
          <p:cNvSpPr/>
          <p:nvPr/>
        </p:nvSpPr>
        <p:spPr>
          <a:xfrm rot="2201935">
            <a:off x="6012867" y="5343965"/>
            <a:ext cx="887781" cy="792088"/>
          </a:xfrm>
          <a:prstGeom prst="notchedRightArrow">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سهم: مسنن إلى اليمين 22"/>
          <p:cNvSpPr/>
          <p:nvPr/>
        </p:nvSpPr>
        <p:spPr>
          <a:xfrm rot="10800000">
            <a:off x="4031179" y="5847770"/>
            <a:ext cx="1185869" cy="792088"/>
          </a:xfrm>
          <a:prstGeom prst="notchedRightArrow">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850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ppt_w</p:attrName>
                                        </p:attrNameLst>
                                      </p:cBhvr>
                                      <p:tavLst>
                                        <p:tav tm="0" fmla="#ppt_w*sin(2.5*pi*$)">
                                          <p:val>
                                            <p:fltVal val="0"/>
                                          </p:val>
                                        </p:tav>
                                        <p:tav tm="100000">
                                          <p:val>
                                            <p:fltVal val="1"/>
                                          </p:val>
                                        </p:tav>
                                      </p:tavLst>
                                    </p:anim>
                                    <p:anim calcmode="lin" valueType="num">
                                      <p:cBhvr>
                                        <p:cTn id="35" dur="2000" fill="hold"/>
                                        <p:tgtEl>
                                          <p:spTgt spid="8"/>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ppt_w</p:attrName>
                                        </p:attrNameLst>
                                      </p:cBhvr>
                                      <p:tavLst>
                                        <p:tav tm="0" fmla="#ppt_w*sin(2.5*pi*$)">
                                          <p:val>
                                            <p:fltVal val="0"/>
                                          </p:val>
                                        </p:tav>
                                        <p:tav tm="100000">
                                          <p:val>
                                            <p:fltVal val="1"/>
                                          </p:val>
                                        </p:tav>
                                      </p:tavLst>
                                    </p:anim>
                                    <p:anim calcmode="lin" valueType="num">
                                      <p:cBhvr>
                                        <p:cTn id="4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1500" fill="hold"/>
                                        <p:tgtEl>
                                          <p:spTgt spid="19"/>
                                        </p:tgtEl>
                                        <p:attrNameLst>
                                          <p:attrName>ppt_x</p:attrName>
                                        </p:attrNameLst>
                                      </p:cBhvr>
                                      <p:tavLst>
                                        <p:tav tm="0">
                                          <p:val>
                                            <p:strVal val="1+#ppt_w/2"/>
                                          </p:val>
                                        </p:tav>
                                        <p:tav tm="100000">
                                          <p:val>
                                            <p:strVal val="#ppt_x"/>
                                          </p:val>
                                        </p:tav>
                                      </p:tavLst>
                                    </p:anim>
                                    <p:anim calcmode="lin" valueType="num">
                                      <p:cBhvr additive="base">
                                        <p:cTn id="46" dur="1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ppt_w</p:attrName>
                                        </p:attrNameLst>
                                      </p:cBhvr>
                                      <p:tavLst>
                                        <p:tav tm="0" fmla="#ppt_w*sin(2.5*pi*$)">
                                          <p:val>
                                            <p:fltVal val="0"/>
                                          </p:val>
                                        </p:tav>
                                        <p:tav tm="100000">
                                          <p:val>
                                            <p:fltVal val="1"/>
                                          </p:val>
                                        </p:tav>
                                      </p:tavLst>
                                    </p:anim>
                                    <p:anim calcmode="lin" valueType="num">
                                      <p:cBhvr>
                                        <p:cTn id="53" dur="2000" fill="hold"/>
                                        <p:tgtEl>
                                          <p:spTgt spid="9"/>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ppt_w</p:attrName>
                                        </p:attrNameLst>
                                      </p:cBhvr>
                                      <p:tavLst>
                                        <p:tav tm="0" fmla="#ppt_w*sin(2.5*pi*$)">
                                          <p:val>
                                            <p:fltVal val="0"/>
                                          </p:val>
                                        </p:tav>
                                        <p:tav tm="100000">
                                          <p:val>
                                            <p:fltVal val="1"/>
                                          </p:val>
                                        </p:tav>
                                      </p:tavLst>
                                    </p:anim>
                                    <p:anim calcmode="lin" valueType="num">
                                      <p:cBhvr>
                                        <p:cTn id="5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1500" fill="hold"/>
                                        <p:tgtEl>
                                          <p:spTgt spid="20"/>
                                        </p:tgtEl>
                                        <p:attrNameLst>
                                          <p:attrName>ppt_x</p:attrName>
                                        </p:attrNameLst>
                                      </p:cBhvr>
                                      <p:tavLst>
                                        <p:tav tm="0">
                                          <p:val>
                                            <p:strVal val="0-#ppt_w/2"/>
                                          </p:val>
                                        </p:tav>
                                        <p:tav tm="100000">
                                          <p:val>
                                            <p:strVal val="#ppt_x"/>
                                          </p:val>
                                        </p:tav>
                                      </p:tavLst>
                                    </p:anim>
                                    <p:anim calcmode="lin" valueType="num">
                                      <p:cBhvr additive="base">
                                        <p:cTn id="64" dur="1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2000"/>
                                        <p:tgtEl>
                                          <p:spTgt spid="12"/>
                                        </p:tgtEl>
                                      </p:cBhvr>
                                    </p:animEffect>
                                    <p:anim calcmode="lin" valueType="num">
                                      <p:cBhvr>
                                        <p:cTn id="70" dur="2000" fill="hold"/>
                                        <p:tgtEl>
                                          <p:spTgt spid="12"/>
                                        </p:tgtEl>
                                        <p:attrNameLst>
                                          <p:attrName>ppt_w</p:attrName>
                                        </p:attrNameLst>
                                      </p:cBhvr>
                                      <p:tavLst>
                                        <p:tav tm="0" fmla="#ppt_w*sin(2.5*pi*$)">
                                          <p:val>
                                            <p:fltVal val="0"/>
                                          </p:val>
                                        </p:tav>
                                        <p:tav tm="100000">
                                          <p:val>
                                            <p:fltVal val="1"/>
                                          </p:val>
                                        </p:tav>
                                      </p:tavLst>
                                    </p:anim>
                                    <p:anim calcmode="lin" valueType="num">
                                      <p:cBhvr>
                                        <p:cTn id="71" dur="2000" fill="hold"/>
                                        <p:tgtEl>
                                          <p:spTgt spid="12"/>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000"/>
                                        <p:tgtEl>
                                          <p:spTgt spid="11"/>
                                        </p:tgtEl>
                                      </p:cBhvr>
                                    </p:animEffect>
                                    <p:anim calcmode="lin" valueType="num">
                                      <p:cBhvr>
                                        <p:cTn id="75" dur="2000" fill="hold"/>
                                        <p:tgtEl>
                                          <p:spTgt spid="11"/>
                                        </p:tgtEl>
                                        <p:attrNameLst>
                                          <p:attrName>ppt_w</p:attrName>
                                        </p:attrNameLst>
                                      </p:cBhvr>
                                      <p:tavLst>
                                        <p:tav tm="0" fmla="#ppt_w*sin(2.5*pi*$)">
                                          <p:val>
                                            <p:fltVal val="0"/>
                                          </p:val>
                                        </p:tav>
                                        <p:tav tm="100000">
                                          <p:val>
                                            <p:fltVal val="1"/>
                                          </p:val>
                                        </p:tav>
                                      </p:tavLst>
                                    </p:anim>
                                    <p:anim calcmode="lin" valueType="num">
                                      <p:cBhvr>
                                        <p:cTn id="7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2000"/>
                                        <p:tgtEl>
                                          <p:spTgt spid="14"/>
                                        </p:tgtEl>
                                      </p:cBhvr>
                                    </p:animEffect>
                                    <p:anim calcmode="lin" valueType="num">
                                      <p:cBhvr>
                                        <p:cTn id="89" dur="2000" fill="hold"/>
                                        <p:tgtEl>
                                          <p:spTgt spid="14"/>
                                        </p:tgtEl>
                                        <p:attrNameLst>
                                          <p:attrName>ppt_w</p:attrName>
                                        </p:attrNameLst>
                                      </p:cBhvr>
                                      <p:tavLst>
                                        <p:tav tm="0" fmla="#ppt_w*sin(2.5*pi*$)">
                                          <p:val>
                                            <p:fltVal val="0"/>
                                          </p:val>
                                        </p:tav>
                                        <p:tav tm="100000">
                                          <p:val>
                                            <p:fltVal val="1"/>
                                          </p:val>
                                        </p:tav>
                                      </p:tavLst>
                                    </p:anim>
                                    <p:anim calcmode="lin" valueType="num">
                                      <p:cBhvr>
                                        <p:cTn id="90" dur="2000" fill="hold"/>
                                        <p:tgtEl>
                                          <p:spTgt spid="14"/>
                                        </p:tgtEl>
                                        <p:attrNameLst>
                                          <p:attrName>ppt_h</p:attrName>
                                        </p:attrNameLst>
                                      </p:cBhvr>
                                      <p:tavLst>
                                        <p:tav tm="0">
                                          <p:val>
                                            <p:strVal val="#ppt_h"/>
                                          </p:val>
                                        </p:tav>
                                        <p:tav tm="100000">
                                          <p:val>
                                            <p:strVal val="#ppt_h"/>
                                          </p:val>
                                        </p:tav>
                                      </p:tavLst>
                                    </p:anim>
                                  </p:childTnLst>
                                </p:cTn>
                              </p:par>
                              <p:par>
                                <p:cTn id="91" presetID="45"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000"/>
                                        <p:tgtEl>
                                          <p:spTgt spid="13"/>
                                        </p:tgtEl>
                                      </p:cBhvr>
                                    </p:animEffect>
                                    <p:anim calcmode="lin" valueType="num">
                                      <p:cBhvr>
                                        <p:cTn id="94" dur="2000" fill="hold"/>
                                        <p:tgtEl>
                                          <p:spTgt spid="13"/>
                                        </p:tgtEl>
                                        <p:attrNameLst>
                                          <p:attrName>ppt_w</p:attrName>
                                        </p:attrNameLst>
                                      </p:cBhvr>
                                      <p:tavLst>
                                        <p:tav tm="0" fmla="#ppt_w*sin(2.5*pi*$)">
                                          <p:val>
                                            <p:fltVal val="0"/>
                                          </p:val>
                                        </p:tav>
                                        <p:tav tm="100000">
                                          <p:val>
                                            <p:fltVal val="1"/>
                                          </p:val>
                                        </p:tav>
                                      </p:tavLst>
                                    </p:anim>
                                    <p:anim calcmode="lin" valueType="num">
                                      <p:cBhvr>
                                        <p:cTn id="9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9"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1500" fill="hold"/>
                                        <p:tgtEl>
                                          <p:spTgt spid="22"/>
                                        </p:tgtEl>
                                        <p:attrNameLst>
                                          <p:attrName>ppt_x</p:attrName>
                                        </p:attrNameLst>
                                      </p:cBhvr>
                                      <p:tavLst>
                                        <p:tav tm="0">
                                          <p:val>
                                            <p:strVal val="0-#ppt_w/2"/>
                                          </p:val>
                                        </p:tav>
                                        <p:tav tm="100000">
                                          <p:val>
                                            <p:strVal val="#ppt_x"/>
                                          </p:val>
                                        </p:tav>
                                      </p:tavLst>
                                    </p:anim>
                                    <p:anim calcmode="lin" valueType="num">
                                      <p:cBhvr additive="base">
                                        <p:cTn id="101" dur="1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2000"/>
                                        <p:tgtEl>
                                          <p:spTgt spid="16"/>
                                        </p:tgtEl>
                                      </p:cBhvr>
                                    </p:animEffect>
                                    <p:anim calcmode="lin" valueType="num">
                                      <p:cBhvr>
                                        <p:cTn id="107" dur="2000" fill="hold"/>
                                        <p:tgtEl>
                                          <p:spTgt spid="16"/>
                                        </p:tgtEl>
                                        <p:attrNameLst>
                                          <p:attrName>ppt_w</p:attrName>
                                        </p:attrNameLst>
                                      </p:cBhvr>
                                      <p:tavLst>
                                        <p:tav tm="0" fmla="#ppt_w*sin(2.5*pi*$)">
                                          <p:val>
                                            <p:fltVal val="0"/>
                                          </p:val>
                                        </p:tav>
                                        <p:tav tm="100000">
                                          <p:val>
                                            <p:fltVal val="1"/>
                                          </p:val>
                                        </p:tav>
                                      </p:tavLst>
                                    </p:anim>
                                    <p:anim calcmode="lin" valueType="num">
                                      <p:cBhvr>
                                        <p:cTn id="108" dur="2000" fill="hold"/>
                                        <p:tgtEl>
                                          <p:spTgt spid="16"/>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2000"/>
                                        <p:tgtEl>
                                          <p:spTgt spid="15"/>
                                        </p:tgtEl>
                                      </p:cBhvr>
                                    </p:animEffect>
                                    <p:anim calcmode="lin" valueType="num">
                                      <p:cBhvr>
                                        <p:cTn id="112" dur="2000" fill="hold"/>
                                        <p:tgtEl>
                                          <p:spTgt spid="15"/>
                                        </p:tgtEl>
                                        <p:attrNameLst>
                                          <p:attrName>ppt_w</p:attrName>
                                        </p:attrNameLst>
                                      </p:cBhvr>
                                      <p:tavLst>
                                        <p:tav tm="0" fmla="#ppt_w*sin(2.5*pi*$)">
                                          <p:val>
                                            <p:fltVal val="0"/>
                                          </p:val>
                                        </p:tav>
                                        <p:tav tm="100000">
                                          <p:val>
                                            <p:fltVal val="1"/>
                                          </p:val>
                                        </p:tav>
                                      </p:tavLst>
                                    </p:anim>
                                    <p:anim calcmode="lin" valueType="num">
                                      <p:cBhvr>
                                        <p:cTn id="1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1500" fill="hold"/>
                                        <p:tgtEl>
                                          <p:spTgt spid="23"/>
                                        </p:tgtEl>
                                        <p:attrNameLst>
                                          <p:attrName>ppt_x</p:attrName>
                                        </p:attrNameLst>
                                      </p:cBhvr>
                                      <p:tavLst>
                                        <p:tav tm="0">
                                          <p:val>
                                            <p:strVal val="1+#ppt_w/2"/>
                                          </p:val>
                                        </p:tav>
                                        <p:tav tm="100000">
                                          <p:val>
                                            <p:strVal val="#ppt_x"/>
                                          </p:val>
                                        </p:tav>
                                      </p:tavLst>
                                    </p:anim>
                                    <p:anim calcmode="lin" valueType="num">
                                      <p:cBhvr additive="base">
                                        <p:cTn id="119"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5" presetClass="entr" presetSubtype="0" fill="hold" grpId="0" nodeType="click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2000"/>
                                        <p:tgtEl>
                                          <p:spTgt spid="17"/>
                                        </p:tgtEl>
                                      </p:cBhvr>
                                    </p:animEffect>
                                    <p:anim calcmode="lin" valueType="num">
                                      <p:cBhvr>
                                        <p:cTn id="125" dur="2000" fill="hold"/>
                                        <p:tgtEl>
                                          <p:spTgt spid="17"/>
                                        </p:tgtEl>
                                        <p:attrNameLst>
                                          <p:attrName>ppt_w</p:attrName>
                                        </p:attrNameLst>
                                      </p:cBhvr>
                                      <p:tavLst>
                                        <p:tav tm="0" fmla="#ppt_w*sin(2.5*pi*$)">
                                          <p:val>
                                            <p:fltVal val="0"/>
                                          </p:val>
                                        </p:tav>
                                        <p:tav tm="100000">
                                          <p:val>
                                            <p:fltVal val="1"/>
                                          </p:val>
                                        </p:tav>
                                      </p:tavLst>
                                    </p:anim>
                                    <p:anim calcmode="lin" valueType="num">
                                      <p:cBhvr>
                                        <p:cTn id="126" dur="2000" fill="hold"/>
                                        <p:tgtEl>
                                          <p:spTgt spid="17"/>
                                        </p:tgtEl>
                                        <p:attrNameLst>
                                          <p:attrName>ppt_h</p:attrName>
                                        </p:attrNameLst>
                                      </p:cBhvr>
                                      <p:tavLst>
                                        <p:tav tm="0">
                                          <p:val>
                                            <p:strVal val="#ppt_h"/>
                                          </p:val>
                                        </p:tav>
                                        <p:tav tm="100000">
                                          <p:val>
                                            <p:strVal val="#ppt_h"/>
                                          </p:val>
                                        </p:tav>
                                      </p:tavLst>
                                    </p:anim>
                                  </p:childTnLst>
                                </p:cTn>
                              </p:par>
                              <p:par>
                                <p:cTn id="127" presetID="45" presetClass="entr" presetSubtype="0"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2000"/>
                                        <p:tgtEl>
                                          <p:spTgt spid="18"/>
                                        </p:tgtEl>
                                      </p:cBhvr>
                                    </p:animEffect>
                                    <p:anim calcmode="lin" valueType="num">
                                      <p:cBhvr>
                                        <p:cTn id="130" dur="2000" fill="hold"/>
                                        <p:tgtEl>
                                          <p:spTgt spid="18"/>
                                        </p:tgtEl>
                                        <p:attrNameLst>
                                          <p:attrName>ppt_w</p:attrName>
                                        </p:attrNameLst>
                                      </p:cBhvr>
                                      <p:tavLst>
                                        <p:tav tm="0" fmla="#ppt_w*sin(2.5*pi*$)">
                                          <p:val>
                                            <p:fltVal val="0"/>
                                          </p:val>
                                        </p:tav>
                                        <p:tav tm="100000">
                                          <p:val>
                                            <p:fltVal val="1"/>
                                          </p:val>
                                        </p:tav>
                                      </p:tavLst>
                                    </p:anim>
                                    <p:anim calcmode="lin" valueType="num">
                                      <p:cBhvr>
                                        <p:cTn id="13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4"/>
          <p:cNvSpPr/>
          <p:nvPr/>
        </p:nvSpPr>
        <p:spPr>
          <a:xfrm>
            <a:off x="323528" y="620688"/>
            <a:ext cx="7992888" cy="82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800" b="1" dirty="0">
                <a:cs typeface="Traditional Arabic" pitchFamily="2" charset="-78"/>
              </a:rPr>
              <a:t>تقديم الوضعية المشكلة </a:t>
            </a:r>
            <a:r>
              <a:rPr lang="ar-DZ" sz="4800" b="1" dirty="0" err="1">
                <a:cs typeface="Traditional Arabic" pitchFamily="2" charset="-78"/>
              </a:rPr>
              <a:t>الانطلاقية</a:t>
            </a:r>
            <a:r>
              <a:rPr lang="ar-DZ" sz="4800" b="1" dirty="0">
                <a:cs typeface="Traditional Arabic" pitchFamily="2" charset="-78"/>
              </a:rPr>
              <a:t> </a:t>
            </a:r>
            <a:r>
              <a:rPr lang="ar-DZ" sz="4800" b="1" dirty="0">
                <a:solidFill>
                  <a:schemeClr val="tx2"/>
                </a:solidFill>
                <a:cs typeface="Traditional Arabic" pitchFamily="2" charset="-78"/>
              </a:rPr>
              <a:t>«الأم»</a:t>
            </a:r>
            <a:r>
              <a:rPr lang="ar-SA" sz="4800" b="1" dirty="0">
                <a:cs typeface="Traditional Arabic" pitchFamily="2" charset="-78"/>
              </a:rPr>
              <a:t>.</a:t>
            </a:r>
            <a:endParaRPr lang="fr-FR" sz="4800" b="1" dirty="0">
              <a:cs typeface="Traditional Arabic" pitchFamily="2" charset="-78"/>
            </a:endParaRPr>
          </a:p>
        </p:txBody>
      </p:sp>
      <p:sp>
        <p:nvSpPr>
          <p:cNvPr id="4" name="Ellipse 3"/>
          <p:cNvSpPr/>
          <p:nvPr/>
        </p:nvSpPr>
        <p:spPr>
          <a:xfrm>
            <a:off x="8172400" y="620688"/>
            <a:ext cx="648072" cy="82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3600" dirty="0"/>
              <a:t>1</a:t>
            </a:r>
            <a:endParaRPr lang="fr-FR" sz="3600" dirty="0"/>
          </a:p>
        </p:txBody>
      </p:sp>
      <p:sp>
        <p:nvSpPr>
          <p:cNvPr id="5" name="مستطيل: زوايا مستديرة 3"/>
          <p:cNvSpPr/>
          <p:nvPr/>
        </p:nvSpPr>
        <p:spPr>
          <a:xfrm>
            <a:off x="178297" y="2132856"/>
            <a:ext cx="8786191" cy="367240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400" b="1" dirty="0">
                <a:solidFill>
                  <a:schemeClr val="tx1"/>
                </a:solidFill>
                <a:cs typeface="+mj-cs"/>
              </a:rPr>
              <a:t>يتم تقديمها للمتعلمين وإجراء مناقشة عامة حولها مع ترك حلها معلقا إلى مرحلة لاحقة بعد تناول الوضعيات المشكلة الجزئية.</a:t>
            </a:r>
            <a:endParaRPr lang="fr-FR" sz="4000" b="1" dirty="0">
              <a:solidFill>
                <a:schemeClr val="tx1"/>
              </a:solidFill>
              <a:cs typeface="+mj-cs"/>
            </a:endParaRPr>
          </a:p>
        </p:txBody>
      </p:sp>
    </p:spTree>
    <p:extLst>
      <p:ext uri="{BB962C8B-B14F-4D97-AF65-F5344CB8AC3E}">
        <p14:creationId xmlns:p14="http://schemas.microsoft.com/office/powerpoint/2010/main" val="25667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6"/>
          <p:cNvSpPr/>
          <p:nvPr/>
        </p:nvSpPr>
        <p:spPr>
          <a:xfrm>
            <a:off x="2699792" y="404664"/>
            <a:ext cx="3024336" cy="79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800" b="1" dirty="0">
                <a:cs typeface="Traditional Arabic" pitchFamily="2" charset="-78"/>
              </a:rPr>
              <a:t>إرساء الموارد</a:t>
            </a:r>
            <a:r>
              <a:rPr lang="ar-SA" sz="4800" b="1" dirty="0">
                <a:cs typeface="Traditional Arabic" pitchFamily="2" charset="-78"/>
              </a:rPr>
              <a:t>.</a:t>
            </a:r>
            <a:endParaRPr lang="fr-FR" sz="4800" b="1" dirty="0">
              <a:cs typeface="Traditional Arabic" pitchFamily="2" charset="-78"/>
            </a:endParaRPr>
          </a:p>
        </p:txBody>
      </p:sp>
      <p:sp>
        <p:nvSpPr>
          <p:cNvPr id="4" name="Ellipse 7"/>
          <p:cNvSpPr/>
          <p:nvPr/>
        </p:nvSpPr>
        <p:spPr>
          <a:xfrm>
            <a:off x="5580112" y="404664"/>
            <a:ext cx="648072" cy="79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4000" dirty="0"/>
              <a:t>2</a:t>
            </a:r>
            <a:endParaRPr lang="fr-FR" sz="4000" dirty="0"/>
          </a:p>
        </p:txBody>
      </p:sp>
      <p:sp>
        <p:nvSpPr>
          <p:cNvPr id="5" name="مستطيل: زوايا مستديرة 3"/>
          <p:cNvSpPr/>
          <p:nvPr/>
        </p:nvSpPr>
        <p:spPr>
          <a:xfrm>
            <a:off x="178297" y="1700808"/>
            <a:ext cx="8786191" cy="468052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000" b="1" dirty="0">
                <a:solidFill>
                  <a:schemeClr val="tx1"/>
                </a:solidFill>
                <a:cs typeface="+mj-cs"/>
              </a:rPr>
              <a:t>وهو تعلم منهجي ينجز أثناء تناول كل وضعية مشكلة جزئية والمتوافقة مع مركبة من مركبات الكفاءة، مع العلم أن المركبة الواحدة قد تتطلب أكثر من وضعية مشكلة جزئية تستهدف كلها إرساء الموارد من طرف المتعلمين (عمل فردي – ثنائي – فوجي، عمل جماعي).</a:t>
            </a:r>
            <a:endParaRPr lang="fr-FR" sz="4000" b="1" dirty="0">
              <a:solidFill>
                <a:schemeClr val="tx1"/>
              </a:solidFill>
              <a:cs typeface="+mj-cs"/>
            </a:endParaRPr>
          </a:p>
        </p:txBody>
      </p:sp>
    </p:spTree>
    <p:extLst>
      <p:ext uri="{BB962C8B-B14F-4D97-AF65-F5344CB8AC3E}">
        <p14:creationId xmlns:p14="http://schemas.microsoft.com/office/powerpoint/2010/main" val="25667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8"/>
          <p:cNvSpPr/>
          <p:nvPr/>
        </p:nvSpPr>
        <p:spPr>
          <a:xfrm>
            <a:off x="5193126" y="620688"/>
            <a:ext cx="3051282" cy="82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cs typeface="Traditional Arabic" pitchFamily="2" charset="-78"/>
              </a:rPr>
              <a:t>الإدماج الجزئي</a:t>
            </a:r>
            <a:endParaRPr lang="fr-FR" sz="4000" b="1" dirty="0">
              <a:cs typeface="Traditional Arabic" pitchFamily="2" charset="-78"/>
            </a:endParaRPr>
          </a:p>
        </p:txBody>
      </p:sp>
      <p:sp>
        <p:nvSpPr>
          <p:cNvPr id="4" name="Ellipse 9"/>
          <p:cNvSpPr/>
          <p:nvPr/>
        </p:nvSpPr>
        <p:spPr>
          <a:xfrm>
            <a:off x="8100392" y="635920"/>
            <a:ext cx="648072" cy="82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3</a:t>
            </a:r>
            <a:endParaRPr lang="fr-FR" sz="2800" dirty="0"/>
          </a:p>
        </p:txBody>
      </p:sp>
      <p:sp>
        <p:nvSpPr>
          <p:cNvPr id="5" name="مستطيل: زوايا مستديرة 3"/>
          <p:cNvSpPr/>
          <p:nvPr/>
        </p:nvSpPr>
        <p:spPr>
          <a:xfrm>
            <a:off x="4630534" y="1805468"/>
            <a:ext cx="4405962" cy="4680520"/>
          </a:xfrm>
          <a:prstGeom prst="roundRect">
            <a:avLst>
              <a:gd name="adj" fmla="val 1363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000" b="1" dirty="0">
                <a:solidFill>
                  <a:schemeClr val="tx1"/>
                </a:solidFill>
                <a:cs typeface="+mj-cs"/>
              </a:rPr>
              <a:t>ويكون عن طريق وضعية مشكلة تستهدف ادماج مكونات المركبة الواحدة (معرفية – </a:t>
            </a:r>
            <a:r>
              <a:rPr lang="ar-DZ" sz="4000" b="1" dirty="0" err="1">
                <a:solidFill>
                  <a:schemeClr val="tx1"/>
                </a:solidFill>
                <a:cs typeface="+mj-cs"/>
              </a:rPr>
              <a:t>مهارية</a:t>
            </a:r>
            <a:r>
              <a:rPr lang="ar-DZ" sz="4000" b="1" dirty="0">
                <a:solidFill>
                  <a:schemeClr val="tx1"/>
                </a:solidFill>
                <a:cs typeface="+mj-cs"/>
              </a:rPr>
              <a:t> – سلوكية)</a:t>
            </a:r>
            <a:endParaRPr lang="fr-FR" sz="4000" b="1" dirty="0">
              <a:solidFill>
                <a:schemeClr val="tx1"/>
              </a:solidFill>
              <a:cs typeface="+mj-cs"/>
            </a:endParaRPr>
          </a:p>
        </p:txBody>
      </p:sp>
      <p:sp>
        <p:nvSpPr>
          <p:cNvPr id="6" name="مستطيل: زوايا مستديرة 3"/>
          <p:cNvSpPr/>
          <p:nvPr/>
        </p:nvSpPr>
        <p:spPr>
          <a:xfrm>
            <a:off x="112286" y="1805468"/>
            <a:ext cx="4405962" cy="4680520"/>
          </a:xfrm>
          <a:prstGeom prst="roundRect">
            <a:avLst>
              <a:gd name="adj" fmla="val 1363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000" b="1" dirty="0">
                <a:solidFill>
                  <a:schemeClr val="tx1"/>
                </a:solidFill>
                <a:cs typeface="+mj-cs"/>
              </a:rPr>
              <a:t>يتم ذلك بعد الانتهاء من إرساء الموارد، بهدف التأكد من مدى قدرة المتعلم على إدماج </a:t>
            </a:r>
            <a:r>
              <a:rPr lang="ar-DZ" sz="4000" b="1" dirty="0" err="1">
                <a:solidFill>
                  <a:schemeClr val="tx1"/>
                </a:solidFill>
                <a:cs typeface="+mj-cs"/>
              </a:rPr>
              <a:t>التعلمات</a:t>
            </a:r>
            <a:r>
              <a:rPr lang="ar-DZ" sz="4000" b="1" dirty="0">
                <a:solidFill>
                  <a:schemeClr val="tx1"/>
                </a:solidFill>
                <a:cs typeface="+mj-cs"/>
              </a:rPr>
              <a:t> المجزأة.</a:t>
            </a:r>
            <a:endParaRPr lang="fr-FR" sz="4000" b="1" dirty="0">
              <a:solidFill>
                <a:schemeClr val="tx1"/>
              </a:solidFill>
              <a:cs typeface="+mj-cs"/>
            </a:endParaRPr>
          </a:p>
        </p:txBody>
      </p:sp>
      <p:sp>
        <p:nvSpPr>
          <p:cNvPr id="7" name="Rectangle à coins arrondis 10"/>
          <p:cNvSpPr/>
          <p:nvPr/>
        </p:nvSpPr>
        <p:spPr>
          <a:xfrm>
            <a:off x="467544" y="635920"/>
            <a:ext cx="3405724" cy="79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cs typeface="Traditional Arabic" pitchFamily="2" charset="-78"/>
              </a:rPr>
              <a:t>تعلم إدماج المركبات</a:t>
            </a:r>
            <a:endParaRPr lang="fr-FR" sz="4000" b="1" dirty="0">
              <a:cs typeface="Traditional Arabic" pitchFamily="2" charset="-78"/>
            </a:endParaRPr>
          </a:p>
        </p:txBody>
      </p:sp>
      <p:sp>
        <p:nvSpPr>
          <p:cNvPr id="8" name="Ellipse 11"/>
          <p:cNvSpPr/>
          <p:nvPr/>
        </p:nvSpPr>
        <p:spPr>
          <a:xfrm>
            <a:off x="3657244" y="635920"/>
            <a:ext cx="648072" cy="79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4</a:t>
            </a:r>
            <a:endParaRPr lang="fr-FR" sz="2800" dirty="0"/>
          </a:p>
        </p:txBody>
      </p:sp>
    </p:spTree>
    <p:extLst>
      <p:ext uri="{BB962C8B-B14F-4D97-AF65-F5344CB8AC3E}">
        <p14:creationId xmlns:p14="http://schemas.microsoft.com/office/powerpoint/2010/main" val="25667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out)">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9"/>
          <p:cNvSpPr/>
          <p:nvPr/>
        </p:nvSpPr>
        <p:spPr>
          <a:xfrm>
            <a:off x="1043608" y="584776"/>
            <a:ext cx="6480720" cy="82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latin typeface="Traditional Arabic" panose="02020603050405020304" pitchFamily="18" charset="-78"/>
                <a:cs typeface="Traditional Arabic" panose="02020603050405020304" pitchFamily="18" charset="-78"/>
              </a:rPr>
              <a:t>حل الوضعية المشكلة </a:t>
            </a:r>
            <a:r>
              <a:rPr lang="ar-DZ" sz="4000" b="1" dirty="0" err="1">
                <a:latin typeface="Traditional Arabic" panose="02020603050405020304" pitchFamily="18" charset="-78"/>
                <a:cs typeface="Traditional Arabic" panose="02020603050405020304" pitchFamily="18" charset="-78"/>
              </a:rPr>
              <a:t>الانطلاقية</a:t>
            </a:r>
            <a:r>
              <a:rPr lang="ar-SA" sz="4000" b="1" dirty="0">
                <a:latin typeface="Traditional Arabic" panose="02020603050405020304" pitchFamily="18" charset="-78"/>
                <a:cs typeface="Traditional Arabic" panose="02020603050405020304" pitchFamily="18" charset="-78"/>
              </a:rPr>
              <a:t>.</a:t>
            </a:r>
            <a:endParaRPr lang="fr-FR" sz="4000" b="1" dirty="0">
              <a:latin typeface="Traditional Arabic" panose="02020603050405020304" pitchFamily="18" charset="-78"/>
              <a:cs typeface="Traditional Arabic" panose="02020603050405020304" pitchFamily="18" charset="-78"/>
            </a:endParaRPr>
          </a:p>
        </p:txBody>
      </p:sp>
      <p:sp>
        <p:nvSpPr>
          <p:cNvPr id="4" name="Ellipse 10"/>
          <p:cNvSpPr/>
          <p:nvPr/>
        </p:nvSpPr>
        <p:spPr>
          <a:xfrm>
            <a:off x="7380312" y="584776"/>
            <a:ext cx="648072" cy="82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5</a:t>
            </a:r>
            <a:endParaRPr lang="fr-FR" sz="2800" dirty="0"/>
          </a:p>
        </p:txBody>
      </p:sp>
      <p:sp>
        <p:nvSpPr>
          <p:cNvPr id="5" name="مستطيل: زوايا مستديرة 3"/>
          <p:cNvSpPr/>
          <p:nvPr/>
        </p:nvSpPr>
        <p:spPr>
          <a:xfrm>
            <a:off x="178297" y="1988840"/>
            <a:ext cx="8786191" cy="41764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000" b="1" dirty="0">
                <a:solidFill>
                  <a:schemeClr val="tx1"/>
                </a:solidFill>
                <a:cs typeface="+mj-cs"/>
              </a:rPr>
              <a:t>الغرض منها هو التأكد من مدى تجاوز العقبات التي تم ملاحظتها لدى المتعلمين أثناء عرض الوضعية المشكلة </a:t>
            </a:r>
            <a:r>
              <a:rPr lang="ar-DZ" sz="4000" b="1" dirty="0" err="1">
                <a:solidFill>
                  <a:schemeClr val="tx1"/>
                </a:solidFill>
                <a:cs typeface="+mj-cs"/>
              </a:rPr>
              <a:t>الانطلاقية</a:t>
            </a:r>
            <a:r>
              <a:rPr lang="ar-DZ" sz="4000" b="1" dirty="0">
                <a:solidFill>
                  <a:schemeClr val="tx1"/>
                </a:solidFill>
                <a:cs typeface="+mj-cs"/>
              </a:rPr>
              <a:t> في بداية المقطع.</a:t>
            </a:r>
            <a:endParaRPr lang="fr-FR" sz="4000" b="1" dirty="0">
              <a:solidFill>
                <a:schemeClr val="tx1"/>
              </a:solidFill>
              <a:cs typeface="+mj-cs"/>
            </a:endParaRPr>
          </a:p>
        </p:txBody>
      </p:sp>
    </p:spTree>
    <p:extLst>
      <p:ext uri="{BB962C8B-B14F-4D97-AF65-F5344CB8AC3E}">
        <p14:creationId xmlns:p14="http://schemas.microsoft.com/office/powerpoint/2010/main" val="20900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9"/>
          <p:cNvSpPr/>
          <p:nvPr/>
        </p:nvSpPr>
        <p:spPr>
          <a:xfrm>
            <a:off x="2699792" y="476672"/>
            <a:ext cx="3024336" cy="82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latin typeface="Traditional Arabic" panose="02020603050405020304" pitchFamily="18" charset="-78"/>
                <a:cs typeface="Traditional Arabic" panose="02020603050405020304" pitchFamily="18" charset="-78"/>
              </a:rPr>
              <a:t>التقويم</a:t>
            </a:r>
            <a:r>
              <a:rPr lang="ar-SA" sz="4000" b="1" dirty="0">
                <a:latin typeface="Traditional Arabic" panose="02020603050405020304" pitchFamily="18" charset="-78"/>
                <a:cs typeface="Traditional Arabic" panose="02020603050405020304" pitchFamily="18" charset="-78"/>
              </a:rPr>
              <a:t>.</a:t>
            </a:r>
            <a:endParaRPr lang="fr-FR" sz="4000" b="1" dirty="0">
              <a:latin typeface="Traditional Arabic" panose="02020603050405020304" pitchFamily="18" charset="-78"/>
              <a:cs typeface="Traditional Arabic" panose="02020603050405020304" pitchFamily="18" charset="-78"/>
            </a:endParaRPr>
          </a:p>
        </p:txBody>
      </p:sp>
      <p:sp>
        <p:nvSpPr>
          <p:cNvPr id="4" name="Ellipse 10"/>
          <p:cNvSpPr/>
          <p:nvPr/>
        </p:nvSpPr>
        <p:spPr>
          <a:xfrm>
            <a:off x="5580112" y="476672"/>
            <a:ext cx="648072" cy="82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6</a:t>
            </a:r>
            <a:endParaRPr lang="fr-FR" sz="2800" dirty="0"/>
          </a:p>
        </p:txBody>
      </p:sp>
      <p:sp>
        <p:nvSpPr>
          <p:cNvPr id="5" name="مستطيل: زوايا مستديرة 3"/>
          <p:cNvSpPr/>
          <p:nvPr/>
        </p:nvSpPr>
        <p:spPr>
          <a:xfrm>
            <a:off x="178297" y="1700808"/>
            <a:ext cx="8786191" cy="468052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000" b="1" dirty="0">
                <a:solidFill>
                  <a:schemeClr val="tx1"/>
                </a:solidFill>
                <a:cs typeface="+mj-cs"/>
              </a:rPr>
              <a:t>ويكون عن طريق وضعية مشكلة </a:t>
            </a:r>
            <a:r>
              <a:rPr lang="ar-DZ" sz="4000" b="1" dirty="0" err="1">
                <a:solidFill>
                  <a:schemeClr val="tx1"/>
                </a:solidFill>
                <a:cs typeface="+mj-cs"/>
              </a:rPr>
              <a:t>إدماجية</a:t>
            </a:r>
            <a:r>
              <a:rPr lang="ar-DZ" sz="4000" b="1" dirty="0">
                <a:solidFill>
                  <a:schemeClr val="tx1"/>
                </a:solidFill>
                <a:cs typeface="+mj-cs"/>
              </a:rPr>
              <a:t> شاملة لعناصر الكفاءة الختامية المستهدفة، القصد منه التأكد من درجة تحكم المتعلم في الموارد، والقدرة على تجنيدها وتحويلها، تعبيرا عن مدى تنصيب الكفاءة الختامية لدى المتعلم، قصد اتخاذ القرار المناسب.</a:t>
            </a:r>
            <a:endParaRPr lang="fr-FR" sz="4000" b="1" dirty="0">
              <a:solidFill>
                <a:schemeClr val="tx1"/>
              </a:solidFill>
              <a:cs typeface="+mj-cs"/>
            </a:endParaRPr>
          </a:p>
        </p:txBody>
      </p:sp>
    </p:spTree>
    <p:extLst>
      <p:ext uri="{BB962C8B-B14F-4D97-AF65-F5344CB8AC3E}">
        <p14:creationId xmlns:p14="http://schemas.microsoft.com/office/powerpoint/2010/main" val="16552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9"/>
          <p:cNvSpPr/>
          <p:nvPr/>
        </p:nvSpPr>
        <p:spPr>
          <a:xfrm>
            <a:off x="2915816" y="620688"/>
            <a:ext cx="3024336" cy="82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DZ" sz="4000" b="1" dirty="0">
                <a:latin typeface="Traditional Arabic" panose="02020603050405020304" pitchFamily="18" charset="-78"/>
                <a:cs typeface="Traditional Arabic" panose="02020603050405020304" pitchFamily="18" charset="-78"/>
              </a:rPr>
              <a:t>المعالجة</a:t>
            </a:r>
            <a:r>
              <a:rPr lang="ar-SA" sz="4000" b="1" dirty="0">
                <a:latin typeface="Traditional Arabic" panose="02020603050405020304" pitchFamily="18" charset="-78"/>
                <a:cs typeface="Traditional Arabic" panose="02020603050405020304" pitchFamily="18" charset="-78"/>
              </a:rPr>
              <a:t>.</a:t>
            </a:r>
            <a:endParaRPr lang="fr-FR" sz="4000" b="1" dirty="0">
              <a:latin typeface="Traditional Arabic" panose="02020603050405020304" pitchFamily="18" charset="-78"/>
              <a:cs typeface="Traditional Arabic" panose="02020603050405020304" pitchFamily="18" charset="-78"/>
            </a:endParaRPr>
          </a:p>
        </p:txBody>
      </p:sp>
      <p:sp>
        <p:nvSpPr>
          <p:cNvPr id="4" name="Ellipse 10"/>
          <p:cNvSpPr/>
          <p:nvPr/>
        </p:nvSpPr>
        <p:spPr>
          <a:xfrm>
            <a:off x="5796136" y="620688"/>
            <a:ext cx="648072" cy="82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7</a:t>
            </a:r>
            <a:endParaRPr lang="fr-FR" sz="2800" dirty="0"/>
          </a:p>
        </p:txBody>
      </p:sp>
      <p:sp>
        <p:nvSpPr>
          <p:cNvPr id="5" name="مستطيل: زوايا مستديرة 3"/>
          <p:cNvSpPr/>
          <p:nvPr/>
        </p:nvSpPr>
        <p:spPr>
          <a:xfrm>
            <a:off x="178297" y="1988840"/>
            <a:ext cx="8786191" cy="41764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000" b="1" dirty="0">
                <a:solidFill>
                  <a:schemeClr val="tx1"/>
                </a:solidFill>
                <a:cs typeface="+mj-cs"/>
              </a:rPr>
              <a:t>وتأتي كنتيجة لمرحلة التقويم القصد منها تدارك مواطن الضعف الملاحظة لدى المتعلم ومعالجتها في حينها.</a:t>
            </a:r>
            <a:endParaRPr lang="fr-FR" sz="4000" b="1" dirty="0">
              <a:solidFill>
                <a:schemeClr val="tx1"/>
              </a:solidFill>
              <a:cs typeface="+mj-cs"/>
            </a:endParaRPr>
          </a:p>
        </p:txBody>
      </p:sp>
    </p:spTree>
    <p:extLst>
      <p:ext uri="{BB962C8B-B14F-4D97-AF65-F5344CB8AC3E}">
        <p14:creationId xmlns:p14="http://schemas.microsoft.com/office/powerpoint/2010/main" val="2802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دبوس زينة 4"/>
          <p:cNvSpPr/>
          <p:nvPr/>
        </p:nvSpPr>
        <p:spPr>
          <a:xfrm>
            <a:off x="1055077" y="262749"/>
            <a:ext cx="6991643" cy="1562787"/>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4400" dirty="0">
                <a:solidFill>
                  <a:srgbClr val="C00000"/>
                </a:solidFill>
                <a:cs typeface="Al-Hadith1" pitchFamily="2" charset="-78"/>
              </a:rPr>
              <a:t>توزيع حصص الرياضيات</a:t>
            </a:r>
            <a:r>
              <a:rPr lang="ar-DZ" sz="4400" dirty="0">
                <a:solidFill>
                  <a:srgbClr val="C00000"/>
                </a:solidFill>
                <a:cs typeface="Al-Hadith1" pitchFamily="2" charset="-78"/>
              </a:rPr>
              <a:t> خلال أسبوع الإدماج</a:t>
            </a:r>
            <a:endParaRPr lang="fr-FR" sz="4400" dirty="0">
              <a:solidFill>
                <a:srgbClr val="FF0000"/>
              </a:solidFill>
              <a:cs typeface="Al-Hadith1" pitchFamily="2" charset="-78"/>
            </a:endParaRPr>
          </a:p>
        </p:txBody>
      </p:sp>
      <p:sp>
        <p:nvSpPr>
          <p:cNvPr id="3" name="Rectangle à coins arrondis 2"/>
          <p:cNvSpPr/>
          <p:nvPr/>
        </p:nvSpPr>
        <p:spPr>
          <a:xfrm>
            <a:off x="5796456" y="1976742"/>
            <a:ext cx="2880000"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rgbClr val="002060"/>
                </a:solidFill>
              </a:rPr>
              <a:t>الحصة الأولى</a:t>
            </a:r>
            <a:endParaRPr lang="fr-FR" sz="3200" b="1" dirty="0">
              <a:ln>
                <a:solidFill>
                  <a:schemeClr val="tx1"/>
                </a:solidFill>
              </a:ln>
              <a:solidFill>
                <a:srgbClr val="002060"/>
              </a:solidFill>
            </a:endParaRPr>
          </a:p>
        </p:txBody>
      </p:sp>
      <p:sp>
        <p:nvSpPr>
          <p:cNvPr id="4" name="Rectangle à coins arrondis 2"/>
          <p:cNvSpPr/>
          <p:nvPr/>
        </p:nvSpPr>
        <p:spPr>
          <a:xfrm>
            <a:off x="5796456" y="2770093"/>
            <a:ext cx="2880000"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a:solidFill>
                    <a:schemeClr val="tx1"/>
                  </a:solidFill>
                </a:ln>
                <a:solidFill>
                  <a:srgbClr val="002060"/>
                </a:solidFill>
              </a:rPr>
              <a:t>الحصة الثانية</a:t>
            </a:r>
            <a:endParaRPr lang="fr-FR" sz="2800" b="1" dirty="0">
              <a:ln>
                <a:solidFill>
                  <a:schemeClr val="tx1"/>
                </a:solidFill>
              </a:ln>
              <a:solidFill>
                <a:srgbClr val="002060"/>
              </a:solidFill>
            </a:endParaRPr>
          </a:p>
        </p:txBody>
      </p:sp>
      <p:sp>
        <p:nvSpPr>
          <p:cNvPr id="5" name="Rectangle à coins arrondis 2"/>
          <p:cNvSpPr/>
          <p:nvPr/>
        </p:nvSpPr>
        <p:spPr>
          <a:xfrm>
            <a:off x="5796456" y="3563444"/>
            <a:ext cx="2880000"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a:solidFill>
                    <a:schemeClr val="tx1"/>
                  </a:solidFill>
                </a:ln>
                <a:solidFill>
                  <a:srgbClr val="002060"/>
                </a:solidFill>
              </a:rPr>
              <a:t>الحصة الثالثة</a:t>
            </a:r>
            <a:endParaRPr lang="fr-FR" sz="2800" b="1" dirty="0">
              <a:ln>
                <a:solidFill>
                  <a:schemeClr val="tx1"/>
                </a:solidFill>
              </a:ln>
              <a:solidFill>
                <a:srgbClr val="002060"/>
              </a:solidFill>
            </a:endParaRPr>
          </a:p>
        </p:txBody>
      </p:sp>
      <p:sp>
        <p:nvSpPr>
          <p:cNvPr id="6" name="Rectangle à coins arrondis 2"/>
          <p:cNvSpPr/>
          <p:nvPr/>
        </p:nvSpPr>
        <p:spPr>
          <a:xfrm>
            <a:off x="5796456" y="4356795"/>
            <a:ext cx="2880000"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a:solidFill>
                    <a:schemeClr val="tx1"/>
                  </a:solidFill>
                </a:ln>
                <a:solidFill>
                  <a:srgbClr val="002060"/>
                </a:solidFill>
              </a:rPr>
              <a:t>الحصة الرابعة</a:t>
            </a:r>
            <a:endParaRPr lang="fr-FR" sz="2800" b="1" dirty="0">
              <a:ln>
                <a:solidFill>
                  <a:schemeClr val="tx1"/>
                </a:solidFill>
              </a:ln>
              <a:solidFill>
                <a:srgbClr val="002060"/>
              </a:solidFill>
            </a:endParaRPr>
          </a:p>
        </p:txBody>
      </p:sp>
      <p:sp>
        <p:nvSpPr>
          <p:cNvPr id="7" name="Rectangle à coins arrondis 2"/>
          <p:cNvSpPr/>
          <p:nvPr/>
        </p:nvSpPr>
        <p:spPr>
          <a:xfrm>
            <a:off x="5789807" y="5156001"/>
            <a:ext cx="2880000"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a:solidFill>
                    <a:schemeClr val="tx1"/>
                  </a:solidFill>
                </a:ln>
                <a:solidFill>
                  <a:srgbClr val="002060"/>
                </a:solidFill>
              </a:rPr>
              <a:t>الحصة الخامسة</a:t>
            </a:r>
            <a:endParaRPr lang="fr-FR" sz="2800" b="1" dirty="0">
              <a:ln>
                <a:solidFill>
                  <a:schemeClr val="tx1"/>
                </a:solidFill>
              </a:ln>
              <a:solidFill>
                <a:srgbClr val="002060"/>
              </a:solidFill>
            </a:endParaRPr>
          </a:p>
        </p:txBody>
      </p:sp>
      <p:sp>
        <p:nvSpPr>
          <p:cNvPr id="8" name="Rectangle à coins arrondis 2"/>
          <p:cNvSpPr/>
          <p:nvPr/>
        </p:nvSpPr>
        <p:spPr>
          <a:xfrm>
            <a:off x="5796456" y="5949352"/>
            <a:ext cx="2880000"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a:solidFill>
                    <a:schemeClr val="tx1"/>
                  </a:solidFill>
                </a:ln>
                <a:solidFill>
                  <a:srgbClr val="002060"/>
                </a:solidFill>
              </a:rPr>
              <a:t>الحصة السادسة</a:t>
            </a:r>
            <a:endParaRPr lang="fr-FR" sz="2800" b="1" dirty="0">
              <a:ln>
                <a:solidFill>
                  <a:schemeClr val="tx1"/>
                </a:solidFill>
              </a:ln>
              <a:solidFill>
                <a:srgbClr val="002060"/>
              </a:solidFill>
            </a:endParaRPr>
          </a:p>
        </p:txBody>
      </p:sp>
      <p:sp>
        <p:nvSpPr>
          <p:cNvPr id="15" name="Rectangle à coins arrondis 2"/>
          <p:cNvSpPr/>
          <p:nvPr/>
        </p:nvSpPr>
        <p:spPr>
          <a:xfrm>
            <a:off x="474192" y="1976742"/>
            <a:ext cx="4529856"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ln>
                  <a:solidFill>
                    <a:schemeClr val="tx1"/>
                  </a:solidFill>
                </a:ln>
                <a:solidFill>
                  <a:schemeClr val="accent2">
                    <a:lumMod val="75000"/>
                  </a:schemeClr>
                </a:solidFill>
              </a:rPr>
              <a:t>أجند معارفي (تعلم الإدماج)</a:t>
            </a:r>
            <a:endParaRPr lang="fr-FR" sz="3600" b="1" dirty="0">
              <a:ln>
                <a:solidFill>
                  <a:schemeClr val="tx1"/>
                </a:solidFill>
              </a:ln>
              <a:solidFill>
                <a:schemeClr val="accent2">
                  <a:lumMod val="75000"/>
                </a:schemeClr>
              </a:solidFill>
            </a:endParaRPr>
          </a:p>
        </p:txBody>
      </p:sp>
      <p:sp>
        <p:nvSpPr>
          <p:cNvPr id="16" name="Rectangle à coins arrondis 2"/>
          <p:cNvSpPr/>
          <p:nvPr/>
        </p:nvSpPr>
        <p:spPr>
          <a:xfrm>
            <a:off x="474192" y="2770093"/>
            <a:ext cx="4529856"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chemeClr val="accent2">
                    <a:lumMod val="75000"/>
                  </a:schemeClr>
                </a:solidFill>
              </a:rPr>
              <a:t>حل الوضعية </a:t>
            </a:r>
            <a:r>
              <a:rPr lang="ar-DZ" sz="3200" b="1" dirty="0" err="1">
                <a:ln>
                  <a:solidFill>
                    <a:schemeClr val="tx1"/>
                  </a:solidFill>
                </a:ln>
                <a:solidFill>
                  <a:schemeClr val="accent2">
                    <a:lumMod val="75000"/>
                  </a:schemeClr>
                </a:solidFill>
              </a:rPr>
              <a:t>الانطلاقية</a:t>
            </a:r>
            <a:endParaRPr lang="fr-FR" sz="3200" b="1" dirty="0">
              <a:ln>
                <a:solidFill>
                  <a:schemeClr val="tx1"/>
                </a:solidFill>
              </a:ln>
              <a:solidFill>
                <a:schemeClr val="accent2">
                  <a:lumMod val="75000"/>
                </a:schemeClr>
              </a:solidFill>
            </a:endParaRPr>
          </a:p>
        </p:txBody>
      </p:sp>
      <p:sp>
        <p:nvSpPr>
          <p:cNvPr id="17" name="Rectangle à coins arrondis 2"/>
          <p:cNvSpPr/>
          <p:nvPr/>
        </p:nvSpPr>
        <p:spPr>
          <a:xfrm>
            <a:off x="474192" y="3563444"/>
            <a:ext cx="4529855"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chemeClr val="accent2">
                    <a:lumMod val="75000"/>
                  </a:schemeClr>
                </a:solidFill>
              </a:rPr>
              <a:t>الحصيلة (وضعيات تقويمية)</a:t>
            </a:r>
            <a:endParaRPr lang="fr-FR" sz="3200" b="1" dirty="0">
              <a:ln>
                <a:solidFill>
                  <a:schemeClr val="tx1"/>
                </a:solidFill>
              </a:ln>
              <a:solidFill>
                <a:schemeClr val="accent2">
                  <a:lumMod val="75000"/>
                </a:schemeClr>
              </a:solidFill>
            </a:endParaRPr>
          </a:p>
        </p:txBody>
      </p:sp>
      <p:sp>
        <p:nvSpPr>
          <p:cNvPr id="18" name="Rectangle à coins arrondis 2"/>
          <p:cNvSpPr/>
          <p:nvPr/>
        </p:nvSpPr>
        <p:spPr>
          <a:xfrm>
            <a:off x="474193" y="4356795"/>
            <a:ext cx="4529854"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chemeClr val="tx1"/>
                </a:solidFill>
              </a:rPr>
              <a:t>المعالجة -1- (من إعداد الأستاذ)</a:t>
            </a:r>
            <a:endParaRPr lang="fr-FR" sz="3200" b="1" dirty="0">
              <a:ln>
                <a:solidFill>
                  <a:schemeClr val="tx1"/>
                </a:solidFill>
              </a:ln>
              <a:solidFill>
                <a:schemeClr val="tx1"/>
              </a:solidFill>
            </a:endParaRPr>
          </a:p>
        </p:txBody>
      </p:sp>
      <p:sp>
        <p:nvSpPr>
          <p:cNvPr id="19" name="Rectangle à coins arrondis 2"/>
          <p:cNvSpPr/>
          <p:nvPr/>
        </p:nvSpPr>
        <p:spPr>
          <a:xfrm>
            <a:off x="467543" y="5156001"/>
            <a:ext cx="4536504"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chemeClr val="tx1"/>
                </a:solidFill>
              </a:rPr>
              <a:t>المعالجة -2- (من إعداد الأستاذ)</a:t>
            </a:r>
            <a:endParaRPr lang="fr-FR" sz="3200" b="1" dirty="0">
              <a:ln>
                <a:solidFill>
                  <a:schemeClr val="tx1"/>
                </a:solidFill>
              </a:ln>
              <a:solidFill>
                <a:schemeClr val="tx1"/>
              </a:solidFill>
            </a:endParaRPr>
          </a:p>
        </p:txBody>
      </p:sp>
      <p:sp>
        <p:nvSpPr>
          <p:cNvPr id="20" name="Rectangle à coins arrondis 2"/>
          <p:cNvSpPr/>
          <p:nvPr/>
        </p:nvSpPr>
        <p:spPr>
          <a:xfrm>
            <a:off x="474192" y="5949352"/>
            <a:ext cx="4529855" cy="648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chemeClr val="accent2">
                    <a:lumMod val="75000"/>
                  </a:schemeClr>
                </a:solidFill>
              </a:rPr>
              <a:t>الرياضيات في حياتنا اليومية</a:t>
            </a:r>
            <a:endParaRPr lang="fr-FR" sz="3200" b="1" dirty="0">
              <a:ln>
                <a:solidFill>
                  <a:schemeClr val="tx1"/>
                </a:solidFill>
              </a:ln>
              <a:solidFill>
                <a:schemeClr val="accent2">
                  <a:lumMod val="75000"/>
                </a:schemeClr>
              </a:solidFill>
            </a:endParaRPr>
          </a:p>
        </p:txBody>
      </p:sp>
    </p:spTree>
    <p:extLst>
      <p:ext uri="{BB962C8B-B14F-4D97-AF65-F5344CB8AC3E}">
        <p14:creationId xmlns:p14="http://schemas.microsoft.com/office/powerpoint/2010/main" val="42023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anim calcmode="lin" valueType="num">
                                      <p:cBhvr>
                                        <p:cTn id="22" dur="2000" fill="hold"/>
                                        <p:tgtEl>
                                          <p:spTgt spid="15"/>
                                        </p:tgtEl>
                                        <p:attrNameLst>
                                          <p:attrName>ppt_w</p:attrName>
                                        </p:attrNameLst>
                                      </p:cBhvr>
                                      <p:tavLst>
                                        <p:tav tm="0" fmla="#ppt_w*sin(2.5*pi*$)">
                                          <p:val>
                                            <p:fltVal val="0"/>
                                          </p:val>
                                        </p:tav>
                                        <p:tav tm="100000">
                                          <p:val>
                                            <p:fltVal val="1"/>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anim calcmode="lin" valueType="num">
                                      <p:cBhvr>
                                        <p:cTn id="36" dur="2000" fill="hold"/>
                                        <p:tgtEl>
                                          <p:spTgt spid="16"/>
                                        </p:tgtEl>
                                        <p:attrNameLst>
                                          <p:attrName>ppt_w</p:attrName>
                                        </p:attrNameLst>
                                      </p:cBhvr>
                                      <p:tavLst>
                                        <p:tav tm="0" fmla="#ppt_w*sin(2.5*pi*$)">
                                          <p:val>
                                            <p:fltVal val="0"/>
                                          </p:val>
                                        </p:tav>
                                        <p:tav tm="100000">
                                          <p:val>
                                            <p:fltVal val="1"/>
                                          </p:val>
                                        </p:tav>
                                      </p:tavLst>
                                    </p:anim>
                                    <p:anim calcmode="lin" valueType="num">
                                      <p:cBhvr>
                                        <p:cTn id="3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anim calcmode="lin" valueType="num">
                                      <p:cBhvr>
                                        <p:cTn id="50" dur="2000" fill="hold"/>
                                        <p:tgtEl>
                                          <p:spTgt spid="17"/>
                                        </p:tgtEl>
                                        <p:attrNameLst>
                                          <p:attrName>ppt_w</p:attrName>
                                        </p:attrNameLst>
                                      </p:cBhvr>
                                      <p:tavLst>
                                        <p:tav tm="0" fmla="#ppt_w*sin(2.5*pi*$)">
                                          <p:val>
                                            <p:fltVal val="0"/>
                                          </p:val>
                                        </p:tav>
                                        <p:tav tm="100000">
                                          <p:val>
                                            <p:fltVal val="1"/>
                                          </p:val>
                                        </p:tav>
                                      </p:tavLst>
                                    </p:anim>
                                    <p:anim calcmode="lin" valueType="num">
                                      <p:cBhvr>
                                        <p:cTn id="5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anim calcmode="lin" valueType="num">
                                      <p:cBhvr>
                                        <p:cTn id="64" dur="2000" fill="hold"/>
                                        <p:tgtEl>
                                          <p:spTgt spid="18"/>
                                        </p:tgtEl>
                                        <p:attrNameLst>
                                          <p:attrName>ppt_w</p:attrName>
                                        </p:attrNameLst>
                                      </p:cBhvr>
                                      <p:tavLst>
                                        <p:tav tm="0" fmla="#ppt_w*sin(2.5*pi*$)">
                                          <p:val>
                                            <p:fltVal val="0"/>
                                          </p:val>
                                        </p:tav>
                                        <p:tav tm="100000">
                                          <p:val>
                                            <p:fltVal val="1"/>
                                          </p:val>
                                        </p:tav>
                                      </p:tavLst>
                                    </p:anim>
                                    <p:anim calcmode="lin" valueType="num">
                                      <p:cBhvr>
                                        <p:cTn id="65"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anim calcmode="lin" valueType="num">
                                      <p:cBhvr>
                                        <p:cTn id="78" dur="2000" fill="hold"/>
                                        <p:tgtEl>
                                          <p:spTgt spid="19"/>
                                        </p:tgtEl>
                                        <p:attrNameLst>
                                          <p:attrName>ppt_w</p:attrName>
                                        </p:attrNameLst>
                                      </p:cBhvr>
                                      <p:tavLst>
                                        <p:tav tm="0" fmla="#ppt_w*sin(2.5*pi*$)">
                                          <p:val>
                                            <p:fltVal val="0"/>
                                          </p:val>
                                        </p:tav>
                                        <p:tav tm="100000">
                                          <p:val>
                                            <p:fltVal val="1"/>
                                          </p:val>
                                        </p:tav>
                                      </p:tavLst>
                                    </p:anim>
                                    <p:anim calcmode="lin" valueType="num">
                                      <p:cBhvr>
                                        <p:cTn id="7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2000"/>
                                        <p:tgtEl>
                                          <p:spTgt spid="20"/>
                                        </p:tgtEl>
                                      </p:cBhvr>
                                    </p:animEffect>
                                    <p:anim calcmode="lin" valueType="num">
                                      <p:cBhvr>
                                        <p:cTn id="92" dur="2000" fill="hold"/>
                                        <p:tgtEl>
                                          <p:spTgt spid="20"/>
                                        </p:tgtEl>
                                        <p:attrNameLst>
                                          <p:attrName>ppt_w</p:attrName>
                                        </p:attrNameLst>
                                      </p:cBhvr>
                                      <p:tavLst>
                                        <p:tav tm="0" fmla="#ppt_w*sin(2.5*pi*$)">
                                          <p:val>
                                            <p:fltVal val="0"/>
                                          </p:val>
                                        </p:tav>
                                        <p:tav tm="100000">
                                          <p:val>
                                            <p:fltVal val="1"/>
                                          </p:val>
                                        </p:tav>
                                      </p:tavLst>
                                    </p:anim>
                                    <p:anim calcmode="lin" valueType="num">
                                      <p:cBhvr>
                                        <p:cTn id="9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صورة 3"/>
          <p:cNvPicPr>
            <a:picLocks noChangeAspect="1"/>
          </p:cNvPicPr>
          <p:nvPr/>
        </p:nvPicPr>
        <p:blipFill>
          <a:blip r:embed="rId3"/>
          <a:stretch>
            <a:fillRect/>
          </a:stretch>
        </p:blipFill>
        <p:spPr>
          <a:xfrm>
            <a:off x="0" y="0"/>
            <a:ext cx="9143999" cy="6858000"/>
          </a:xfrm>
          <a:prstGeom prst="rect">
            <a:avLst/>
          </a:prstGeom>
        </p:spPr>
      </p:pic>
      <p:pic>
        <p:nvPicPr>
          <p:cNvPr id="5" name="صورة 4"/>
          <p:cNvPicPr>
            <a:picLocks noChangeAspect="1"/>
          </p:cNvPicPr>
          <p:nvPr/>
        </p:nvPicPr>
        <p:blipFill rotWithShape="1">
          <a:blip r:embed="rId3"/>
          <a:srcRect b="44449"/>
          <a:stretch/>
        </p:blipFill>
        <p:spPr>
          <a:xfrm>
            <a:off x="0" y="0"/>
            <a:ext cx="9143999" cy="4719484"/>
          </a:xfrm>
          <a:prstGeom prst="rect">
            <a:avLst/>
          </a:prstGeom>
        </p:spPr>
      </p:pic>
      <p:sp>
        <p:nvSpPr>
          <p:cNvPr id="6" name="Rectangle 5"/>
          <p:cNvSpPr/>
          <p:nvPr/>
        </p:nvSpPr>
        <p:spPr>
          <a:xfrm>
            <a:off x="0" y="4746868"/>
            <a:ext cx="9144001" cy="213851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 name="مستطيل: زوايا مستديرة 6"/>
          <p:cNvSpPr/>
          <p:nvPr/>
        </p:nvSpPr>
        <p:spPr>
          <a:xfrm>
            <a:off x="126610" y="5103779"/>
            <a:ext cx="6300000"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أجند معارفي (تعلم الإدماج)</a:t>
            </a:r>
            <a:endParaRPr lang="fr-FR" sz="4400" b="1" dirty="0">
              <a:ln>
                <a:solidFill>
                  <a:schemeClr val="bg1"/>
                </a:solidFill>
              </a:ln>
              <a:solidFill>
                <a:srgbClr val="C00000"/>
              </a:solidFill>
              <a:cs typeface="Al-Hadith1" pitchFamily="2" charset="-78"/>
            </a:endParaRPr>
          </a:p>
        </p:txBody>
      </p:sp>
      <p:sp>
        <p:nvSpPr>
          <p:cNvPr id="8" name="انفجار: 14 نقطة 7"/>
          <p:cNvSpPr/>
          <p:nvPr/>
        </p:nvSpPr>
        <p:spPr>
          <a:xfrm>
            <a:off x="6012160" y="4941168"/>
            <a:ext cx="3057230" cy="178659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600" b="1" dirty="0">
                <a:solidFill>
                  <a:schemeClr val="tx1"/>
                </a:solidFill>
                <a:cs typeface="+mj-cs"/>
              </a:rPr>
              <a:t>الحصة الأولى</a:t>
            </a:r>
            <a:endParaRPr lang="fr-FR" sz="3600" b="1" dirty="0">
              <a:solidFill>
                <a:schemeClr val="tx1"/>
              </a:solidFill>
              <a:cs typeface="+mj-cs"/>
            </a:endParaRPr>
          </a:p>
        </p:txBody>
      </p:sp>
      <p:pic>
        <p:nvPicPr>
          <p:cNvPr id="10" name="صورة 9"/>
          <p:cNvPicPr>
            <a:picLocks noChangeAspect="1"/>
          </p:cNvPicPr>
          <p:nvPr/>
        </p:nvPicPr>
        <p:blipFill>
          <a:blip r:embed="rId4"/>
          <a:stretch>
            <a:fillRect/>
          </a:stretch>
        </p:blipFill>
        <p:spPr>
          <a:xfrm>
            <a:off x="-5939" y="31514"/>
            <a:ext cx="9144000" cy="4687970"/>
          </a:xfrm>
          <a:prstGeom prst="rect">
            <a:avLst/>
          </a:prstGeom>
        </p:spPr>
      </p:pic>
      <p:sp>
        <p:nvSpPr>
          <p:cNvPr id="9" name="Ellipse 9"/>
          <p:cNvSpPr/>
          <p:nvPr/>
        </p:nvSpPr>
        <p:spPr>
          <a:xfrm rot="16200000">
            <a:off x="-1524189" y="1866863"/>
            <a:ext cx="4144152" cy="1075737"/>
          </a:xfrm>
          <a:prstGeom prst="ellipse">
            <a:avLst/>
          </a:prstGeom>
          <a:ln w="571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rtl="1"/>
            <a:r>
              <a:rPr lang="ar-DZ" sz="3600" dirty="0">
                <a:solidFill>
                  <a:srgbClr val="FF0000"/>
                </a:solidFill>
                <a:cs typeface="Al-Hadith1" pitchFamily="2" charset="-78"/>
              </a:rPr>
              <a:t>في الكتاب الموحد</a:t>
            </a:r>
            <a:endParaRPr lang="fr-FR" sz="3600" dirty="0">
              <a:solidFill>
                <a:srgbClr val="FF0000"/>
              </a:solidFill>
              <a:cs typeface="Al-Hadith1" pitchFamily="2" charset="-78"/>
            </a:endParaRPr>
          </a:p>
        </p:txBody>
      </p:sp>
    </p:spTree>
    <p:extLst>
      <p:ext uri="{BB962C8B-B14F-4D97-AF65-F5344CB8AC3E}">
        <p14:creationId xmlns:p14="http://schemas.microsoft.com/office/powerpoint/2010/main" val="36545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500" fill="hold"/>
                                        <p:tgtEl>
                                          <p:spTgt spid="5"/>
                                        </p:tgtEl>
                                        <p:attrNameLst>
                                          <p:attrName>ppt_w</p:attrName>
                                        </p:attrNameLst>
                                      </p:cBhvr>
                                      <p:tavLst>
                                        <p:tav tm="0">
                                          <p:val>
                                            <p:fltVal val="0"/>
                                          </p:val>
                                        </p:tav>
                                        <p:tav tm="100000">
                                          <p:val>
                                            <p:strVal val="#ppt_w"/>
                                          </p:val>
                                        </p:tav>
                                      </p:tavLst>
                                    </p:anim>
                                    <p:anim calcmode="lin" valueType="num">
                                      <p:cBhvr>
                                        <p:cTn id="18" dur="1500" fill="hold"/>
                                        <p:tgtEl>
                                          <p:spTgt spid="5"/>
                                        </p:tgtEl>
                                        <p:attrNameLst>
                                          <p:attrName>ppt_h</p:attrName>
                                        </p:attrNameLst>
                                      </p:cBhvr>
                                      <p:tavLst>
                                        <p:tav tm="0">
                                          <p:val>
                                            <p:fltVal val="0"/>
                                          </p:val>
                                        </p:tav>
                                        <p:tav tm="100000">
                                          <p:val>
                                            <p:strVal val="#ppt_h"/>
                                          </p:val>
                                        </p:tav>
                                      </p:tavLst>
                                    </p:anim>
                                    <p:animEffect transition="in" filter="fade">
                                      <p:cBhvr>
                                        <p:cTn id="19" dur="1500"/>
                                        <p:tgtEl>
                                          <p:spTgt spid="5"/>
                                        </p:tgtEl>
                                      </p:cBhvr>
                                    </p:animEffect>
                                    <p:anim calcmode="lin" valueType="num">
                                      <p:cBhvr>
                                        <p:cTn id="20" dur="1500" fill="hold"/>
                                        <p:tgtEl>
                                          <p:spTgt spid="5"/>
                                        </p:tgtEl>
                                        <p:attrNameLst>
                                          <p:attrName>ppt_x</p:attrName>
                                        </p:attrNameLst>
                                      </p:cBhvr>
                                      <p:tavLst>
                                        <p:tav tm="0">
                                          <p:val>
                                            <p:fltVal val="0.5"/>
                                          </p:val>
                                        </p:tav>
                                        <p:tav tm="100000">
                                          <p:val>
                                            <p:strVal val="#ppt_x"/>
                                          </p:val>
                                        </p:tav>
                                      </p:tavLst>
                                    </p:anim>
                                    <p:anim calcmode="lin" valueType="num">
                                      <p:cBhvr>
                                        <p:cTn id="21" dur="1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500" fill="hold"/>
                                        <p:tgtEl>
                                          <p:spTgt spid="10"/>
                                        </p:tgtEl>
                                        <p:attrNameLst>
                                          <p:attrName>ppt_w</p:attrName>
                                        </p:attrNameLst>
                                      </p:cBhvr>
                                      <p:tavLst>
                                        <p:tav tm="0">
                                          <p:val>
                                            <p:fltVal val="0"/>
                                          </p:val>
                                        </p:tav>
                                        <p:tav tm="100000">
                                          <p:val>
                                            <p:strVal val="#ppt_w"/>
                                          </p:val>
                                        </p:tav>
                                      </p:tavLst>
                                    </p:anim>
                                    <p:anim calcmode="lin" valueType="num">
                                      <p:cBhvr>
                                        <p:cTn id="27" dur="1500" fill="hold"/>
                                        <p:tgtEl>
                                          <p:spTgt spid="10"/>
                                        </p:tgtEl>
                                        <p:attrNameLst>
                                          <p:attrName>ppt_h</p:attrName>
                                        </p:attrNameLst>
                                      </p:cBhvr>
                                      <p:tavLst>
                                        <p:tav tm="0">
                                          <p:val>
                                            <p:fltVal val="0"/>
                                          </p:val>
                                        </p:tav>
                                        <p:tav tm="100000">
                                          <p:val>
                                            <p:strVal val="#ppt_h"/>
                                          </p:val>
                                        </p:tav>
                                      </p:tavLst>
                                    </p:anim>
                                    <p:animEffect transition="in" filter="fade">
                                      <p:cBhvr>
                                        <p:cTn id="28" dur="1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442454"/>
            <a:ext cx="7380548" cy="1258354"/>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الحصة الأولى: أجند معارفي</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265471" y="2271248"/>
            <a:ext cx="8613058" cy="4144297"/>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dirty="0">
                <a:cs typeface="SKR HEAD1" pitchFamily="2" charset="-78"/>
              </a:rPr>
              <a:t>     </a:t>
            </a:r>
            <a:r>
              <a:rPr lang="ar-DZ" sz="3600" b="1" dirty="0">
                <a:solidFill>
                  <a:schemeClr val="tx1"/>
                </a:solidFill>
                <a:cs typeface="+mj-cs"/>
              </a:rPr>
              <a:t>وهي عبارة عن وضعيات </a:t>
            </a:r>
            <a:r>
              <a:rPr lang="ar-DZ" sz="3600" b="1" u="sng" dirty="0">
                <a:solidFill>
                  <a:schemeClr val="tx2"/>
                </a:solidFill>
                <a:cs typeface="+mj-cs"/>
              </a:rPr>
              <a:t>لتعلم الإدماج </a:t>
            </a:r>
            <a:r>
              <a:rPr lang="ar-SA" sz="3600" b="1" u="sng" dirty="0">
                <a:solidFill>
                  <a:schemeClr val="tx2"/>
                </a:solidFill>
                <a:cs typeface="+mj-cs"/>
              </a:rPr>
              <a:t> </a:t>
            </a:r>
            <a:r>
              <a:rPr lang="ar-SA" sz="3600" b="1" dirty="0">
                <a:solidFill>
                  <a:schemeClr val="tx1"/>
                </a:solidFill>
                <a:cs typeface="+mj-cs"/>
              </a:rPr>
              <a:t>يعالجها التلميذ بمفرده </a:t>
            </a:r>
            <a:r>
              <a:rPr lang="ar-DZ" sz="3600" b="1" dirty="0">
                <a:solidFill>
                  <a:schemeClr val="tx1"/>
                </a:solidFill>
              </a:rPr>
              <a:t>ويمكن وضع خطة ومنهجية جماعية للحل مسبقا</a:t>
            </a:r>
            <a:r>
              <a:rPr lang="ar-SA" sz="3600" b="1" dirty="0">
                <a:solidFill>
                  <a:schemeClr val="tx1"/>
                </a:solidFill>
              </a:rPr>
              <a:t>، </a:t>
            </a:r>
            <a:r>
              <a:rPr lang="ar-DZ" sz="3600" b="1" dirty="0">
                <a:solidFill>
                  <a:schemeClr val="tx1"/>
                </a:solidFill>
              </a:rPr>
              <a:t>كما </a:t>
            </a:r>
            <a:r>
              <a:rPr lang="ar-SA" sz="3600" b="1" dirty="0">
                <a:solidFill>
                  <a:schemeClr val="tx1"/>
                </a:solidFill>
              </a:rPr>
              <a:t>يمكن ل</a:t>
            </a:r>
            <a:r>
              <a:rPr lang="ar-DZ" sz="3600" b="1" dirty="0">
                <a:solidFill>
                  <a:schemeClr val="tx1"/>
                </a:solidFill>
              </a:rPr>
              <a:t>لمتعلم</a:t>
            </a:r>
            <a:r>
              <a:rPr lang="ar-SA" sz="3600" b="1" dirty="0">
                <a:solidFill>
                  <a:schemeClr val="tx1"/>
                </a:solidFill>
              </a:rPr>
              <a:t> طلب المساعدة من ال</a:t>
            </a:r>
            <a:r>
              <a:rPr lang="ar-DZ" sz="3600" b="1" dirty="0">
                <a:solidFill>
                  <a:schemeClr val="tx1"/>
                </a:solidFill>
              </a:rPr>
              <a:t>لأستاذ</a:t>
            </a:r>
            <a:r>
              <a:rPr lang="ar-SA" sz="3600" b="1" dirty="0">
                <a:solidFill>
                  <a:schemeClr val="tx1"/>
                </a:solidFill>
              </a:rPr>
              <a:t>،</a:t>
            </a:r>
            <a:r>
              <a:rPr lang="ar-DZ" sz="3600" b="1" dirty="0">
                <a:solidFill>
                  <a:schemeClr val="tx1"/>
                </a:solidFill>
              </a:rPr>
              <a:t> وعلى الأستاذ مرافقته أثناء الحل لتوجيهه ومعالجة أخطائه آنيا</a:t>
            </a:r>
            <a:r>
              <a:rPr lang="ar-SA" sz="3600" b="1" dirty="0">
                <a:solidFill>
                  <a:schemeClr val="tx1"/>
                </a:solidFill>
              </a:rPr>
              <a:t>.</a:t>
            </a:r>
            <a:endParaRPr lang="ar-DZ" sz="3600" b="1" dirty="0">
              <a:solidFill>
                <a:schemeClr val="tx1"/>
              </a:solidFill>
            </a:endParaRPr>
          </a:p>
          <a:p>
            <a:pPr algn="just" rtl="1"/>
            <a:r>
              <a:rPr lang="ar-DZ" sz="3600" b="1" u="sng" dirty="0">
                <a:solidFill>
                  <a:srgbClr val="FF0000"/>
                </a:solidFill>
                <a:cs typeface="+mj-cs"/>
              </a:rPr>
              <a:t>ملاحظة</a:t>
            </a:r>
            <a:r>
              <a:rPr lang="ar-DZ" sz="3600" b="1" dirty="0">
                <a:solidFill>
                  <a:srgbClr val="FF0000"/>
                </a:solidFill>
                <a:cs typeface="+mj-cs"/>
              </a:rPr>
              <a:t>:</a:t>
            </a:r>
            <a:r>
              <a:rPr lang="ar-DZ" sz="3600" b="1" dirty="0">
                <a:solidFill>
                  <a:schemeClr val="tx1"/>
                </a:solidFill>
                <a:cs typeface="+mj-cs"/>
              </a:rPr>
              <a:t> يستطيع الأستاذ إعداد وضعيات تساعد على تعلم الإدماج ويراها مناسبة أكثر لمتعلميه.</a:t>
            </a:r>
            <a:endParaRPr lang="fr-FR" sz="3600" b="1" dirty="0">
              <a:solidFill>
                <a:schemeClr val="tx1"/>
              </a:solidFill>
              <a:cs typeface="+mj-cs"/>
            </a:endParaRPr>
          </a:p>
        </p:txBody>
      </p:sp>
    </p:spTree>
    <p:extLst>
      <p:ext uri="{BB962C8B-B14F-4D97-AF65-F5344CB8AC3E}">
        <p14:creationId xmlns:p14="http://schemas.microsoft.com/office/powerpoint/2010/main" val="20506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Desktop\عروض باور بوانت لعبد الله\صور مساعدة في البحوث\طبيعة\834878.jpg"/>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Desktop\عروض باور بوانت لعبد الله\صور مساعدة في البحوث\صور المعلم\4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67" b="98667" l="2667" r="92889">
                        <a14:backgroundMark x1="44889" y1="45333" x2="44889" y2="41333"/>
                        <a14:backgroundMark x1="44000" y1="57333" x2="35556" y2="59111"/>
                      </a14:backgroundRemoval>
                    </a14:imgEffect>
                  </a14:imgLayer>
                </a14:imgProps>
              </a:ext>
              <a:ext uri="{28A0092B-C50C-407E-A947-70E740481C1C}">
                <a14:useLocalDpi xmlns:a14="http://schemas.microsoft.com/office/drawing/2010/main" val="0"/>
              </a:ext>
            </a:extLst>
          </a:blip>
          <a:srcRect/>
          <a:stretch>
            <a:fillRect/>
          </a:stretch>
        </p:blipFill>
        <p:spPr bwMode="auto">
          <a:xfrm>
            <a:off x="107504" y="2582019"/>
            <a:ext cx="1694106" cy="2215133"/>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riangle isocèle 5"/>
          <p:cNvSpPr/>
          <p:nvPr/>
        </p:nvSpPr>
        <p:spPr>
          <a:xfrm rot="16200000">
            <a:off x="1236904" y="3008310"/>
            <a:ext cx="1754534" cy="815038"/>
          </a:xfrm>
          <a:prstGeom prst="triangle">
            <a:avLst>
              <a:gd name="adj" fmla="val 5101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521691" y="2204863"/>
            <a:ext cx="6514805" cy="2376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800" b="1" dirty="0">
                <a:solidFill>
                  <a:srgbClr val="FF0000"/>
                </a:solidFill>
                <a:cs typeface="+mj-cs"/>
              </a:rPr>
              <a:t>أسبوع الإدماج لمادتي الرياضيات والتربية العلمية</a:t>
            </a:r>
          </a:p>
          <a:p>
            <a:pPr algn="ctr" rtl="1"/>
            <a:r>
              <a:rPr lang="ar-DZ" sz="2800" b="1" dirty="0">
                <a:solidFill>
                  <a:srgbClr val="FF0000"/>
                </a:solidFill>
                <a:cs typeface="+mj-cs"/>
              </a:rPr>
              <a:t>                         </a:t>
            </a:r>
            <a:r>
              <a:rPr lang="ar-DZ" sz="2400" b="1" dirty="0">
                <a:solidFill>
                  <a:srgbClr val="FF0000"/>
                </a:solidFill>
                <a:cs typeface="+mj-cs"/>
              </a:rPr>
              <a:t>السنة الأولى والثانية ابتدائي</a:t>
            </a:r>
            <a:endParaRPr lang="fr-FR" sz="2800" b="1" dirty="0">
              <a:solidFill>
                <a:srgbClr val="FF0000"/>
              </a:solidFill>
              <a:cs typeface="+mj-cs"/>
            </a:endParaRPr>
          </a:p>
        </p:txBody>
      </p:sp>
      <p:sp>
        <p:nvSpPr>
          <p:cNvPr id="8" name="Ellipse 7"/>
          <p:cNvSpPr/>
          <p:nvPr/>
        </p:nvSpPr>
        <p:spPr>
          <a:xfrm>
            <a:off x="4380140" y="4858660"/>
            <a:ext cx="4156751" cy="1509055"/>
          </a:xfrm>
          <a:prstGeom prst="round2DiagRect">
            <a:avLst/>
          </a:prstGeom>
          <a:solidFill>
            <a:schemeClr val="bg1">
              <a:lumMod val="95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u="sng" dirty="0">
                <a:solidFill>
                  <a:srgbClr val="0070C0"/>
                </a:solidFill>
                <a:effectLst>
                  <a:outerShdw blurRad="38100" dist="38100" dir="2700000" algn="tl">
                    <a:srgbClr val="000000">
                      <a:alpha val="43137"/>
                    </a:srgbClr>
                  </a:outerShdw>
                </a:effectLst>
                <a:latin typeface="Andalus" pitchFamily="18" charset="-78"/>
                <a:cs typeface="Andalus" pitchFamily="18" charset="-78"/>
              </a:rPr>
              <a:t>إعداد المفتش</a:t>
            </a:r>
            <a:r>
              <a:rPr lang="ar-DZ" sz="3200" dirty="0">
                <a:solidFill>
                  <a:srgbClr val="0070C0"/>
                </a:solidFill>
                <a:effectLst>
                  <a:outerShdw blurRad="38100" dist="38100" dir="2700000" algn="tl">
                    <a:srgbClr val="000000">
                      <a:alpha val="43137"/>
                    </a:srgbClr>
                  </a:outerShdw>
                </a:effectLst>
                <a:latin typeface="Andalus" pitchFamily="18" charset="-78"/>
                <a:cs typeface="Andalus" pitchFamily="18" charset="-78"/>
              </a:rPr>
              <a:t>:</a:t>
            </a:r>
          </a:p>
          <a:p>
            <a:pPr algn="ctr" rtl="1"/>
            <a:r>
              <a:rPr lang="ar-DZ" sz="3200" dirty="0">
                <a:solidFill>
                  <a:schemeClr val="tx1"/>
                </a:solidFill>
                <a:effectLst>
                  <a:outerShdw blurRad="38100" dist="38100" dir="2700000" algn="tl">
                    <a:srgbClr val="000000">
                      <a:alpha val="43137"/>
                    </a:srgbClr>
                  </a:outerShdw>
                </a:effectLst>
                <a:latin typeface="Andalus" pitchFamily="18" charset="-78"/>
                <a:cs typeface="Andalus" pitchFamily="18" charset="-78"/>
              </a:rPr>
              <a:t>عبد الباري عبد </a:t>
            </a:r>
            <a:r>
              <a:rPr lang="ar-DZ" sz="3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الله</a:t>
            </a:r>
          </a:p>
          <a:p>
            <a:pPr algn="ctr" rtl="1"/>
            <a:r>
              <a:rPr lang="ar-DZ" sz="32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2016 - 2017</a:t>
            </a:r>
            <a:endParaRPr lang="fr-FR" sz="3600"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pic>
        <p:nvPicPr>
          <p:cNvPr id="9" name="Picture 6" descr="H:\عروض باور بوانت لعبد الله\صور مساعدة في البحوث\مدآرس 2\soso (23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54" y="4858660"/>
            <a:ext cx="3168352" cy="18002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331640" y="5016289"/>
            <a:ext cx="1440160"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2"/>
                </a:solidFill>
                <a:cs typeface="SKR HEAD1" pitchFamily="2" charset="-78"/>
              </a:rPr>
              <a:t>لتعليم أكثر فاعلية</a:t>
            </a:r>
            <a:endParaRPr lang="fr-FR" sz="2800" dirty="0">
              <a:solidFill>
                <a:schemeClr val="tx2"/>
              </a:solidFill>
              <a:cs typeface="SKR HEAD1" pitchFamily="2" charset="-78"/>
            </a:endParaRPr>
          </a:p>
        </p:txBody>
      </p:sp>
      <p:sp>
        <p:nvSpPr>
          <p:cNvPr id="11" name="مستطيل مستدير الزوايا 2"/>
          <p:cNvSpPr/>
          <p:nvPr/>
        </p:nvSpPr>
        <p:spPr>
          <a:xfrm>
            <a:off x="1308295" y="130689"/>
            <a:ext cx="6091311" cy="9803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rgbClr val="FFFF00"/>
                </a:solidFill>
                <a:cs typeface="+mj-cs"/>
              </a:rPr>
              <a:t>الجمهورية الجزائرية الديمقراطية الشعبية </a:t>
            </a:r>
          </a:p>
          <a:p>
            <a:pPr algn="ctr" rtl="1"/>
            <a:r>
              <a:rPr lang="ar-DZ" sz="3200" b="1" dirty="0">
                <a:solidFill>
                  <a:srgbClr val="FFFF00"/>
                </a:solidFill>
                <a:cs typeface="+mj-cs"/>
              </a:rPr>
              <a:t>وزارة التربية الوطنية</a:t>
            </a:r>
            <a:endParaRPr lang="fr-FR" sz="3200" b="1" dirty="0">
              <a:solidFill>
                <a:srgbClr val="FFFF00"/>
              </a:solidFill>
              <a:cs typeface="+mj-cs"/>
            </a:endParaRPr>
          </a:p>
        </p:txBody>
      </p:sp>
      <p:sp>
        <p:nvSpPr>
          <p:cNvPr id="12" name="Rectangle à coins arrondis 11"/>
          <p:cNvSpPr/>
          <p:nvPr/>
        </p:nvSpPr>
        <p:spPr>
          <a:xfrm>
            <a:off x="3532443" y="1206448"/>
            <a:ext cx="5576061" cy="92225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800" b="1" dirty="0" smtClean="0">
                <a:solidFill>
                  <a:srgbClr val="FFFF00"/>
                </a:solidFill>
                <a:cs typeface="+mj-cs"/>
              </a:rPr>
              <a:t>مديرية التربية لولاية بشار</a:t>
            </a:r>
            <a:endParaRPr lang="ar-DZ" sz="2800" b="1" dirty="0">
              <a:solidFill>
                <a:srgbClr val="FFFF00"/>
              </a:solidFill>
              <a:cs typeface="+mj-cs"/>
            </a:endParaRPr>
          </a:p>
          <a:p>
            <a:pPr algn="just" rtl="1"/>
            <a:r>
              <a:rPr lang="ar-DZ" sz="2800" b="1" dirty="0" smtClean="0">
                <a:solidFill>
                  <a:srgbClr val="FFFF00"/>
                </a:solidFill>
                <a:cs typeface="+mj-cs"/>
              </a:rPr>
              <a:t>مفتشية التعليم الابتدائي (م9)– </a:t>
            </a:r>
            <a:r>
              <a:rPr lang="ar-DZ" sz="2800" b="1" dirty="0">
                <a:solidFill>
                  <a:srgbClr val="FFFF00"/>
                </a:solidFill>
                <a:cs typeface="+mj-cs"/>
              </a:rPr>
              <a:t>بشار - </a:t>
            </a:r>
            <a:r>
              <a:rPr lang="ar-DZ" sz="2800" b="1" dirty="0" err="1">
                <a:solidFill>
                  <a:srgbClr val="FFFF00"/>
                </a:solidFill>
                <a:cs typeface="+mj-cs"/>
              </a:rPr>
              <a:t>إقلي</a:t>
            </a:r>
            <a:endParaRPr lang="fr-FR" sz="2800" b="1" dirty="0">
              <a:solidFill>
                <a:srgbClr val="FFFF00"/>
              </a:solidFill>
              <a:cs typeface="+mj-cs"/>
            </a:endParaRPr>
          </a:p>
        </p:txBody>
      </p:sp>
    </p:spTree>
    <p:extLst>
      <p:ext uri="{BB962C8B-B14F-4D97-AF65-F5344CB8AC3E}">
        <p14:creationId xmlns:p14="http://schemas.microsoft.com/office/powerpoint/2010/main" val="22893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80">
                                          <p:stCondLst>
                                            <p:cond delay="0"/>
                                          </p:stCondLst>
                                        </p:cTn>
                                        <p:tgtEl>
                                          <p:spTgt spid="1026"/>
                                        </p:tgtEl>
                                      </p:cBhvr>
                                    </p:animEffect>
                                    <p:anim calcmode="lin" valueType="num">
                                      <p:cBhvr>
                                        <p:cTn id="2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6"/>
                                        </p:tgtEl>
                                      </p:cBhvr>
                                      <p:to x="100000" y="60000"/>
                                    </p:animScale>
                                    <p:animScale>
                                      <p:cBhvr>
                                        <p:cTn id="28" dur="166" decel="50000">
                                          <p:stCondLst>
                                            <p:cond delay="676"/>
                                          </p:stCondLst>
                                        </p:cTn>
                                        <p:tgtEl>
                                          <p:spTgt spid="1026"/>
                                        </p:tgtEl>
                                      </p:cBhvr>
                                      <p:to x="100000" y="100000"/>
                                    </p:animScale>
                                    <p:animScale>
                                      <p:cBhvr>
                                        <p:cTn id="29" dur="26">
                                          <p:stCondLst>
                                            <p:cond delay="1312"/>
                                          </p:stCondLst>
                                        </p:cTn>
                                        <p:tgtEl>
                                          <p:spTgt spid="1026"/>
                                        </p:tgtEl>
                                      </p:cBhvr>
                                      <p:to x="100000" y="80000"/>
                                    </p:animScale>
                                    <p:animScale>
                                      <p:cBhvr>
                                        <p:cTn id="30" dur="166" decel="50000">
                                          <p:stCondLst>
                                            <p:cond delay="1338"/>
                                          </p:stCondLst>
                                        </p:cTn>
                                        <p:tgtEl>
                                          <p:spTgt spid="1026"/>
                                        </p:tgtEl>
                                      </p:cBhvr>
                                      <p:to x="100000" y="100000"/>
                                    </p:animScale>
                                    <p:animScale>
                                      <p:cBhvr>
                                        <p:cTn id="31" dur="26">
                                          <p:stCondLst>
                                            <p:cond delay="1642"/>
                                          </p:stCondLst>
                                        </p:cTn>
                                        <p:tgtEl>
                                          <p:spTgt spid="1026"/>
                                        </p:tgtEl>
                                      </p:cBhvr>
                                      <p:to x="100000" y="90000"/>
                                    </p:animScale>
                                    <p:animScale>
                                      <p:cBhvr>
                                        <p:cTn id="32" dur="166" decel="50000">
                                          <p:stCondLst>
                                            <p:cond delay="1668"/>
                                          </p:stCondLst>
                                        </p:cTn>
                                        <p:tgtEl>
                                          <p:spTgt spid="1026"/>
                                        </p:tgtEl>
                                      </p:cBhvr>
                                      <p:to x="100000" y="100000"/>
                                    </p:animScale>
                                    <p:animScale>
                                      <p:cBhvr>
                                        <p:cTn id="33" dur="26">
                                          <p:stCondLst>
                                            <p:cond delay="1808"/>
                                          </p:stCondLst>
                                        </p:cTn>
                                        <p:tgtEl>
                                          <p:spTgt spid="1026"/>
                                        </p:tgtEl>
                                      </p:cBhvr>
                                      <p:to x="100000" y="95000"/>
                                    </p:animScale>
                                    <p:animScale>
                                      <p:cBhvr>
                                        <p:cTn id="34" dur="166" decel="50000">
                                          <p:stCondLst>
                                            <p:cond delay="1834"/>
                                          </p:stCondLst>
                                        </p:cTn>
                                        <p:tgtEl>
                                          <p:spTgt spid="102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4500" fill="hold"/>
                                        <p:tgtEl>
                                          <p:spTgt spid="7"/>
                                        </p:tgtEl>
                                        <p:attrNameLst>
                                          <p:attrName>ppt_x</p:attrName>
                                        </p:attrNameLst>
                                      </p:cBhvr>
                                      <p:tavLst>
                                        <p:tav tm="0">
                                          <p:val>
                                            <p:strVal val="1+#ppt_w/2"/>
                                          </p:val>
                                        </p:tav>
                                        <p:tav tm="100000">
                                          <p:val>
                                            <p:strVal val="#ppt_x"/>
                                          </p:val>
                                        </p:tav>
                                      </p:tavLst>
                                    </p:anim>
                                    <p:anim calcmode="lin" valueType="num">
                                      <p:cBhvr additive="base">
                                        <p:cTn id="44" dur="4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repeatCount="indefinite"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6500" fill="hold"/>
                                        <p:tgtEl>
                                          <p:spTgt spid="8"/>
                                        </p:tgtEl>
                                        <p:attrNameLst>
                                          <p:attrName>ppt_x</p:attrName>
                                        </p:attrNameLst>
                                      </p:cBhvr>
                                      <p:tavLst>
                                        <p:tav tm="0">
                                          <p:val>
                                            <p:strVal val="1+#ppt_w/2"/>
                                          </p:val>
                                        </p:tav>
                                        <p:tav tm="100000">
                                          <p:val>
                                            <p:strVal val="#ppt_x"/>
                                          </p:val>
                                        </p:tav>
                                      </p:tavLst>
                                    </p:anim>
                                    <p:anim calcmode="lin" valueType="num">
                                      <p:cBhvr additive="base">
                                        <p:cTn id="48" dur="6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45"/>
                                            </p:cond>
                                          </p:stCondLst>
                                        </p:cTn>
                                        <p:tgtEl>
                                          <p:spTgt spid="8"/>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صورة 4"/>
          <p:cNvPicPr>
            <a:picLocks noChangeAspect="1"/>
          </p:cNvPicPr>
          <p:nvPr/>
        </p:nvPicPr>
        <p:blipFill rotWithShape="1">
          <a:blip r:embed="rId3"/>
          <a:srcRect l="3525" r="4453"/>
          <a:stretch/>
        </p:blipFill>
        <p:spPr>
          <a:xfrm>
            <a:off x="4716016" y="0"/>
            <a:ext cx="4427984" cy="6309320"/>
          </a:xfrm>
          <a:prstGeom prst="rect">
            <a:avLst/>
          </a:prstGeom>
        </p:spPr>
      </p:pic>
      <p:pic>
        <p:nvPicPr>
          <p:cNvPr id="6" name="صورة 5"/>
          <p:cNvPicPr>
            <a:picLocks noChangeAspect="1"/>
          </p:cNvPicPr>
          <p:nvPr/>
        </p:nvPicPr>
        <p:blipFill>
          <a:blip r:embed="rId4"/>
          <a:stretch>
            <a:fillRect/>
          </a:stretch>
        </p:blipFill>
        <p:spPr>
          <a:xfrm>
            <a:off x="0" y="0"/>
            <a:ext cx="4716016" cy="6309320"/>
          </a:xfrm>
          <a:prstGeom prst="rect">
            <a:avLst/>
          </a:prstGeom>
        </p:spPr>
      </p:pic>
      <p:sp>
        <p:nvSpPr>
          <p:cNvPr id="7" name="Rectangle 5"/>
          <p:cNvSpPr/>
          <p:nvPr/>
        </p:nvSpPr>
        <p:spPr>
          <a:xfrm>
            <a:off x="0" y="4797152"/>
            <a:ext cx="9144001" cy="2088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8" name="مستطيل: زوايا مستديرة 7"/>
          <p:cNvSpPr/>
          <p:nvPr/>
        </p:nvSpPr>
        <p:spPr>
          <a:xfrm>
            <a:off x="126610" y="5103779"/>
            <a:ext cx="6300000"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حل الوضعية </a:t>
            </a:r>
            <a:r>
              <a:rPr lang="ar-DZ" sz="4800" b="1" dirty="0" err="1">
                <a:ln>
                  <a:solidFill>
                    <a:schemeClr val="bg1"/>
                  </a:solidFill>
                </a:ln>
                <a:solidFill>
                  <a:srgbClr val="C00000"/>
                </a:solidFill>
                <a:cs typeface="Al-Hadith1" pitchFamily="2" charset="-78"/>
              </a:rPr>
              <a:t>الانطلاقية</a:t>
            </a:r>
            <a:endParaRPr lang="fr-FR" sz="4400" b="1" dirty="0">
              <a:ln>
                <a:solidFill>
                  <a:schemeClr val="bg1"/>
                </a:solidFill>
              </a:ln>
              <a:solidFill>
                <a:srgbClr val="C00000"/>
              </a:solidFill>
              <a:cs typeface="Al-Hadith1" pitchFamily="2" charset="-78"/>
            </a:endParaRPr>
          </a:p>
        </p:txBody>
      </p:sp>
      <p:sp>
        <p:nvSpPr>
          <p:cNvPr id="9" name="انفجار: 14 نقطة 8"/>
          <p:cNvSpPr/>
          <p:nvPr/>
        </p:nvSpPr>
        <p:spPr>
          <a:xfrm>
            <a:off x="6012160" y="4869160"/>
            <a:ext cx="3057230" cy="198883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600" b="1" dirty="0">
                <a:solidFill>
                  <a:schemeClr val="tx1"/>
                </a:solidFill>
                <a:cs typeface="+mj-cs"/>
              </a:rPr>
              <a:t>الحصة الثانية</a:t>
            </a:r>
            <a:endParaRPr lang="fr-FR" sz="3600" b="1" dirty="0">
              <a:solidFill>
                <a:schemeClr val="tx1"/>
              </a:solidFill>
              <a:cs typeface="+mj-cs"/>
            </a:endParaRPr>
          </a:p>
        </p:txBody>
      </p:sp>
    </p:spTree>
    <p:extLst>
      <p:ext uri="{BB962C8B-B14F-4D97-AF65-F5344CB8AC3E}">
        <p14:creationId xmlns:p14="http://schemas.microsoft.com/office/powerpoint/2010/main" val="7218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188640"/>
            <a:ext cx="7380548" cy="1872208"/>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الحصة الثانية: حل الوضعية </a:t>
            </a:r>
            <a:r>
              <a:rPr lang="ar-DZ" sz="5400" dirty="0" err="1">
                <a:ln>
                  <a:solidFill>
                    <a:schemeClr val="bg1"/>
                  </a:solidFill>
                </a:ln>
                <a:solidFill>
                  <a:srgbClr val="C00000"/>
                </a:solidFill>
                <a:cs typeface="Al-Hadith1" pitchFamily="2" charset="-78"/>
              </a:rPr>
              <a:t>الانطلاقية</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265471" y="2271248"/>
            <a:ext cx="8613058" cy="4144297"/>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b="1" dirty="0">
                <a:solidFill>
                  <a:schemeClr val="tx1"/>
                </a:solidFill>
                <a:cs typeface="+mj-cs"/>
              </a:rPr>
              <a:t>     وخلال هذه الحصة يتم التطرق إلى حل الوضعية "الأم" التي قُدّمت بداية المقطع بعد اكتساب الموارد اللازمة للحل، وللتذكير أن من سماتها أنها مركبة وتعمل على تحفيز المتعلمين لإرساء الموارد التعلمية، وتجنيدها بشكل مدمج.</a:t>
            </a:r>
            <a:endParaRPr lang="fr-FR" sz="4000" b="1" dirty="0">
              <a:solidFill>
                <a:schemeClr val="tx1"/>
              </a:solidFill>
              <a:cs typeface="+mj-cs"/>
            </a:endParaRPr>
          </a:p>
        </p:txBody>
      </p:sp>
    </p:spTree>
    <p:extLst>
      <p:ext uri="{BB962C8B-B14F-4D97-AF65-F5344CB8AC3E}">
        <p14:creationId xmlns:p14="http://schemas.microsoft.com/office/powerpoint/2010/main" val="3395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2"/>
          <p:cNvPicPr>
            <a:picLocks noChangeAspect="1"/>
          </p:cNvPicPr>
          <p:nvPr/>
        </p:nvPicPr>
        <p:blipFill>
          <a:blip r:embed="rId3"/>
          <a:stretch>
            <a:fillRect/>
          </a:stretch>
        </p:blipFill>
        <p:spPr>
          <a:xfrm>
            <a:off x="0" y="0"/>
            <a:ext cx="9143999" cy="6858000"/>
          </a:xfrm>
          <a:prstGeom prst="rect">
            <a:avLst/>
          </a:prstGeom>
        </p:spPr>
      </p:pic>
      <p:pic>
        <p:nvPicPr>
          <p:cNvPr id="4" name="صورة 3"/>
          <p:cNvPicPr>
            <a:picLocks noChangeAspect="1"/>
          </p:cNvPicPr>
          <p:nvPr/>
        </p:nvPicPr>
        <p:blipFill rotWithShape="1">
          <a:blip r:embed="rId3"/>
          <a:srcRect l="52362" b="51487"/>
          <a:stretch/>
        </p:blipFill>
        <p:spPr>
          <a:xfrm>
            <a:off x="0" y="0"/>
            <a:ext cx="9144000" cy="4769768"/>
          </a:xfrm>
          <a:prstGeom prst="rect">
            <a:avLst/>
          </a:prstGeom>
        </p:spPr>
      </p:pic>
      <p:sp>
        <p:nvSpPr>
          <p:cNvPr id="5" name="Rectangle 5"/>
          <p:cNvSpPr/>
          <p:nvPr/>
        </p:nvSpPr>
        <p:spPr>
          <a:xfrm>
            <a:off x="0" y="4797152"/>
            <a:ext cx="9144001" cy="2088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مستطيل: زوايا مستديرة 5"/>
          <p:cNvSpPr/>
          <p:nvPr/>
        </p:nvSpPr>
        <p:spPr>
          <a:xfrm>
            <a:off x="126610" y="5103779"/>
            <a:ext cx="6358596"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الحصيلة (وضعيات للتقويم)</a:t>
            </a:r>
            <a:endParaRPr lang="fr-FR" sz="4400" b="1" dirty="0">
              <a:ln>
                <a:solidFill>
                  <a:schemeClr val="bg1"/>
                </a:solidFill>
              </a:ln>
              <a:solidFill>
                <a:srgbClr val="C00000"/>
              </a:solidFill>
              <a:cs typeface="Al-Hadith1" pitchFamily="2" charset="-78"/>
            </a:endParaRPr>
          </a:p>
        </p:txBody>
      </p:sp>
      <p:sp>
        <p:nvSpPr>
          <p:cNvPr id="7" name="انفجار: 14 نقطة 6"/>
          <p:cNvSpPr/>
          <p:nvPr/>
        </p:nvSpPr>
        <p:spPr>
          <a:xfrm>
            <a:off x="6012160" y="4869160"/>
            <a:ext cx="3057230" cy="198883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600" b="1" dirty="0">
                <a:solidFill>
                  <a:schemeClr val="tx1"/>
                </a:solidFill>
                <a:cs typeface="+mj-cs"/>
              </a:rPr>
              <a:t>الحصة الثالثة</a:t>
            </a:r>
            <a:endParaRPr lang="fr-FR" sz="3600" b="1" dirty="0">
              <a:solidFill>
                <a:schemeClr val="tx1"/>
              </a:solidFill>
              <a:cs typeface="+mj-cs"/>
            </a:endParaRPr>
          </a:p>
        </p:txBody>
      </p:sp>
      <p:pic>
        <p:nvPicPr>
          <p:cNvPr id="8" name="صورة 7"/>
          <p:cNvPicPr>
            <a:picLocks noChangeAspect="1"/>
          </p:cNvPicPr>
          <p:nvPr/>
        </p:nvPicPr>
        <p:blipFill>
          <a:blip r:embed="rId4"/>
          <a:stretch>
            <a:fillRect/>
          </a:stretch>
        </p:blipFill>
        <p:spPr>
          <a:xfrm>
            <a:off x="1" y="0"/>
            <a:ext cx="9143998" cy="4769767"/>
          </a:xfrm>
          <a:prstGeom prst="rect">
            <a:avLst/>
          </a:prstGeom>
        </p:spPr>
      </p:pic>
      <p:pic>
        <p:nvPicPr>
          <p:cNvPr id="9" name="صورة 8"/>
          <p:cNvPicPr>
            <a:picLocks noChangeAspect="1"/>
          </p:cNvPicPr>
          <p:nvPr/>
        </p:nvPicPr>
        <p:blipFill>
          <a:blip r:embed="rId5"/>
          <a:stretch>
            <a:fillRect/>
          </a:stretch>
        </p:blipFill>
        <p:spPr>
          <a:xfrm>
            <a:off x="0" y="-27384"/>
            <a:ext cx="9144000" cy="4824536"/>
          </a:xfrm>
          <a:prstGeom prst="rect">
            <a:avLst/>
          </a:prstGeom>
        </p:spPr>
      </p:pic>
      <p:pic>
        <p:nvPicPr>
          <p:cNvPr id="10" name="صورة 9"/>
          <p:cNvPicPr>
            <a:picLocks noChangeAspect="1"/>
          </p:cNvPicPr>
          <p:nvPr/>
        </p:nvPicPr>
        <p:blipFill>
          <a:blip r:embed="rId6"/>
          <a:stretch>
            <a:fillRect/>
          </a:stretch>
        </p:blipFill>
        <p:spPr>
          <a:xfrm>
            <a:off x="-2" y="0"/>
            <a:ext cx="9144001" cy="4725144"/>
          </a:xfrm>
          <a:prstGeom prst="rect">
            <a:avLst/>
          </a:prstGeom>
        </p:spPr>
      </p:pic>
    </p:spTree>
    <p:extLst>
      <p:ext uri="{BB962C8B-B14F-4D97-AF65-F5344CB8AC3E}">
        <p14:creationId xmlns:p14="http://schemas.microsoft.com/office/powerpoint/2010/main" val="134097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500" fill="hold"/>
                                        <p:tgtEl>
                                          <p:spTgt spid="8"/>
                                        </p:tgtEl>
                                        <p:attrNameLst>
                                          <p:attrName>ppt_w</p:attrName>
                                        </p:attrNameLst>
                                      </p:cBhvr>
                                      <p:tavLst>
                                        <p:tav tm="0">
                                          <p:val>
                                            <p:fltVal val="0"/>
                                          </p:val>
                                        </p:tav>
                                        <p:tav tm="100000">
                                          <p:val>
                                            <p:strVal val="#ppt_w"/>
                                          </p:val>
                                        </p:tav>
                                      </p:tavLst>
                                    </p:anim>
                                    <p:anim calcmode="lin" valueType="num">
                                      <p:cBhvr>
                                        <p:cTn id="20" dur="1500" fill="hold"/>
                                        <p:tgtEl>
                                          <p:spTgt spid="8"/>
                                        </p:tgtEl>
                                        <p:attrNameLst>
                                          <p:attrName>ppt_h</p:attrName>
                                        </p:attrNameLst>
                                      </p:cBhvr>
                                      <p:tavLst>
                                        <p:tav tm="0">
                                          <p:val>
                                            <p:fltVal val="0"/>
                                          </p:val>
                                        </p:tav>
                                        <p:tav tm="100000">
                                          <p:val>
                                            <p:strVal val="#ppt_h"/>
                                          </p:val>
                                        </p:tav>
                                      </p:tavLst>
                                    </p:anim>
                                    <p:animEffect transition="in" filter="fade">
                                      <p:cBhvr>
                                        <p:cTn id="21" dur="1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500" fill="hold"/>
                                        <p:tgtEl>
                                          <p:spTgt spid="9"/>
                                        </p:tgtEl>
                                        <p:attrNameLst>
                                          <p:attrName>ppt_w</p:attrName>
                                        </p:attrNameLst>
                                      </p:cBhvr>
                                      <p:tavLst>
                                        <p:tav tm="0">
                                          <p:val>
                                            <p:fltVal val="0"/>
                                          </p:val>
                                        </p:tav>
                                        <p:tav tm="100000">
                                          <p:val>
                                            <p:strVal val="#ppt_w"/>
                                          </p:val>
                                        </p:tav>
                                      </p:tavLst>
                                    </p:anim>
                                    <p:anim calcmode="lin" valueType="num">
                                      <p:cBhvr>
                                        <p:cTn id="27" dur="1500" fill="hold"/>
                                        <p:tgtEl>
                                          <p:spTgt spid="9"/>
                                        </p:tgtEl>
                                        <p:attrNameLst>
                                          <p:attrName>ppt_h</p:attrName>
                                        </p:attrNameLst>
                                      </p:cBhvr>
                                      <p:tavLst>
                                        <p:tav tm="0">
                                          <p:val>
                                            <p:fltVal val="0"/>
                                          </p:val>
                                        </p:tav>
                                        <p:tav tm="100000">
                                          <p:val>
                                            <p:strVal val="#ppt_h"/>
                                          </p:val>
                                        </p:tav>
                                      </p:tavLst>
                                    </p:anim>
                                    <p:animEffect transition="in" filter="fade">
                                      <p:cBhvr>
                                        <p:cTn id="28" dur="1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500" fill="hold"/>
                                        <p:tgtEl>
                                          <p:spTgt spid="10"/>
                                        </p:tgtEl>
                                        <p:attrNameLst>
                                          <p:attrName>ppt_w</p:attrName>
                                        </p:attrNameLst>
                                      </p:cBhvr>
                                      <p:tavLst>
                                        <p:tav tm="0">
                                          <p:val>
                                            <p:fltVal val="0"/>
                                          </p:val>
                                        </p:tav>
                                        <p:tav tm="100000">
                                          <p:val>
                                            <p:strVal val="#ppt_w"/>
                                          </p:val>
                                        </p:tav>
                                      </p:tavLst>
                                    </p:anim>
                                    <p:anim calcmode="lin" valueType="num">
                                      <p:cBhvr>
                                        <p:cTn id="34" dur="1500" fill="hold"/>
                                        <p:tgtEl>
                                          <p:spTgt spid="10"/>
                                        </p:tgtEl>
                                        <p:attrNameLst>
                                          <p:attrName>ppt_h</p:attrName>
                                        </p:attrNameLst>
                                      </p:cBhvr>
                                      <p:tavLst>
                                        <p:tav tm="0">
                                          <p:val>
                                            <p:fltVal val="0"/>
                                          </p:val>
                                        </p:tav>
                                        <p:tav tm="100000">
                                          <p:val>
                                            <p:strVal val="#ppt_h"/>
                                          </p:val>
                                        </p:tav>
                                      </p:tavLst>
                                    </p:anim>
                                    <p:animEffect transition="in" filter="fade">
                                      <p:cBhvr>
                                        <p:cTn id="35" dur="1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260648"/>
            <a:ext cx="7380548" cy="936104"/>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الحصة الثالثة: الحصيلة</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179512" y="1484784"/>
            <a:ext cx="8699017" cy="5112568"/>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b="1" dirty="0">
                <a:solidFill>
                  <a:schemeClr val="tx1"/>
                </a:solidFill>
                <a:cs typeface="+mj-cs"/>
              </a:rPr>
              <a:t>     </a:t>
            </a:r>
            <a:r>
              <a:rPr lang="ar-DZ" sz="3600" b="1" dirty="0">
                <a:solidFill>
                  <a:schemeClr val="tx1"/>
                </a:solidFill>
                <a:cs typeface="+mj-cs"/>
              </a:rPr>
              <a:t>وخلال هذه الحصة يتم التطرق إلى حل الوضعيات المقدمة في نهاية المقطع بعنوان: </a:t>
            </a:r>
            <a:r>
              <a:rPr lang="ar-DZ" sz="3600" b="1" dirty="0">
                <a:solidFill>
                  <a:srgbClr val="0070C0"/>
                </a:solidFill>
                <a:cs typeface="+mj-cs"/>
              </a:rPr>
              <a:t>«</a:t>
            </a:r>
            <a:r>
              <a:rPr lang="ar-DZ" sz="3600" b="1" dirty="0">
                <a:solidFill>
                  <a:srgbClr val="0070C0"/>
                </a:solidFill>
              </a:rPr>
              <a:t>الحصيلة</a:t>
            </a:r>
            <a:r>
              <a:rPr lang="ar-DZ" sz="3600" b="1" dirty="0">
                <a:solidFill>
                  <a:srgbClr val="0070C0"/>
                </a:solidFill>
                <a:cs typeface="+mj-cs"/>
              </a:rPr>
              <a:t>» </a:t>
            </a:r>
            <a:r>
              <a:rPr lang="ar-DZ" sz="3600" b="1" dirty="0">
                <a:solidFill>
                  <a:schemeClr val="tx1"/>
                </a:solidFill>
                <a:cs typeface="+mj-cs"/>
              </a:rPr>
              <a:t>في الكتاب الموحد، مع العلم أنها وضعيات للتقويم وعلى المتعلم حلها بمفرده.</a:t>
            </a:r>
          </a:p>
          <a:p>
            <a:pPr algn="just" rtl="1"/>
            <a:r>
              <a:rPr lang="ar-DZ" sz="3600" b="1" u="sng" dirty="0">
                <a:solidFill>
                  <a:srgbClr val="FF0000"/>
                </a:solidFill>
                <a:cs typeface="+mj-cs"/>
              </a:rPr>
              <a:t>ملاحظة</a:t>
            </a:r>
            <a:r>
              <a:rPr lang="ar-DZ" sz="3600" b="1" dirty="0">
                <a:solidFill>
                  <a:srgbClr val="FF0000"/>
                </a:solidFill>
                <a:cs typeface="+mj-cs"/>
              </a:rPr>
              <a:t>: </a:t>
            </a:r>
            <a:r>
              <a:rPr lang="ar-DZ" sz="3600" b="1" dirty="0">
                <a:solidFill>
                  <a:schemeClr val="tx1"/>
                </a:solidFill>
                <a:cs typeface="+mj-cs"/>
              </a:rPr>
              <a:t>يستطيع الأستاذ تقديم وضعيات تقويمية من </a:t>
            </a:r>
            <a:r>
              <a:rPr lang="ar-DZ" sz="3600" b="1" dirty="0">
                <a:solidFill>
                  <a:schemeClr val="tx1"/>
                </a:solidFill>
              </a:rPr>
              <a:t>إعداده تكون قريبة من الوضعية </a:t>
            </a:r>
            <a:r>
              <a:rPr lang="ar-DZ" sz="3600" b="1" dirty="0" err="1">
                <a:solidFill>
                  <a:schemeClr val="tx1"/>
                </a:solidFill>
              </a:rPr>
              <a:t>الانطلاقية</a:t>
            </a:r>
            <a:r>
              <a:rPr lang="ar-DZ" sz="3600" b="1" dirty="0">
                <a:solidFill>
                  <a:schemeClr val="tx1"/>
                </a:solidFill>
              </a:rPr>
              <a:t>، كما أنه غير ملزم بحل جميع الوضعيات المقترحة في الحصيلة. </a:t>
            </a:r>
            <a:endParaRPr lang="fr-FR" sz="3600" b="1" dirty="0">
              <a:solidFill>
                <a:schemeClr val="tx1"/>
              </a:solidFill>
              <a:cs typeface="+mj-cs"/>
            </a:endParaRPr>
          </a:p>
        </p:txBody>
      </p:sp>
    </p:spTree>
    <p:extLst>
      <p:ext uri="{BB962C8B-B14F-4D97-AF65-F5344CB8AC3E}">
        <p14:creationId xmlns:p14="http://schemas.microsoft.com/office/powerpoint/2010/main" val="24349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5"/>
          <p:cNvSpPr/>
          <p:nvPr/>
        </p:nvSpPr>
        <p:spPr>
          <a:xfrm>
            <a:off x="0" y="4797152"/>
            <a:ext cx="9144001" cy="2088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 name="مستطيل: زوايا مستديرة 3"/>
          <p:cNvSpPr/>
          <p:nvPr/>
        </p:nvSpPr>
        <p:spPr>
          <a:xfrm>
            <a:off x="126610" y="5103779"/>
            <a:ext cx="6358596"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المعالجة</a:t>
            </a:r>
            <a:endParaRPr lang="fr-FR" sz="4400" b="1" dirty="0">
              <a:ln>
                <a:solidFill>
                  <a:schemeClr val="bg1"/>
                </a:solidFill>
              </a:ln>
              <a:solidFill>
                <a:srgbClr val="C00000"/>
              </a:solidFill>
              <a:cs typeface="Al-Hadith1" pitchFamily="2" charset="-78"/>
            </a:endParaRPr>
          </a:p>
        </p:txBody>
      </p:sp>
      <p:sp>
        <p:nvSpPr>
          <p:cNvPr id="5" name="انفجار: 14 نقطة 4"/>
          <p:cNvSpPr/>
          <p:nvPr/>
        </p:nvSpPr>
        <p:spPr>
          <a:xfrm>
            <a:off x="6012160" y="4869160"/>
            <a:ext cx="3057230" cy="198883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600" b="1" dirty="0">
                <a:solidFill>
                  <a:schemeClr val="tx1"/>
                </a:solidFill>
                <a:cs typeface="+mj-cs"/>
              </a:rPr>
              <a:t>الحصة </a:t>
            </a:r>
          </a:p>
          <a:p>
            <a:pPr algn="ctr" rtl="1"/>
            <a:r>
              <a:rPr lang="ar-DZ" sz="3600" b="1" dirty="0">
                <a:solidFill>
                  <a:schemeClr val="tx1"/>
                </a:solidFill>
                <a:cs typeface="+mj-cs"/>
              </a:rPr>
              <a:t>4-5</a:t>
            </a:r>
            <a:endParaRPr lang="fr-FR" sz="3600" b="1" dirty="0">
              <a:solidFill>
                <a:schemeClr val="tx1"/>
              </a:solidFill>
              <a:cs typeface="+mj-cs"/>
            </a:endParaRPr>
          </a:p>
        </p:txBody>
      </p:sp>
      <p:sp>
        <p:nvSpPr>
          <p:cNvPr id="6" name="Rectangle à coins arrondis 4"/>
          <p:cNvSpPr/>
          <p:nvPr/>
        </p:nvSpPr>
        <p:spPr>
          <a:xfrm>
            <a:off x="339213" y="116632"/>
            <a:ext cx="8465574" cy="4572000"/>
          </a:xfrm>
          <a:prstGeom prst="roundRect">
            <a:avLst/>
          </a:prstGeom>
          <a:solidFill>
            <a:schemeClr val="accent6">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lnSpc>
                <a:spcPct val="150000"/>
              </a:lnSpc>
            </a:pPr>
            <a:r>
              <a:rPr lang="ar-DZ" sz="7200" b="1" dirty="0">
                <a:solidFill>
                  <a:schemeClr val="tx1"/>
                </a:solidFill>
                <a:cs typeface="+mj-cs"/>
              </a:rPr>
              <a:t>إعداد وضعيات تعالج النقائص الموجودة</a:t>
            </a:r>
            <a:endParaRPr lang="fr-FR" sz="7200" b="1" dirty="0">
              <a:solidFill>
                <a:schemeClr val="tx1"/>
              </a:solidFill>
              <a:cs typeface="+mj-cs"/>
            </a:endParaRPr>
          </a:p>
        </p:txBody>
      </p:sp>
    </p:spTree>
    <p:extLst>
      <p:ext uri="{BB962C8B-B14F-4D97-AF65-F5344CB8AC3E}">
        <p14:creationId xmlns:p14="http://schemas.microsoft.com/office/powerpoint/2010/main" val="12036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260648"/>
            <a:ext cx="7380548" cy="2016224"/>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الحصة الرابعة </a:t>
            </a:r>
            <a:r>
              <a:rPr lang="ar-DZ" sz="5400" dirty="0" err="1">
                <a:ln>
                  <a:solidFill>
                    <a:schemeClr val="bg1"/>
                  </a:solidFill>
                </a:ln>
                <a:solidFill>
                  <a:srgbClr val="C00000"/>
                </a:solidFill>
                <a:cs typeface="Al-Hadith1" pitchFamily="2" charset="-78"/>
              </a:rPr>
              <a:t>والخامسة:المعالجة</a:t>
            </a:r>
            <a:r>
              <a:rPr lang="ar-DZ" sz="5400" dirty="0">
                <a:ln>
                  <a:solidFill>
                    <a:schemeClr val="bg1"/>
                  </a:solidFill>
                </a:ln>
                <a:solidFill>
                  <a:srgbClr val="C00000"/>
                </a:solidFill>
                <a:cs typeface="Al-Hadith1" pitchFamily="2" charset="-78"/>
              </a:rPr>
              <a:t> (</a:t>
            </a:r>
            <a:r>
              <a:rPr lang="ar-DZ" sz="5400" b="1" dirty="0">
                <a:ln>
                  <a:solidFill>
                    <a:schemeClr val="bg1"/>
                  </a:solidFill>
                </a:ln>
                <a:solidFill>
                  <a:srgbClr val="C00000"/>
                </a:solidFill>
                <a:cs typeface="+mj-cs"/>
              </a:rPr>
              <a:t>1</a:t>
            </a:r>
            <a:r>
              <a:rPr lang="ar-DZ" sz="5400" dirty="0">
                <a:ln>
                  <a:solidFill>
                    <a:schemeClr val="bg1"/>
                  </a:solidFill>
                </a:ln>
                <a:solidFill>
                  <a:srgbClr val="C00000"/>
                </a:solidFill>
                <a:cs typeface="Al-Hadith1" pitchFamily="2" charset="-78"/>
              </a:rPr>
              <a:t>و</a:t>
            </a:r>
            <a:r>
              <a:rPr lang="ar-DZ" sz="5400" b="1" dirty="0">
                <a:ln>
                  <a:solidFill>
                    <a:schemeClr val="bg1"/>
                  </a:solidFill>
                </a:ln>
                <a:solidFill>
                  <a:srgbClr val="C00000"/>
                </a:solidFill>
                <a:cs typeface="+mj-cs"/>
              </a:rPr>
              <a:t>2</a:t>
            </a:r>
            <a:r>
              <a:rPr lang="ar-DZ" sz="5400" dirty="0">
                <a:ln>
                  <a:solidFill>
                    <a:schemeClr val="bg1"/>
                  </a:solidFill>
                </a:ln>
                <a:solidFill>
                  <a:srgbClr val="C00000"/>
                </a:solidFill>
                <a:cs typeface="Al-Hadith1" pitchFamily="2" charset="-78"/>
              </a:rPr>
              <a:t>)</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179512" y="2708920"/>
            <a:ext cx="8699017" cy="3712249"/>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b="1" dirty="0">
                <a:solidFill>
                  <a:schemeClr val="tx1"/>
                </a:solidFill>
              </a:rPr>
              <a:t>     وتأتي كنتيجة لمرحلة التقويم يقوم الأستاذ خلالها </a:t>
            </a:r>
            <a:r>
              <a:rPr lang="ar-DZ" sz="4000" b="1" u="sng" dirty="0">
                <a:solidFill>
                  <a:schemeClr val="tx2"/>
                </a:solidFill>
              </a:rPr>
              <a:t>بتدارك مواطن الضعف</a:t>
            </a:r>
            <a:r>
              <a:rPr lang="ar-DZ" sz="4000" b="1" dirty="0">
                <a:solidFill>
                  <a:schemeClr val="tx2"/>
                </a:solidFill>
              </a:rPr>
              <a:t> </a:t>
            </a:r>
            <a:r>
              <a:rPr lang="ar-DZ" sz="4000" b="1" dirty="0">
                <a:solidFill>
                  <a:schemeClr val="tx1"/>
                </a:solidFill>
              </a:rPr>
              <a:t>الملاحظة لدى المتعلم ومعالجتها في حينها.</a:t>
            </a:r>
            <a:endParaRPr lang="fr-FR" sz="4000" b="1" dirty="0">
              <a:solidFill>
                <a:schemeClr val="tx1"/>
              </a:solidFill>
              <a:cs typeface="+mj-cs"/>
            </a:endParaRPr>
          </a:p>
        </p:txBody>
      </p:sp>
    </p:spTree>
    <p:extLst>
      <p:ext uri="{BB962C8B-B14F-4D97-AF65-F5344CB8AC3E}">
        <p14:creationId xmlns:p14="http://schemas.microsoft.com/office/powerpoint/2010/main" val="37261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2"/>
          <p:cNvPicPr>
            <a:picLocks noChangeAspect="1"/>
          </p:cNvPicPr>
          <p:nvPr/>
        </p:nvPicPr>
        <p:blipFill rotWithShape="1">
          <a:blip r:embed="rId3"/>
          <a:srcRect l="5113"/>
          <a:stretch/>
        </p:blipFill>
        <p:spPr>
          <a:xfrm>
            <a:off x="0" y="0"/>
            <a:ext cx="9143999" cy="6858000"/>
          </a:xfrm>
          <a:prstGeom prst="rect">
            <a:avLst/>
          </a:prstGeom>
        </p:spPr>
      </p:pic>
      <p:pic>
        <p:nvPicPr>
          <p:cNvPr id="4" name="صورة 3"/>
          <p:cNvPicPr>
            <a:picLocks noChangeAspect="1"/>
          </p:cNvPicPr>
          <p:nvPr/>
        </p:nvPicPr>
        <p:blipFill rotWithShape="1">
          <a:blip r:embed="rId3"/>
          <a:srcRect l="8441" t="9497" r="3989" b="27019"/>
          <a:stretch/>
        </p:blipFill>
        <p:spPr>
          <a:xfrm>
            <a:off x="0" y="0"/>
            <a:ext cx="9143999" cy="4769768"/>
          </a:xfrm>
          <a:prstGeom prst="rect">
            <a:avLst/>
          </a:prstGeom>
        </p:spPr>
      </p:pic>
      <p:sp>
        <p:nvSpPr>
          <p:cNvPr id="5" name="Rectangle 5"/>
          <p:cNvSpPr/>
          <p:nvPr/>
        </p:nvSpPr>
        <p:spPr>
          <a:xfrm>
            <a:off x="0" y="4797152"/>
            <a:ext cx="9144001" cy="2088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مستطيل: زوايا مستديرة 5"/>
          <p:cNvSpPr/>
          <p:nvPr/>
        </p:nvSpPr>
        <p:spPr>
          <a:xfrm>
            <a:off x="126610" y="5103779"/>
            <a:ext cx="6358596"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الرياضيات في حياتنا اليومية</a:t>
            </a:r>
            <a:endParaRPr lang="fr-FR" sz="4400" b="1" dirty="0">
              <a:ln>
                <a:solidFill>
                  <a:schemeClr val="bg1"/>
                </a:solidFill>
              </a:ln>
              <a:solidFill>
                <a:srgbClr val="C00000"/>
              </a:solidFill>
              <a:cs typeface="Al-Hadith1" pitchFamily="2" charset="-78"/>
            </a:endParaRPr>
          </a:p>
        </p:txBody>
      </p:sp>
      <p:sp>
        <p:nvSpPr>
          <p:cNvPr id="7" name="انفجار: 14 نقطة 6"/>
          <p:cNvSpPr/>
          <p:nvPr/>
        </p:nvSpPr>
        <p:spPr>
          <a:xfrm>
            <a:off x="6012160" y="4869160"/>
            <a:ext cx="3057230" cy="198883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200" b="1" dirty="0">
                <a:solidFill>
                  <a:schemeClr val="tx1"/>
                </a:solidFill>
                <a:cs typeface="+mj-cs"/>
              </a:rPr>
              <a:t>الحصة </a:t>
            </a:r>
          </a:p>
          <a:p>
            <a:pPr algn="ctr" rtl="1"/>
            <a:r>
              <a:rPr lang="ar-DZ" sz="3200" b="1" dirty="0">
                <a:solidFill>
                  <a:schemeClr val="tx1"/>
                </a:solidFill>
                <a:cs typeface="+mj-cs"/>
              </a:rPr>
              <a:t>السادسة</a:t>
            </a:r>
            <a:endParaRPr lang="fr-FR" sz="3200" b="1" dirty="0">
              <a:solidFill>
                <a:schemeClr val="tx1"/>
              </a:solidFill>
              <a:cs typeface="+mj-cs"/>
            </a:endParaRPr>
          </a:p>
        </p:txBody>
      </p:sp>
      <p:pic>
        <p:nvPicPr>
          <p:cNvPr id="8" name="صورة 7"/>
          <p:cNvPicPr>
            <a:picLocks noChangeAspect="1"/>
          </p:cNvPicPr>
          <p:nvPr/>
        </p:nvPicPr>
        <p:blipFill>
          <a:blip r:embed="rId4"/>
          <a:stretch>
            <a:fillRect/>
          </a:stretch>
        </p:blipFill>
        <p:spPr>
          <a:xfrm>
            <a:off x="1" y="0"/>
            <a:ext cx="9143998" cy="4797152"/>
          </a:xfrm>
          <a:prstGeom prst="rect">
            <a:avLst/>
          </a:prstGeom>
        </p:spPr>
      </p:pic>
    </p:spTree>
    <p:extLst>
      <p:ext uri="{BB962C8B-B14F-4D97-AF65-F5344CB8AC3E}">
        <p14:creationId xmlns:p14="http://schemas.microsoft.com/office/powerpoint/2010/main" val="3012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fltVal val="0"/>
                                          </p:val>
                                        </p:tav>
                                        <p:tav tm="100000">
                                          <p:val>
                                            <p:strVal val="#ppt_w"/>
                                          </p:val>
                                        </p:tav>
                                      </p:tavLst>
                                    </p:anim>
                                    <p:anim calcmode="lin" valueType="num">
                                      <p:cBhvr>
                                        <p:cTn id="18" dur="1500" fill="hold"/>
                                        <p:tgtEl>
                                          <p:spTgt spid="4"/>
                                        </p:tgtEl>
                                        <p:attrNameLst>
                                          <p:attrName>ppt_h</p:attrName>
                                        </p:attrNameLst>
                                      </p:cBhvr>
                                      <p:tavLst>
                                        <p:tav tm="0">
                                          <p:val>
                                            <p:fltVal val="0"/>
                                          </p:val>
                                        </p:tav>
                                        <p:tav tm="100000">
                                          <p:val>
                                            <p:strVal val="#ppt_h"/>
                                          </p:val>
                                        </p:tav>
                                      </p:tavLst>
                                    </p:anim>
                                    <p:animEffect transition="in" filter="fade">
                                      <p:cBhvr>
                                        <p:cTn id="19" dur="1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500" fill="hold"/>
                                        <p:tgtEl>
                                          <p:spTgt spid="8"/>
                                        </p:tgtEl>
                                        <p:attrNameLst>
                                          <p:attrName>ppt_w</p:attrName>
                                        </p:attrNameLst>
                                      </p:cBhvr>
                                      <p:tavLst>
                                        <p:tav tm="0">
                                          <p:val>
                                            <p:fltVal val="0"/>
                                          </p:val>
                                        </p:tav>
                                        <p:tav tm="100000">
                                          <p:val>
                                            <p:strVal val="#ppt_w"/>
                                          </p:val>
                                        </p:tav>
                                      </p:tavLst>
                                    </p:anim>
                                    <p:anim calcmode="lin" valueType="num">
                                      <p:cBhvr>
                                        <p:cTn id="25" dur="1500" fill="hold"/>
                                        <p:tgtEl>
                                          <p:spTgt spid="8"/>
                                        </p:tgtEl>
                                        <p:attrNameLst>
                                          <p:attrName>ppt_h</p:attrName>
                                        </p:attrNameLst>
                                      </p:cBhvr>
                                      <p:tavLst>
                                        <p:tav tm="0">
                                          <p:val>
                                            <p:fltVal val="0"/>
                                          </p:val>
                                        </p:tav>
                                        <p:tav tm="100000">
                                          <p:val>
                                            <p:strVal val="#ppt_h"/>
                                          </p:val>
                                        </p:tav>
                                      </p:tavLst>
                                    </p:anim>
                                    <p:animEffect transition="in" filter="fade">
                                      <p:cBhvr>
                                        <p:cTn id="26" dur="1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260648"/>
            <a:ext cx="7380548" cy="1728192"/>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dirty="0">
                <a:ln>
                  <a:solidFill>
                    <a:schemeClr val="bg1"/>
                  </a:solidFill>
                </a:ln>
                <a:solidFill>
                  <a:srgbClr val="C00000"/>
                </a:solidFill>
                <a:cs typeface="Al-Hadith1" pitchFamily="2" charset="-78"/>
              </a:rPr>
              <a:t>الحصة السادسة: الرياضيات في حياتنا اليومية</a:t>
            </a:r>
            <a:endParaRPr lang="fr-FR" sz="44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179512" y="2420888"/>
            <a:ext cx="8699017" cy="4000281"/>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b="1" dirty="0">
                <a:solidFill>
                  <a:schemeClr val="tx1"/>
                </a:solidFill>
                <a:cs typeface="+mj-cs"/>
              </a:rPr>
              <a:t>     وفيها يمارس المتعلم بعض الأنشطة الرياضية بطريقة مسيلة تشبه الألعاب والألغاز تساهم في تنمية قدرات المتعلم الفكرية والمنهجية. </a:t>
            </a:r>
            <a:endParaRPr lang="fr-FR" sz="4000" b="1" dirty="0">
              <a:solidFill>
                <a:schemeClr val="tx1"/>
              </a:solidFill>
              <a:cs typeface="+mj-cs"/>
            </a:endParaRPr>
          </a:p>
        </p:txBody>
      </p:sp>
    </p:spTree>
    <p:extLst>
      <p:ext uri="{BB962C8B-B14F-4D97-AF65-F5344CB8AC3E}">
        <p14:creationId xmlns:p14="http://schemas.microsoft.com/office/powerpoint/2010/main" val="11559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548680"/>
            <a:ext cx="7380548" cy="1258354"/>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ملاحظة هامة</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179512" y="2204864"/>
            <a:ext cx="8699017" cy="3960440"/>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b="1" dirty="0">
                <a:solidFill>
                  <a:schemeClr val="tx1"/>
                </a:solidFill>
                <a:cs typeface="+mj-cs"/>
              </a:rPr>
              <a:t>     في المقاطع التي لا تحتوي على بطاقة </a:t>
            </a:r>
            <a:r>
              <a:rPr lang="ar-DZ" sz="4000" b="1" dirty="0">
                <a:solidFill>
                  <a:schemeClr val="tx2"/>
                </a:solidFill>
                <a:cs typeface="+mj-cs"/>
              </a:rPr>
              <a:t>«الرياضيات في حياتنا اليومية» </a:t>
            </a:r>
            <a:r>
              <a:rPr lang="ar-DZ" sz="4000" b="1" dirty="0">
                <a:solidFill>
                  <a:schemeClr val="tx1"/>
                </a:solidFill>
                <a:cs typeface="+mj-cs"/>
              </a:rPr>
              <a:t>يستطيع الأستاذ استغلال هذه الحصة في تعلم الإدماج أو التقويم حسب الحاجة.</a:t>
            </a:r>
            <a:endParaRPr lang="fr-FR" sz="4000" b="1" dirty="0">
              <a:solidFill>
                <a:schemeClr val="tx1"/>
              </a:solidFill>
              <a:cs typeface="+mj-cs"/>
            </a:endParaRPr>
          </a:p>
        </p:txBody>
      </p:sp>
    </p:spTree>
    <p:extLst>
      <p:ext uri="{BB962C8B-B14F-4D97-AF65-F5344CB8AC3E}">
        <p14:creationId xmlns:p14="http://schemas.microsoft.com/office/powerpoint/2010/main" val="304800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شكل بيضاوي 3"/>
          <p:cNvSpPr/>
          <p:nvPr/>
        </p:nvSpPr>
        <p:spPr>
          <a:xfrm>
            <a:off x="539552" y="1268760"/>
            <a:ext cx="7992888" cy="41044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7200" b="1" dirty="0">
                <a:solidFill>
                  <a:srgbClr val="C00000"/>
                </a:solidFill>
              </a:rPr>
              <a:t>التربية العلمية والتكنولوجية</a:t>
            </a:r>
            <a:endParaRPr lang="fr-FR" sz="7200" b="1" dirty="0">
              <a:solidFill>
                <a:srgbClr val="C00000"/>
              </a:solidFill>
            </a:endParaRPr>
          </a:p>
        </p:txBody>
      </p:sp>
    </p:spTree>
    <p:extLst>
      <p:ext uri="{BB962C8B-B14F-4D97-AF65-F5344CB8AC3E}">
        <p14:creationId xmlns:p14="http://schemas.microsoft.com/office/powerpoint/2010/main" val="21400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b="6232"/>
          <a:stretch/>
        </p:blipFill>
        <p:spPr>
          <a:xfrm flipH="1">
            <a:off x="0" y="1"/>
            <a:ext cx="9144000" cy="6858000"/>
          </a:xfrm>
          <a:prstGeom prst="rect">
            <a:avLst/>
          </a:prstGeom>
        </p:spPr>
      </p:pic>
      <p:sp>
        <p:nvSpPr>
          <p:cNvPr id="2" name="Rectangle à coins arrondis 1"/>
          <p:cNvSpPr/>
          <p:nvPr/>
        </p:nvSpPr>
        <p:spPr>
          <a:xfrm>
            <a:off x="2771800" y="116632"/>
            <a:ext cx="489596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solidFill>
                  <a:schemeClr val="tx2"/>
                </a:solidFill>
                <a:cs typeface="Al-Hadith1" pitchFamily="2" charset="-78"/>
              </a:rPr>
              <a:t>أهم محطات المداخلة</a:t>
            </a:r>
            <a:endParaRPr lang="fr-FR" sz="4000" dirty="0">
              <a:solidFill>
                <a:schemeClr val="tx2"/>
              </a:solidFill>
              <a:cs typeface="Al-Hadith1" pitchFamily="2" charset="-78"/>
            </a:endParaRPr>
          </a:p>
        </p:txBody>
      </p:sp>
      <p:sp>
        <p:nvSpPr>
          <p:cNvPr id="18" name="Rogner un rectangle avec un coin diagonal 17"/>
          <p:cNvSpPr/>
          <p:nvPr/>
        </p:nvSpPr>
        <p:spPr>
          <a:xfrm>
            <a:off x="8196959" y="764704"/>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1</a:t>
            </a:r>
            <a:endParaRPr lang="fr-FR" sz="4000" b="1" dirty="0">
              <a:solidFill>
                <a:srgbClr val="FF0000"/>
              </a:solidFill>
              <a:effectLst>
                <a:outerShdw blurRad="38100" dist="38100" dir="2700000" algn="tl">
                  <a:srgbClr val="000000">
                    <a:alpha val="43137"/>
                  </a:srgbClr>
                </a:outerShdw>
              </a:effectLst>
            </a:endParaRPr>
          </a:p>
        </p:txBody>
      </p:sp>
      <p:sp>
        <p:nvSpPr>
          <p:cNvPr id="21" name="Rogner un rectangle avec un coin diagonal 20"/>
          <p:cNvSpPr/>
          <p:nvPr/>
        </p:nvSpPr>
        <p:spPr>
          <a:xfrm>
            <a:off x="7908926" y="1821372"/>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23" name="Rogner un rectangle avec un coin diagonal 22"/>
          <p:cNvSpPr/>
          <p:nvPr/>
        </p:nvSpPr>
        <p:spPr>
          <a:xfrm>
            <a:off x="7548887" y="3068960"/>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rgbClr val="FF0000"/>
                </a:solidFill>
              </a:rPr>
              <a:t>3</a:t>
            </a:r>
            <a:endParaRPr lang="fr-FR" sz="3200" b="1" dirty="0">
              <a:solidFill>
                <a:srgbClr val="FF0000"/>
              </a:solidFill>
            </a:endParaRPr>
          </a:p>
        </p:txBody>
      </p:sp>
      <p:pic>
        <p:nvPicPr>
          <p:cNvPr id="26" name="Picture 2" descr="E:\عروض باور بوانت لعبد الله\صور مساعدة في البحوث\صور المعلم\39.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8" b="100000" l="0" r="100000"/>
                    </a14:imgEffect>
                  </a14:imgLayer>
                </a14:imgProps>
              </a:ext>
              <a:ext uri="{28A0092B-C50C-407E-A947-70E740481C1C}">
                <a14:useLocalDpi xmlns:a14="http://schemas.microsoft.com/office/drawing/2010/main" val="0"/>
              </a:ext>
            </a:extLst>
          </a:blip>
          <a:srcRect/>
          <a:stretch>
            <a:fillRect/>
          </a:stretch>
        </p:blipFill>
        <p:spPr bwMode="auto">
          <a:xfrm flipH="1">
            <a:off x="2627784" y="1340769"/>
            <a:ext cx="690393" cy="864000"/>
          </a:xfrm>
          <a:prstGeom prst="rect">
            <a:avLst/>
          </a:prstGeom>
          <a:noFill/>
          <a:extLst>
            <a:ext uri="{909E8E84-426E-40DD-AFC4-6F175D3DCCD1}">
              <a14:hiddenFill xmlns:a14="http://schemas.microsoft.com/office/drawing/2010/main">
                <a:solidFill>
                  <a:srgbClr val="FFFFFF"/>
                </a:solidFill>
              </a14:hiddenFill>
            </a:ext>
          </a:extLst>
        </p:spPr>
      </p:pic>
      <p:sp>
        <p:nvSpPr>
          <p:cNvPr id="27" name="Rogner un rectangle avec un coin diagonal 26"/>
          <p:cNvSpPr/>
          <p:nvPr/>
        </p:nvSpPr>
        <p:spPr>
          <a:xfrm>
            <a:off x="3203848" y="1124744"/>
            <a:ext cx="5256000" cy="576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600" b="1" dirty="0">
                <a:solidFill>
                  <a:srgbClr val="C00000"/>
                </a:solidFill>
                <a:cs typeface="+mj-cs"/>
              </a:rPr>
              <a:t>توطئة</a:t>
            </a:r>
            <a:endParaRPr lang="fr-FR" sz="3600" b="1" dirty="0">
              <a:solidFill>
                <a:srgbClr val="C00000"/>
              </a:solidFill>
              <a:cs typeface="+mj-cs"/>
            </a:endParaRPr>
          </a:p>
        </p:txBody>
      </p:sp>
      <p:pic>
        <p:nvPicPr>
          <p:cNvPr id="24" name="Picture 2" descr="E:\عروض باور بوانت لعبد الله\صور مساعدة في البحوث\صور المعلم\39.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8" b="100000" l="0" r="100000"/>
                    </a14:imgEffect>
                  </a14:imgLayer>
                </a14:imgProps>
              </a:ext>
              <a:ext uri="{28A0092B-C50C-407E-A947-70E740481C1C}">
                <a14:useLocalDpi xmlns:a14="http://schemas.microsoft.com/office/drawing/2010/main" val="0"/>
              </a:ext>
            </a:extLst>
          </a:blip>
          <a:srcRect/>
          <a:stretch>
            <a:fillRect/>
          </a:stretch>
        </p:blipFill>
        <p:spPr bwMode="auto">
          <a:xfrm flipH="1">
            <a:off x="2411760" y="2420984"/>
            <a:ext cx="690393" cy="864000"/>
          </a:xfrm>
          <a:prstGeom prst="rect">
            <a:avLst/>
          </a:prstGeom>
          <a:noFill/>
          <a:extLst>
            <a:ext uri="{909E8E84-426E-40DD-AFC4-6F175D3DCCD1}">
              <a14:hiddenFill xmlns:a14="http://schemas.microsoft.com/office/drawing/2010/main">
                <a:solidFill>
                  <a:srgbClr val="FFFFFF"/>
                </a:solidFill>
              </a14:hiddenFill>
            </a:ext>
          </a:extLst>
        </p:spPr>
      </p:pic>
      <p:sp>
        <p:nvSpPr>
          <p:cNvPr id="28" name="Rogner un rectangle avec un coin diagonal 27"/>
          <p:cNvSpPr/>
          <p:nvPr/>
        </p:nvSpPr>
        <p:spPr>
          <a:xfrm>
            <a:off x="7116839" y="4077072"/>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rgbClr val="FF0000"/>
                </a:solidFill>
              </a:rPr>
              <a:t>4</a:t>
            </a:r>
            <a:endParaRPr lang="fr-FR" sz="3200" b="1" dirty="0">
              <a:solidFill>
                <a:srgbClr val="FF0000"/>
              </a:solidFill>
            </a:endParaRPr>
          </a:p>
        </p:txBody>
      </p:sp>
      <p:pic>
        <p:nvPicPr>
          <p:cNvPr id="20" name="Picture 2" descr="E:\عروض باور بوانت لعبد الله\صور مساعدة في البحوث\صور المعلم\39.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8" b="100000" l="0" r="100000"/>
                    </a14:imgEffect>
                  </a14:imgLayer>
                </a14:imgProps>
              </a:ext>
              <a:ext uri="{28A0092B-C50C-407E-A947-70E740481C1C}">
                <a14:useLocalDpi xmlns:a14="http://schemas.microsoft.com/office/drawing/2010/main" val="0"/>
              </a:ext>
            </a:extLst>
          </a:blip>
          <a:srcRect/>
          <a:stretch>
            <a:fillRect/>
          </a:stretch>
        </p:blipFill>
        <p:spPr bwMode="auto">
          <a:xfrm flipH="1">
            <a:off x="1979712" y="3501104"/>
            <a:ext cx="690393" cy="864000"/>
          </a:xfrm>
          <a:prstGeom prst="rect">
            <a:avLst/>
          </a:prstGeom>
          <a:noFill/>
          <a:extLst>
            <a:ext uri="{909E8E84-426E-40DD-AFC4-6F175D3DCCD1}">
              <a14:hiddenFill xmlns:a14="http://schemas.microsoft.com/office/drawing/2010/main">
                <a:solidFill>
                  <a:srgbClr val="FFFFFF"/>
                </a:solidFill>
              </a14:hiddenFill>
            </a:ext>
          </a:extLst>
        </p:spPr>
      </p:pic>
      <p:sp>
        <p:nvSpPr>
          <p:cNvPr id="22" name="Rogner un rectangle avec un coin diagonal 21"/>
          <p:cNvSpPr/>
          <p:nvPr/>
        </p:nvSpPr>
        <p:spPr>
          <a:xfrm>
            <a:off x="2556360" y="3429000"/>
            <a:ext cx="5256000" cy="576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cs typeface="+mj-cs"/>
              </a:rPr>
              <a:t>خطوات تنصيب الكفاءة الختامية</a:t>
            </a:r>
            <a:endParaRPr lang="fr-FR" sz="3200" b="1" dirty="0">
              <a:solidFill>
                <a:srgbClr val="C00000"/>
              </a:solidFill>
              <a:cs typeface="+mj-cs"/>
            </a:endParaRPr>
          </a:p>
        </p:txBody>
      </p:sp>
      <p:sp>
        <p:nvSpPr>
          <p:cNvPr id="29" name="Rogner un rectangle avec un coin diagonal 28"/>
          <p:cNvSpPr/>
          <p:nvPr/>
        </p:nvSpPr>
        <p:spPr>
          <a:xfrm>
            <a:off x="6684791" y="5373216"/>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rgbClr val="FF0000"/>
                </a:solidFill>
              </a:rPr>
              <a:t>5</a:t>
            </a:r>
            <a:endParaRPr lang="fr-FR" sz="3200" b="1" dirty="0">
              <a:solidFill>
                <a:srgbClr val="FF0000"/>
              </a:solidFill>
            </a:endParaRPr>
          </a:p>
        </p:txBody>
      </p:sp>
      <p:pic>
        <p:nvPicPr>
          <p:cNvPr id="15" name="Picture 2" descr="E:\عروض باور بوانت لعبد الله\صور مساعدة في البحوث\صور المعلم\39.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8" b="100000" l="0" r="100000"/>
                    </a14:imgEffect>
                  </a14:imgLayer>
                </a14:imgProps>
              </a:ext>
              <a:ext uri="{28A0092B-C50C-407E-A947-70E740481C1C}">
                <a14:useLocalDpi xmlns:a14="http://schemas.microsoft.com/office/drawing/2010/main" val="0"/>
              </a:ext>
            </a:extLst>
          </a:blip>
          <a:srcRect/>
          <a:stretch>
            <a:fillRect/>
          </a:stretch>
        </p:blipFill>
        <p:spPr bwMode="auto">
          <a:xfrm flipH="1">
            <a:off x="1195435" y="5877368"/>
            <a:ext cx="690393" cy="864000"/>
          </a:xfrm>
          <a:prstGeom prst="rect">
            <a:avLst/>
          </a:prstGeom>
          <a:noFill/>
          <a:extLst>
            <a:ext uri="{909E8E84-426E-40DD-AFC4-6F175D3DCCD1}">
              <a14:hiddenFill xmlns:a14="http://schemas.microsoft.com/office/drawing/2010/main">
                <a:solidFill>
                  <a:srgbClr val="FFFFFF"/>
                </a:solidFill>
              </a14:hiddenFill>
            </a:ext>
          </a:extLst>
        </p:spPr>
      </p:pic>
      <p:sp>
        <p:nvSpPr>
          <p:cNvPr id="16" name="Rogner un rectangle avec un coin diagonal 15"/>
          <p:cNvSpPr/>
          <p:nvPr/>
        </p:nvSpPr>
        <p:spPr>
          <a:xfrm>
            <a:off x="1764272" y="5733256"/>
            <a:ext cx="5256000" cy="90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SA" sz="3200" b="1" dirty="0">
                <a:solidFill>
                  <a:srgbClr val="C00000"/>
                </a:solidFill>
              </a:rPr>
              <a:t>توزيع حصص </a:t>
            </a:r>
            <a:r>
              <a:rPr lang="ar-DZ" sz="3200" b="1" dirty="0">
                <a:solidFill>
                  <a:srgbClr val="C00000"/>
                </a:solidFill>
              </a:rPr>
              <a:t>التربية العلمية خلال أسبوع الإدماج</a:t>
            </a:r>
            <a:endParaRPr lang="fr-FR" sz="3200" b="1" dirty="0">
              <a:solidFill>
                <a:srgbClr val="FF0000"/>
              </a:solidFill>
            </a:endParaRPr>
          </a:p>
        </p:txBody>
      </p:sp>
      <p:pic>
        <p:nvPicPr>
          <p:cNvPr id="17" name="Picture 2" descr="E:\عروض باور بوانت لعبد الله\صور مساعدة في البحوث\صور المعلم\39.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08" b="100000" l="0" r="100000"/>
                    </a14:imgEffect>
                  </a14:imgLayer>
                </a14:imgProps>
              </a:ext>
              <a:ext uri="{28A0092B-C50C-407E-A947-70E740481C1C}">
                <a14:useLocalDpi xmlns:a14="http://schemas.microsoft.com/office/drawing/2010/main" val="0"/>
              </a:ext>
            </a:extLst>
          </a:blip>
          <a:srcRect/>
          <a:stretch>
            <a:fillRect/>
          </a:stretch>
        </p:blipFill>
        <p:spPr bwMode="auto">
          <a:xfrm flipH="1">
            <a:off x="1649359" y="4581224"/>
            <a:ext cx="690393" cy="864000"/>
          </a:xfrm>
          <a:prstGeom prst="rect">
            <a:avLst/>
          </a:prstGeom>
          <a:noFill/>
          <a:extLst>
            <a:ext uri="{909E8E84-426E-40DD-AFC4-6F175D3DCCD1}">
              <a14:hiddenFill xmlns:a14="http://schemas.microsoft.com/office/drawing/2010/main">
                <a:solidFill>
                  <a:srgbClr val="FFFFFF"/>
                </a:solidFill>
              </a14:hiddenFill>
            </a:ext>
          </a:extLst>
        </p:spPr>
      </p:pic>
      <p:sp>
        <p:nvSpPr>
          <p:cNvPr id="19" name="Rogner un rectangle avec un coin diagonal 18"/>
          <p:cNvSpPr/>
          <p:nvPr/>
        </p:nvSpPr>
        <p:spPr>
          <a:xfrm>
            <a:off x="2268328" y="4437112"/>
            <a:ext cx="5256000" cy="90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SA" sz="3200" b="1" dirty="0">
                <a:solidFill>
                  <a:srgbClr val="C00000"/>
                </a:solidFill>
                <a:cs typeface="+mj-cs"/>
              </a:rPr>
              <a:t>توزيع حصص الرياضيات</a:t>
            </a:r>
            <a:r>
              <a:rPr lang="ar-DZ" sz="3200" b="1" dirty="0">
                <a:solidFill>
                  <a:srgbClr val="C00000"/>
                </a:solidFill>
                <a:cs typeface="+mj-cs"/>
              </a:rPr>
              <a:t> خلال أسبوع الإدماج</a:t>
            </a:r>
            <a:endParaRPr lang="fr-FR" sz="3200" b="1" dirty="0">
              <a:solidFill>
                <a:srgbClr val="FF0000"/>
              </a:solidFill>
              <a:cs typeface="+mj-cs"/>
            </a:endParaRPr>
          </a:p>
        </p:txBody>
      </p:sp>
      <p:pic>
        <p:nvPicPr>
          <p:cNvPr id="4" name="صورة 3"/>
          <p:cNvPicPr>
            <a:picLocks noChangeAspect="1"/>
          </p:cNvPicPr>
          <p:nvPr/>
        </p:nvPicPr>
        <p:blipFill>
          <a:blip r:embed="rId5">
            <a:extLst>
              <a:ext uri="{BEBA8EAE-BF5A-486C-A8C5-ECC9F3942E4B}">
                <a14:imgProps xmlns:a14="http://schemas.microsoft.com/office/drawing/2010/main">
                  <a14:imgLayer r:embed="rId6">
                    <a14:imgEffect>
                      <a14:backgroundRemoval t="0" b="99015" l="2597" r="97835">
                        <a14:foregroundMark x1="13420" y1="12315" x2="10823" y2="16749"/>
                        <a14:foregroundMark x1="19048" y1="9360" x2="23377" y2="15764"/>
                        <a14:foregroundMark x1="24242" y1="6404" x2="28571" y2="14286"/>
                        <a14:backgroundMark x1="60606" y1="57143" x2="58009" y2="50739"/>
                      </a14:backgroundRemoval>
                    </a14:imgEffect>
                  </a14:imgLayer>
                </a14:imgProps>
              </a:ext>
              <a:ext uri="{28A0092B-C50C-407E-A947-70E740481C1C}">
                <a14:useLocalDpi xmlns:a14="http://schemas.microsoft.com/office/drawing/2010/main" val="0"/>
              </a:ext>
            </a:extLst>
          </a:blip>
          <a:stretch>
            <a:fillRect/>
          </a:stretch>
        </p:blipFill>
        <p:spPr>
          <a:xfrm>
            <a:off x="114799" y="199545"/>
            <a:ext cx="2200275" cy="1933575"/>
          </a:xfrm>
          <a:prstGeom prst="rect">
            <a:avLst/>
          </a:prstGeom>
        </p:spPr>
      </p:pic>
      <p:sp>
        <p:nvSpPr>
          <p:cNvPr id="25" name="Rogner un rectangle avec un coin diagonal 24"/>
          <p:cNvSpPr/>
          <p:nvPr/>
        </p:nvSpPr>
        <p:spPr>
          <a:xfrm>
            <a:off x="2988408" y="2096952"/>
            <a:ext cx="5256000" cy="90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cs typeface="+mj-cs"/>
              </a:rPr>
              <a:t>تعريف الإدماج والوضعية </a:t>
            </a:r>
            <a:r>
              <a:rPr lang="ar-DZ" sz="3200" b="1" dirty="0" err="1">
                <a:solidFill>
                  <a:srgbClr val="C00000"/>
                </a:solidFill>
                <a:cs typeface="+mj-cs"/>
              </a:rPr>
              <a:t>الإدماجية</a:t>
            </a:r>
            <a:r>
              <a:rPr lang="ar-DZ" sz="3200" b="1" dirty="0">
                <a:solidFill>
                  <a:srgbClr val="C00000"/>
                </a:solidFill>
                <a:cs typeface="+mj-cs"/>
              </a:rPr>
              <a:t> وخصائصها</a:t>
            </a:r>
            <a:endParaRPr lang="fr-FR" sz="3200" b="1" dirty="0">
              <a:solidFill>
                <a:srgbClr val="C00000"/>
              </a:solidFill>
              <a:cs typeface="+mj-cs"/>
            </a:endParaRPr>
          </a:p>
        </p:txBody>
      </p:sp>
    </p:spTree>
    <p:extLst>
      <p:ext uri="{BB962C8B-B14F-4D97-AF65-F5344CB8AC3E}">
        <p14:creationId xmlns:p14="http://schemas.microsoft.com/office/powerpoint/2010/main" val="12839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000" fill="hold"/>
                                        <p:tgtEl>
                                          <p:spTgt spid="18"/>
                                        </p:tgtEl>
                                        <p:attrNameLst>
                                          <p:attrName>ppt_x</p:attrName>
                                        </p:attrNameLst>
                                      </p:cBhvr>
                                      <p:tavLst>
                                        <p:tav tm="0">
                                          <p:val>
                                            <p:strVal val="1+#ppt_w/2"/>
                                          </p:val>
                                        </p:tav>
                                        <p:tav tm="100000">
                                          <p:val>
                                            <p:strVal val="#ppt_x"/>
                                          </p:val>
                                        </p:tav>
                                      </p:tavLst>
                                    </p:anim>
                                    <p:anim calcmode="lin" valueType="num">
                                      <p:cBhvr additive="base">
                                        <p:cTn id="22" dur="20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2000" fill="hold"/>
                                        <p:tgtEl>
                                          <p:spTgt spid="27"/>
                                        </p:tgtEl>
                                        <p:attrNameLst>
                                          <p:attrName>ppt_x</p:attrName>
                                        </p:attrNameLst>
                                      </p:cBhvr>
                                      <p:tavLst>
                                        <p:tav tm="0">
                                          <p:val>
                                            <p:strVal val="1+#ppt_w/2"/>
                                          </p:val>
                                        </p:tav>
                                        <p:tav tm="100000">
                                          <p:val>
                                            <p:strVal val="#ppt_x"/>
                                          </p:val>
                                        </p:tav>
                                      </p:tavLst>
                                    </p:anim>
                                    <p:anim calcmode="lin" valueType="num">
                                      <p:cBhvr additive="base">
                                        <p:cTn id="26" dur="20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1+#ppt_w/2"/>
                                          </p:val>
                                        </p:tav>
                                        <p:tav tm="100000">
                                          <p:val>
                                            <p:strVal val="#ppt_x"/>
                                          </p:val>
                                        </p:tav>
                                      </p:tavLst>
                                    </p:anim>
                                    <p:anim calcmode="lin" valueType="num">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2000" fill="hold"/>
                                        <p:tgtEl>
                                          <p:spTgt spid="21"/>
                                        </p:tgtEl>
                                        <p:attrNameLst>
                                          <p:attrName>ppt_x</p:attrName>
                                        </p:attrNameLst>
                                      </p:cBhvr>
                                      <p:tavLst>
                                        <p:tav tm="0">
                                          <p:val>
                                            <p:strVal val="1+#ppt_w/2"/>
                                          </p:val>
                                        </p:tav>
                                        <p:tav tm="100000">
                                          <p:val>
                                            <p:strVal val="#ppt_x"/>
                                          </p:val>
                                        </p:tav>
                                      </p:tavLst>
                                    </p:anim>
                                    <p:anim calcmode="lin" valueType="num">
                                      <p:cBhvr additive="base">
                                        <p:cTn id="36" dur="20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2000" fill="hold"/>
                                        <p:tgtEl>
                                          <p:spTgt spid="25"/>
                                        </p:tgtEl>
                                        <p:attrNameLst>
                                          <p:attrName>ppt_x</p:attrName>
                                        </p:attrNameLst>
                                      </p:cBhvr>
                                      <p:tavLst>
                                        <p:tav tm="0">
                                          <p:val>
                                            <p:strVal val="1+#ppt_w/2"/>
                                          </p:val>
                                        </p:tav>
                                        <p:tav tm="100000">
                                          <p:val>
                                            <p:strVal val="#ppt_x"/>
                                          </p:val>
                                        </p:tav>
                                      </p:tavLst>
                                    </p:anim>
                                    <p:anim calcmode="lin" valueType="num">
                                      <p:cBhvr additive="base">
                                        <p:cTn id="40" dur="2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2000" fill="hold"/>
                                        <p:tgtEl>
                                          <p:spTgt spid="24"/>
                                        </p:tgtEl>
                                        <p:attrNameLst>
                                          <p:attrName>ppt_x</p:attrName>
                                        </p:attrNameLst>
                                      </p:cBhvr>
                                      <p:tavLst>
                                        <p:tav tm="0">
                                          <p:val>
                                            <p:strVal val="1+#ppt_w/2"/>
                                          </p:val>
                                        </p:tav>
                                        <p:tav tm="100000">
                                          <p:val>
                                            <p:strVal val="#ppt_x"/>
                                          </p:val>
                                        </p:tav>
                                      </p:tavLst>
                                    </p:anim>
                                    <p:anim calcmode="lin" valueType="num">
                                      <p:cBhvr additive="base">
                                        <p:cTn id="44"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2000" fill="hold"/>
                                        <p:tgtEl>
                                          <p:spTgt spid="23"/>
                                        </p:tgtEl>
                                        <p:attrNameLst>
                                          <p:attrName>ppt_x</p:attrName>
                                        </p:attrNameLst>
                                      </p:cBhvr>
                                      <p:tavLst>
                                        <p:tav tm="0">
                                          <p:val>
                                            <p:strVal val="1+#ppt_w/2"/>
                                          </p:val>
                                        </p:tav>
                                        <p:tav tm="100000">
                                          <p:val>
                                            <p:strVal val="#ppt_x"/>
                                          </p:val>
                                        </p:tav>
                                      </p:tavLst>
                                    </p:anim>
                                    <p:anim calcmode="lin" valueType="num">
                                      <p:cBhvr additive="base">
                                        <p:cTn id="50" dur="200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2000" fill="hold"/>
                                        <p:tgtEl>
                                          <p:spTgt spid="22"/>
                                        </p:tgtEl>
                                        <p:attrNameLst>
                                          <p:attrName>ppt_x</p:attrName>
                                        </p:attrNameLst>
                                      </p:cBhvr>
                                      <p:tavLst>
                                        <p:tav tm="0">
                                          <p:val>
                                            <p:strVal val="1+#ppt_w/2"/>
                                          </p:val>
                                        </p:tav>
                                        <p:tav tm="100000">
                                          <p:val>
                                            <p:strVal val="#ppt_x"/>
                                          </p:val>
                                        </p:tav>
                                      </p:tavLst>
                                    </p:anim>
                                    <p:anim calcmode="lin" valueType="num">
                                      <p:cBhvr additive="base">
                                        <p:cTn id="54" dur="2000" fill="hold"/>
                                        <p:tgtEl>
                                          <p:spTgt spid="22"/>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2000" fill="hold"/>
                                        <p:tgtEl>
                                          <p:spTgt spid="20"/>
                                        </p:tgtEl>
                                        <p:attrNameLst>
                                          <p:attrName>ppt_x</p:attrName>
                                        </p:attrNameLst>
                                      </p:cBhvr>
                                      <p:tavLst>
                                        <p:tav tm="0">
                                          <p:val>
                                            <p:strVal val="1+#ppt_w/2"/>
                                          </p:val>
                                        </p:tav>
                                        <p:tav tm="100000">
                                          <p:val>
                                            <p:strVal val="#ppt_x"/>
                                          </p:val>
                                        </p:tav>
                                      </p:tavLst>
                                    </p:anim>
                                    <p:anim calcmode="lin" valueType="num">
                                      <p:cBhvr additive="base">
                                        <p:cTn id="58"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2000" fill="hold"/>
                                        <p:tgtEl>
                                          <p:spTgt spid="28"/>
                                        </p:tgtEl>
                                        <p:attrNameLst>
                                          <p:attrName>ppt_x</p:attrName>
                                        </p:attrNameLst>
                                      </p:cBhvr>
                                      <p:tavLst>
                                        <p:tav tm="0">
                                          <p:val>
                                            <p:strVal val="1+#ppt_w/2"/>
                                          </p:val>
                                        </p:tav>
                                        <p:tav tm="100000">
                                          <p:val>
                                            <p:strVal val="#ppt_x"/>
                                          </p:val>
                                        </p:tav>
                                      </p:tavLst>
                                    </p:anim>
                                    <p:anim calcmode="lin" valueType="num">
                                      <p:cBhvr additive="base">
                                        <p:cTn id="64" dur="20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000" fill="hold"/>
                                        <p:tgtEl>
                                          <p:spTgt spid="19"/>
                                        </p:tgtEl>
                                        <p:attrNameLst>
                                          <p:attrName>ppt_x</p:attrName>
                                        </p:attrNameLst>
                                      </p:cBhvr>
                                      <p:tavLst>
                                        <p:tav tm="0">
                                          <p:val>
                                            <p:strVal val="1+#ppt_w/2"/>
                                          </p:val>
                                        </p:tav>
                                        <p:tav tm="100000">
                                          <p:val>
                                            <p:strVal val="#ppt_x"/>
                                          </p:val>
                                        </p:tav>
                                      </p:tavLst>
                                    </p:anim>
                                    <p:anim calcmode="lin" valueType="num">
                                      <p:cBhvr additive="base">
                                        <p:cTn id="68" dur="20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2000" fill="hold"/>
                                        <p:tgtEl>
                                          <p:spTgt spid="17"/>
                                        </p:tgtEl>
                                        <p:attrNameLst>
                                          <p:attrName>ppt_x</p:attrName>
                                        </p:attrNameLst>
                                      </p:cBhvr>
                                      <p:tavLst>
                                        <p:tav tm="0">
                                          <p:val>
                                            <p:strVal val="1+#ppt_w/2"/>
                                          </p:val>
                                        </p:tav>
                                        <p:tav tm="100000">
                                          <p:val>
                                            <p:strVal val="#ppt_x"/>
                                          </p:val>
                                        </p:tav>
                                      </p:tavLst>
                                    </p:anim>
                                    <p:anim calcmode="lin" valueType="num">
                                      <p:cBhvr additive="base">
                                        <p:cTn id="7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000" fill="hold"/>
                                        <p:tgtEl>
                                          <p:spTgt spid="29"/>
                                        </p:tgtEl>
                                        <p:attrNameLst>
                                          <p:attrName>ppt_x</p:attrName>
                                        </p:attrNameLst>
                                      </p:cBhvr>
                                      <p:tavLst>
                                        <p:tav tm="0">
                                          <p:val>
                                            <p:strVal val="1+#ppt_w/2"/>
                                          </p:val>
                                        </p:tav>
                                        <p:tav tm="100000">
                                          <p:val>
                                            <p:strVal val="#ppt_x"/>
                                          </p:val>
                                        </p:tav>
                                      </p:tavLst>
                                    </p:anim>
                                    <p:anim calcmode="lin" valueType="num">
                                      <p:cBhvr additive="base">
                                        <p:cTn id="78" dur="2000" fill="hold"/>
                                        <p:tgtEl>
                                          <p:spTgt spid="29"/>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2000" fill="hold"/>
                                        <p:tgtEl>
                                          <p:spTgt spid="16"/>
                                        </p:tgtEl>
                                        <p:attrNameLst>
                                          <p:attrName>ppt_x</p:attrName>
                                        </p:attrNameLst>
                                      </p:cBhvr>
                                      <p:tavLst>
                                        <p:tav tm="0">
                                          <p:val>
                                            <p:strVal val="1+#ppt_w/2"/>
                                          </p:val>
                                        </p:tav>
                                        <p:tav tm="100000">
                                          <p:val>
                                            <p:strVal val="#ppt_x"/>
                                          </p:val>
                                        </p:tav>
                                      </p:tavLst>
                                    </p:anim>
                                    <p:anim calcmode="lin" valueType="num">
                                      <p:cBhvr additive="base">
                                        <p:cTn id="82" dur="2000" fill="hold"/>
                                        <p:tgtEl>
                                          <p:spTgt spid="16"/>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2000" fill="hold"/>
                                        <p:tgtEl>
                                          <p:spTgt spid="15"/>
                                        </p:tgtEl>
                                        <p:attrNameLst>
                                          <p:attrName>ppt_x</p:attrName>
                                        </p:attrNameLst>
                                      </p:cBhvr>
                                      <p:tavLst>
                                        <p:tav tm="0">
                                          <p:val>
                                            <p:strVal val="1+#ppt_w/2"/>
                                          </p:val>
                                        </p:tav>
                                        <p:tav tm="100000">
                                          <p:val>
                                            <p:strVal val="#ppt_x"/>
                                          </p:val>
                                        </p:tav>
                                      </p:tavLst>
                                    </p:anim>
                                    <p:anim calcmode="lin" valueType="num">
                                      <p:cBhvr additive="base">
                                        <p:cTn id="8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1" grpId="0" animBg="1"/>
      <p:bldP spid="23" grpId="0" animBg="1"/>
      <p:bldP spid="27" grpId="0" animBg="1"/>
      <p:bldP spid="28" grpId="0" animBg="1"/>
      <p:bldP spid="22" grpId="0" animBg="1"/>
      <p:bldP spid="29" grpId="0" animBg="1"/>
      <p:bldP spid="16" grpId="0" animBg="1"/>
      <p:bldP spid="19"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مستطيل: زوايا مستديرة 7"/>
          <p:cNvSpPr/>
          <p:nvPr/>
        </p:nvSpPr>
        <p:spPr>
          <a:xfrm>
            <a:off x="172278" y="1530558"/>
            <a:ext cx="8786191" cy="4346714"/>
          </a:xfrm>
          <a:prstGeom prst="roundRect">
            <a:avLst/>
          </a:prstGeom>
          <a:solidFill>
            <a:schemeClr val="accent2">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       وهو من بين الأنشطة التعلمية الاستراتيجية في هذه المرحلة، وتهدف بأبعادها المختلفة إلى البناء التدريجي للكفاءات العلمية القاعدية التي تزود المتعلمين بأدوات الحل المناسبة لكل المشكلات التي تعترضهم في المدرسة، أو في حياتهم اليومية.</a:t>
            </a:r>
          </a:p>
          <a:p>
            <a:pPr algn="just" rtl="1"/>
            <a:r>
              <a:rPr lang="ar-DZ" sz="3200" b="1" dirty="0">
                <a:solidFill>
                  <a:schemeClr val="tx1"/>
                </a:solidFill>
              </a:rPr>
              <a:t>     كما يستهدف هذا النشاط تطوير المواصفات المتعلقة بالتفكير العلمي والمتمثلة أساسا في : تقديم الحجج، البرهنة...</a:t>
            </a:r>
            <a:endParaRPr lang="ar-DZ" sz="3200" b="1" dirty="0">
              <a:solidFill>
                <a:schemeClr val="accent1">
                  <a:lumMod val="50000"/>
                </a:schemeClr>
              </a:solidFill>
            </a:endParaRPr>
          </a:p>
        </p:txBody>
      </p:sp>
      <p:sp>
        <p:nvSpPr>
          <p:cNvPr id="10" name="مستطيل: زاوية واحدة مستديرة 17"/>
          <p:cNvSpPr/>
          <p:nvPr/>
        </p:nvSpPr>
        <p:spPr>
          <a:xfrm>
            <a:off x="2692825" y="629552"/>
            <a:ext cx="3758351" cy="720000"/>
          </a:xfrm>
          <a:prstGeom prst="round1Rect">
            <a:avLst>
              <a:gd name="adj" fmla="val 40595"/>
            </a:avLst>
          </a:prstGeom>
          <a:solidFill>
            <a:schemeClr val="accent2">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0070C0"/>
                </a:solidFill>
                <a:effectLst>
                  <a:outerShdw blurRad="38100" dist="38100" dir="2700000" algn="tl">
                    <a:srgbClr val="000000">
                      <a:alpha val="43137"/>
                    </a:srgbClr>
                  </a:outerShdw>
                </a:effectLst>
              </a:rPr>
              <a:t>أنشطة التربية العلمية</a:t>
            </a:r>
            <a:endParaRPr lang="fr-FR"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62624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tgtEl>
                                          <p:spTgt spid="8">
                                            <p:bg/>
                                          </p:spTgt>
                                        </p:tgtEl>
                                      </p:cBhvr>
                                    </p:animEffect>
                                    <p:anim calcmode="lin" valueType="num">
                                      <p:cBhvr>
                                        <p:cTn id="15" dur="1000" fill="hold"/>
                                        <p:tgtEl>
                                          <p:spTgt spid="8">
                                            <p:bg/>
                                          </p:spTgt>
                                        </p:tgtEl>
                                        <p:attrNameLst>
                                          <p:attrName>ppt_x</p:attrName>
                                        </p:attrNameLst>
                                      </p:cBhvr>
                                      <p:tavLst>
                                        <p:tav tm="0">
                                          <p:val>
                                            <p:strVal val="#ppt_x"/>
                                          </p:val>
                                        </p:tav>
                                        <p:tav tm="100000">
                                          <p:val>
                                            <p:strVal val="#ppt_x"/>
                                          </p:val>
                                        </p:tav>
                                      </p:tavLst>
                                    </p:anim>
                                    <p:anim calcmode="lin" valueType="num">
                                      <p:cBhvr>
                                        <p:cTn id="1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دبوس زينة 4"/>
          <p:cNvSpPr/>
          <p:nvPr/>
        </p:nvSpPr>
        <p:spPr>
          <a:xfrm>
            <a:off x="1055077" y="620688"/>
            <a:ext cx="6991643" cy="1562787"/>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SA" sz="4400" dirty="0">
                <a:solidFill>
                  <a:srgbClr val="C00000"/>
                </a:solidFill>
                <a:cs typeface="Al-Hadith1" pitchFamily="2" charset="-78"/>
              </a:rPr>
              <a:t>توزيع حصص ال</a:t>
            </a:r>
            <a:r>
              <a:rPr lang="ar-DZ" sz="4400" dirty="0">
                <a:solidFill>
                  <a:srgbClr val="C00000"/>
                </a:solidFill>
                <a:cs typeface="Al-Hadith1" pitchFamily="2" charset="-78"/>
              </a:rPr>
              <a:t>تربية العلمية  خلال أسبوع الإدماج</a:t>
            </a:r>
            <a:endParaRPr lang="fr-FR" sz="4400" dirty="0">
              <a:solidFill>
                <a:srgbClr val="FF0000"/>
              </a:solidFill>
              <a:cs typeface="Al-Hadith1" pitchFamily="2" charset="-78"/>
            </a:endParaRPr>
          </a:p>
        </p:txBody>
      </p:sp>
      <p:sp>
        <p:nvSpPr>
          <p:cNvPr id="3" name="Rectangle à coins arrondis 2"/>
          <p:cNvSpPr/>
          <p:nvPr/>
        </p:nvSpPr>
        <p:spPr>
          <a:xfrm>
            <a:off x="5796456" y="2779737"/>
            <a:ext cx="2880000" cy="1080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rgbClr val="002060"/>
                </a:solidFill>
              </a:rPr>
              <a:t>الحصة الأولى</a:t>
            </a:r>
            <a:endParaRPr lang="fr-FR" sz="3200" b="1" dirty="0">
              <a:ln>
                <a:solidFill>
                  <a:schemeClr val="tx1"/>
                </a:solidFill>
              </a:ln>
              <a:solidFill>
                <a:srgbClr val="002060"/>
              </a:solidFill>
            </a:endParaRPr>
          </a:p>
        </p:txBody>
      </p:sp>
      <p:sp>
        <p:nvSpPr>
          <p:cNvPr id="4" name="Rectangle à coins arrondis 2"/>
          <p:cNvSpPr/>
          <p:nvPr/>
        </p:nvSpPr>
        <p:spPr>
          <a:xfrm>
            <a:off x="5796456" y="4293216"/>
            <a:ext cx="2880000" cy="1080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ln>
                  <a:solidFill>
                    <a:schemeClr val="tx1"/>
                  </a:solidFill>
                </a:ln>
                <a:solidFill>
                  <a:srgbClr val="002060"/>
                </a:solidFill>
              </a:rPr>
              <a:t>الحصة الثانية</a:t>
            </a:r>
            <a:endParaRPr lang="fr-FR" sz="2800" b="1" dirty="0">
              <a:ln>
                <a:solidFill>
                  <a:schemeClr val="tx1"/>
                </a:solidFill>
              </a:ln>
              <a:solidFill>
                <a:srgbClr val="002060"/>
              </a:solidFill>
            </a:endParaRPr>
          </a:p>
        </p:txBody>
      </p:sp>
      <p:sp>
        <p:nvSpPr>
          <p:cNvPr id="5" name="Rectangle à coins arrondis 2"/>
          <p:cNvSpPr/>
          <p:nvPr/>
        </p:nvSpPr>
        <p:spPr>
          <a:xfrm>
            <a:off x="474192" y="2779737"/>
            <a:ext cx="4529856" cy="1080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ln>
                  <a:solidFill>
                    <a:schemeClr val="tx1"/>
                  </a:solidFill>
                </a:ln>
                <a:solidFill>
                  <a:schemeClr val="accent2">
                    <a:lumMod val="75000"/>
                  </a:schemeClr>
                </a:solidFill>
              </a:rPr>
              <a:t>أجند معارفي (تعلم الإدماج)</a:t>
            </a:r>
            <a:endParaRPr lang="fr-FR" sz="3600" b="1" dirty="0">
              <a:ln>
                <a:solidFill>
                  <a:schemeClr val="tx1"/>
                </a:solidFill>
              </a:ln>
              <a:solidFill>
                <a:schemeClr val="accent2">
                  <a:lumMod val="75000"/>
                </a:schemeClr>
              </a:solidFill>
            </a:endParaRPr>
          </a:p>
        </p:txBody>
      </p:sp>
      <p:sp>
        <p:nvSpPr>
          <p:cNvPr id="6" name="Rectangle à coins arrondis 2"/>
          <p:cNvSpPr/>
          <p:nvPr/>
        </p:nvSpPr>
        <p:spPr>
          <a:xfrm>
            <a:off x="474192" y="4293216"/>
            <a:ext cx="4529856" cy="1080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ln>
                  <a:solidFill>
                    <a:schemeClr val="tx1"/>
                  </a:solidFill>
                </a:ln>
                <a:solidFill>
                  <a:schemeClr val="accent2">
                    <a:lumMod val="75000"/>
                  </a:schemeClr>
                </a:solidFill>
              </a:rPr>
              <a:t>الحصيلة (الكتاب الموحد)</a:t>
            </a:r>
            <a:endParaRPr lang="fr-FR" sz="3200" b="1" dirty="0">
              <a:ln>
                <a:solidFill>
                  <a:schemeClr val="tx1"/>
                </a:solidFill>
              </a:ln>
              <a:solidFill>
                <a:schemeClr val="accent2">
                  <a:lumMod val="75000"/>
                </a:schemeClr>
              </a:solidFill>
            </a:endParaRPr>
          </a:p>
        </p:txBody>
      </p:sp>
    </p:spTree>
    <p:extLst>
      <p:ext uri="{BB962C8B-B14F-4D97-AF65-F5344CB8AC3E}">
        <p14:creationId xmlns:p14="http://schemas.microsoft.com/office/powerpoint/2010/main" val="804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ppt_w</p:attrName>
                                        </p:attrNameLst>
                                      </p:cBhvr>
                                      <p:tavLst>
                                        <p:tav tm="0" fmla="#ppt_w*sin(2.5*pi*$)">
                                          <p:val>
                                            <p:fltVal val="0"/>
                                          </p:val>
                                        </p:tav>
                                        <p:tav tm="100000">
                                          <p:val>
                                            <p:fltVal val="1"/>
                                          </p:val>
                                        </p:tav>
                                      </p:tavLst>
                                    </p:anim>
                                    <p:anim calcmode="lin" valueType="num">
                                      <p:cBhvr>
                                        <p:cTn id="4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3999" cy="6858000"/>
          </a:xfrm>
          <a:prstGeom prst="rect">
            <a:avLst/>
          </a:prstGeom>
        </p:spPr>
      </p:pic>
      <p:sp>
        <p:nvSpPr>
          <p:cNvPr id="3" name="Rectangle 5"/>
          <p:cNvSpPr/>
          <p:nvPr/>
        </p:nvSpPr>
        <p:spPr>
          <a:xfrm>
            <a:off x="0" y="4797152"/>
            <a:ext cx="9144001" cy="2088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4" name="مستطيل: زوايا مستديرة 3"/>
          <p:cNvSpPr/>
          <p:nvPr/>
        </p:nvSpPr>
        <p:spPr>
          <a:xfrm>
            <a:off x="126610" y="5103779"/>
            <a:ext cx="6358596"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أجند معارفي</a:t>
            </a:r>
            <a:endParaRPr lang="fr-FR" sz="4400" b="1" dirty="0">
              <a:ln>
                <a:solidFill>
                  <a:schemeClr val="bg1"/>
                </a:solidFill>
              </a:ln>
              <a:solidFill>
                <a:srgbClr val="C00000"/>
              </a:solidFill>
              <a:cs typeface="Al-Hadith1" pitchFamily="2" charset="-78"/>
            </a:endParaRPr>
          </a:p>
        </p:txBody>
      </p:sp>
      <p:sp>
        <p:nvSpPr>
          <p:cNvPr id="5" name="انفجار: 14 نقطة 4"/>
          <p:cNvSpPr/>
          <p:nvPr/>
        </p:nvSpPr>
        <p:spPr>
          <a:xfrm>
            <a:off x="6012160" y="4869160"/>
            <a:ext cx="3057230" cy="198883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200" b="1" dirty="0">
                <a:solidFill>
                  <a:schemeClr val="tx1"/>
                </a:solidFill>
                <a:cs typeface="+mj-cs"/>
              </a:rPr>
              <a:t>الحصة </a:t>
            </a:r>
          </a:p>
          <a:p>
            <a:pPr algn="ctr" rtl="1"/>
            <a:r>
              <a:rPr lang="ar-DZ" sz="3200" b="1" dirty="0">
                <a:solidFill>
                  <a:schemeClr val="tx1"/>
                </a:solidFill>
                <a:cs typeface="+mj-cs"/>
              </a:rPr>
              <a:t>الأولى</a:t>
            </a:r>
            <a:endParaRPr lang="fr-FR" sz="3200" b="1" dirty="0">
              <a:solidFill>
                <a:schemeClr val="tx1"/>
              </a:solidFill>
              <a:cs typeface="+mj-cs"/>
            </a:endParaRPr>
          </a:p>
        </p:txBody>
      </p:sp>
      <p:pic>
        <p:nvPicPr>
          <p:cNvPr id="6" name="صورة 5"/>
          <p:cNvPicPr>
            <a:picLocks noChangeAspect="1"/>
          </p:cNvPicPr>
          <p:nvPr/>
        </p:nvPicPr>
        <p:blipFill>
          <a:blip r:embed="rId3"/>
          <a:stretch>
            <a:fillRect/>
          </a:stretch>
        </p:blipFill>
        <p:spPr>
          <a:xfrm>
            <a:off x="0" y="0"/>
            <a:ext cx="9069390" cy="4769768"/>
          </a:xfrm>
          <a:prstGeom prst="rect">
            <a:avLst/>
          </a:prstGeom>
        </p:spPr>
      </p:pic>
      <p:pic>
        <p:nvPicPr>
          <p:cNvPr id="7" name="صورة 6"/>
          <p:cNvPicPr>
            <a:picLocks noChangeAspect="1"/>
          </p:cNvPicPr>
          <p:nvPr/>
        </p:nvPicPr>
        <p:blipFill>
          <a:blip r:embed="rId4"/>
          <a:stretch>
            <a:fillRect/>
          </a:stretch>
        </p:blipFill>
        <p:spPr>
          <a:xfrm>
            <a:off x="0" y="-6145"/>
            <a:ext cx="9143999" cy="4775913"/>
          </a:xfrm>
          <a:prstGeom prst="rect">
            <a:avLst/>
          </a:prstGeom>
        </p:spPr>
      </p:pic>
    </p:spTree>
    <p:extLst>
      <p:ext uri="{BB962C8B-B14F-4D97-AF65-F5344CB8AC3E}">
        <p14:creationId xmlns:p14="http://schemas.microsoft.com/office/powerpoint/2010/main" val="256114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500" fill="hold"/>
                                        <p:tgtEl>
                                          <p:spTgt spid="6"/>
                                        </p:tgtEl>
                                        <p:attrNameLst>
                                          <p:attrName>ppt_w</p:attrName>
                                        </p:attrNameLst>
                                      </p:cBhvr>
                                      <p:tavLst>
                                        <p:tav tm="0">
                                          <p:val>
                                            <p:fltVal val="0"/>
                                          </p:val>
                                        </p:tav>
                                        <p:tav tm="100000">
                                          <p:val>
                                            <p:strVal val="#ppt_w"/>
                                          </p:val>
                                        </p:tav>
                                      </p:tavLst>
                                    </p:anim>
                                    <p:anim calcmode="lin" valueType="num">
                                      <p:cBhvr>
                                        <p:cTn id="18" dur="1500" fill="hold"/>
                                        <p:tgtEl>
                                          <p:spTgt spid="6"/>
                                        </p:tgtEl>
                                        <p:attrNameLst>
                                          <p:attrName>ppt_h</p:attrName>
                                        </p:attrNameLst>
                                      </p:cBhvr>
                                      <p:tavLst>
                                        <p:tav tm="0">
                                          <p:val>
                                            <p:fltVal val="0"/>
                                          </p:val>
                                        </p:tav>
                                        <p:tav tm="100000">
                                          <p:val>
                                            <p:strVal val="#ppt_h"/>
                                          </p:val>
                                        </p:tav>
                                      </p:tavLst>
                                    </p:anim>
                                    <p:animEffect transition="in" filter="fade">
                                      <p:cBhvr>
                                        <p:cTn id="19" dur="1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250" fill="hold"/>
                                        <p:tgtEl>
                                          <p:spTgt spid="7"/>
                                        </p:tgtEl>
                                        <p:attrNameLst>
                                          <p:attrName>ppt_w</p:attrName>
                                        </p:attrNameLst>
                                      </p:cBhvr>
                                      <p:tavLst>
                                        <p:tav tm="0">
                                          <p:val>
                                            <p:fltVal val="0"/>
                                          </p:val>
                                        </p:tav>
                                        <p:tav tm="100000">
                                          <p:val>
                                            <p:strVal val="#ppt_w"/>
                                          </p:val>
                                        </p:tav>
                                      </p:tavLst>
                                    </p:anim>
                                    <p:anim calcmode="lin" valueType="num">
                                      <p:cBhvr>
                                        <p:cTn id="25" dur="1250" fill="hold"/>
                                        <p:tgtEl>
                                          <p:spTgt spid="7"/>
                                        </p:tgtEl>
                                        <p:attrNameLst>
                                          <p:attrName>ppt_h</p:attrName>
                                        </p:attrNameLst>
                                      </p:cBhvr>
                                      <p:tavLst>
                                        <p:tav tm="0">
                                          <p:val>
                                            <p:fltVal val="0"/>
                                          </p:val>
                                        </p:tav>
                                        <p:tav tm="100000">
                                          <p:val>
                                            <p:strVal val="#ppt_h"/>
                                          </p:val>
                                        </p:tav>
                                      </p:tavLst>
                                    </p:anim>
                                    <p:animEffect transition="in" filter="fade">
                                      <p:cBhvr>
                                        <p:cTn id="26" dur="125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442454"/>
            <a:ext cx="7380548" cy="1042330"/>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الحصة الأولى: أجند معارفي</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265471" y="1844824"/>
            <a:ext cx="8613058" cy="4570721"/>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3600" dirty="0">
                <a:cs typeface="SKR HEAD1" pitchFamily="2" charset="-78"/>
              </a:rPr>
              <a:t>      </a:t>
            </a:r>
            <a:r>
              <a:rPr lang="ar-DZ" sz="3600" b="1" dirty="0">
                <a:solidFill>
                  <a:schemeClr val="tx1"/>
                </a:solidFill>
                <a:cs typeface="+mj-cs"/>
              </a:rPr>
              <a:t>وهي عبارة عن وضعيات لتعلم الإدماج </a:t>
            </a:r>
            <a:r>
              <a:rPr lang="ar-SA" sz="3600" b="1" dirty="0">
                <a:solidFill>
                  <a:schemeClr val="tx1"/>
                </a:solidFill>
                <a:cs typeface="+mj-cs"/>
              </a:rPr>
              <a:t> يعالجها التلميذ بمفرده</a:t>
            </a:r>
            <a:r>
              <a:rPr lang="ar-DZ" sz="3600" b="1" dirty="0">
                <a:solidFill>
                  <a:schemeClr val="tx1"/>
                </a:solidFill>
                <a:cs typeface="+mj-cs"/>
              </a:rPr>
              <a:t>، ويمكن وضع خطة ومنهجية جماعية للحل مسبقا</a:t>
            </a:r>
            <a:r>
              <a:rPr lang="ar-SA" sz="3600" b="1" dirty="0">
                <a:solidFill>
                  <a:schemeClr val="tx1"/>
                </a:solidFill>
                <a:cs typeface="+mj-cs"/>
              </a:rPr>
              <a:t>، </a:t>
            </a:r>
            <a:r>
              <a:rPr lang="ar-DZ" sz="3600" b="1" dirty="0">
                <a:solidFill>
                  <a:schemeClr val="tx1"/>
                </a:solidFill>
                <a:cs typeface="+mj-cs"/>
              </a:rPr>
              <a:t>كما </a:t>
            </a:r>
            <a:r>
              <a:rPr lang="ar-SA" sz="3600" b="1" dirty="0">
                <a:solidFill>
                  <a:schemeClr val="tx1"/>
                </a:solidFill>
                <a:cs typeface="+mj-cs"/>
              </a:rPr>
              <a:t>يمكن ل</a:t>
            </a:r>
            <a:r>
              <a:rPr lang="ar-DZ" sz="3600" b="1" dirty="0">
                <a:solidFill>
                  <a:schemeClr val="tx1"/>
                </a:solidFill>
                <a:cs typeface="+mj-cs"/>
              </a:rPr>
              <a:t>لمتعلم</a:t>
            </a:r>
            <a:r>
              <a:rPr lang="ar-SA" sz="3600" b="1" dirty="0">
                <a:solidFill>
                  <a:schemeClr val="tx1"/>
                </a:solidFill>
                <a:cs typeface="+mj-cs"/>
              </a:rPr>
              <a:t> طلب المساعدة من المعلم،</a:t>
            </a:r>
            <a:r>
              <a:rPr lang="ar-DZ" sz="3600" b="1" dirty="0">
                <a:solidFill>
                  <a:schemeClr val="tx1"/>
                </a:solidFill>
                <a:cs typeface="+mj-cs"/>
              </a:rPr>
              <a:t> وعلى المعلم مرافقته أثناء الحل لتوجيهه ومعالجة أخطائه آنيا</a:t>
            </a:r>
            <a:r>
              <a:rPr lang="ar-SA" sz="3600" b="1" dirty="0">
                <a:solidFill>
                  <a:schemeClr val="tx1"/>
                </a:solidFill>
              </a:rPr>
              <a:t>.</a:t>
            </a:r>
            <a:endParaRPr lang="ar-DZ" sz="3600" b="1" dirty="0">
              <a:solidFill>
                <a:schemeClr val="tx1"/>
              </a:solidFill>
            </a:endParaRPr>
          </a:p>
          <a:p>
            <a:pPr algn="just" rtl="1"/>
            <a:r>
              <a:rPr lang="ar-DZ" sz="3600" b="1" u="sng" dirty="0">
                <a:solidFill>
                  <a:srgbClr val="FF0000"/>
                </a:solidFill>
                <a:cs typeface="+mj-cs"/>
              </a:rPr>
              <a:t>ملاحظة</a:t>
            </a:r>
            <a:r>
              <a:rPr lang="ar-DZ" sz="3600" b="1" dirty="0">
                <a:solidFill>
                  <a:srgbClr val="FF0000"/>
                </a:solidFill>
                <a:cs typeface="+mj-cs"/>
              </a:rPr>
              <a:t>:</a:t>
            </a:r>
            <a:r>
              <a:rPr lang="ar-DZ" sz="3600" b="1" dirty="0">
                <a:solidFill>
                  <a:schemeClr val="tx1"/>
                </a:solidFill>
                <a:cs typeface="+mj-cs"/>
              </a:rPr>
              <a:t> يستطيع الأستاذ إعداد وضعيات تساعد على تعلم الإدماج ويراها مناسبة أكثر لمتعلميه.</a:t>
            </a:r>
            <a:endParaRPr lang="fr-FR" sz="3600" b="1" dirty="0">
              <a:solidFill>
                <a:schemeClr val="tx1"/>
              </a:solidFill>
              <a:cs typeface="+mj-cs"/>
            </a:endParaRPr>
          </a:p>
        </p:txBody>
      </p:sp>
    </p:spTree>
    <p:extLst>
      <p:ext uri="{BB962C8B-B14F-4D97-AF65-F5344CB8AC3E}">
        <p14:creationId xmlns:p14="http://schemas.microsoft.com/office/powerpoint/2010/main" val="26700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stretch>
            <a:fillRect/>
          </a:stretch>
        </p:blipFill>
        <p:spPr>
          <a:xfrm>
            <a:off x="0" y="0"/>
            <a:ext cx="9143999" cy="6858000"/>
          </a:xfrm>
          <a:prstGeom prst="rect">
            <a:avLst/>
          </a:prstGeom>
        </p:spPr>
      </p:pic>
      <p:sp>
        <p:nvSpPr>
          <p:cNvPr id="4" name="Rectangle 5"/>
          <p:cNvSpPr/>
          <p:nvPr/>
        </p:nvSpPr>
        <p:spPr>
          <a:xfrm>
            <a:off x="0" y="4797152"/>
            <a:ext cx="9144001" cy="20882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5" name="مستطيل: زوايا مستديرة 4"/>
          <p:cNvSpPr/>
          <p:nvPr/>
        </p:nvSpPr>
        <p:spPr>
          <a:xfrm>
            <a:off x="126610" y="5103779"/>
            <a:ext cx="6358596" cy="1617785"/>
          </a:xfrm>
          <a:prstGeom prst="roundRect">
            <a:avLst/>
          </a:prstGeom>
          <a:solidFill>
            <a:srgbClr val="92D05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4800" b="1" dirty="0">
                <a:ln>
                  <a:solidFill>
                    <a:schemeClr val="bg1"/>
                  </a:solidFill>
                </a:ln>
                <a:solidFill>
                  <a:srgbClr val="C00000"/>
                </a:solidFill>
                <a:cs typeface="Al-Hadith1" pitchFamily="2" charset="-78"/>
              </a:rPr>
              <a:t>الحصيلة (وضعيات للتقويم)</a:t>
            </a:r>
            <a:endParaRPr lang="fr-FR" sz="4400" b="1" dirty="0">
              <a:ln>
                <a:solidFill>
                  <a:schemeClr val="bg1"/>
                </a:solidFill>
              </a:ln>
              <a:solidFill>
                <a:srgbClr val="C00000"/>
              </a:solidFill>
              <a:cs typeface="Al-Hadith1" pitchFamily="2" charset="-78"/>
            </a:endParaRPr>
          </a:p>
        </p:txBody>
      </p:sp>
      <p:sp>
        <p:nvSpPr>
          <p:cNvPr id="6" name="انفجار: 14 نقطة 5"/>
          <p:cNvSpPr/>
          <p:nvPr/>
        </p:nvSpPr>
        <p:spPr>
          <a:xfrm>
            <a:off x="6012160" y="4869160"/>
            <a:ext cx="3057230" cy="198883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3600" b="1" dirty="0">
                <a:solidFill>
                  <a:schemeClr val="tx1"/>
                </a:solidFill>
                <a:cs typeface="+mj-cs"/>
              </a:rPr>
              <a:t>الحصة الثانية</a:t>
            </a:r>
            <a:endParaRPr lang="fr-FR" sz="3600" b="1" dirty="0">
              <a:solidFill>
                <a:schemeClr val="tx1"/>
              </a:solidFill>
              <a:cs typeface="+mj-cs"/>
            </a:endParaRPr>
          </a:p>
        </p:txBody>
      </p:sp>
      <p:pic>
        <p:nvPicPr>
          <p:cNvPr id="8" name="صورة 7"/>
          <p:cNvPicPr>
            <a:picLocks noChangeAspect="1"/>
          </p:cNvPicPr>
          <p:nvPr/>
        </p:nvPicPr>
        <p:blipFill rotWithShape="1">
          <a:blip r:embed="rId2"/>
          <a:srcRect l="5874" t="2750" r="12158" b="4851"/>
          <a:stretch/>
        </p:blipFill>
        <p:spPr>
          <a:xfrm>
            <a:off x="1" y="0"/>
            <a:ext cx="9143998" cy="4797152"/>
          </a:xfrm>
          <a:prstGeom prst="rect">
            <a:avLst/>
          </a:prstGeom>
        </p:spPr>
      </p:pic>
    </p:spTree>
    <p:extLst>
      <p:ext uri="{BB962C8B-B14F-4D97-AF65-F5344CB8AC3E}">
        <p14:creationId xmlns:p14="http://schemas.microsoft.com/office/powerpoint/2010/main" val="39173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250" fill="hold"/>
                                        <p:tgtEl>
                                          <p:spTgt spid="8"/>
                                        </p:tgtEl>
                                        <p:attrNameLst>
                                          <p:attrName>ppt_w</p:attrName>
                                        </p:attrNameLst>
                                      </p:cBhvr>
                                      <p:tavLst>
                                        <p:tav tm="0">
                                          <p:val>
                                            <p:fltVal val="0"/>
                                          </p:val>
                                        </p:tav>
                                        <p:tav tm="100000">
                                          <p:val>
                                            <p:strVal val="#ppt_w"/>
                                          </p:val>
                                        </p:tav>
                                      </p:tavLst>
                                    </p:anim>
                                    <p:anim calcmode="lin" valueType="num">
                                      <p:cBhvr>
                                        <p:cTn id="18" dur="1250" fill="hold"/>
                                        <p:tgtEl>
                                          <p:spTgt spid="8"/>
                                        </p:tgtEl>
                                        <p:attrNameLst>
                                          <p:attrName>ppt_h</p:attrName>
                                        </p:attrNameLst>
                                      </p:cBhvr>
                                      <p:tavLst>
                                        <p:tav tm="0">
                                          <p:val>
                                            <p:fltVal val="0"/>
                                          </p:val>
                                        </p:tav>
                                        <p:tav tm="100000">
                                          <p:val>
                                            <p:strVal val="#ppt_h"/>
                                          </p:val>
                                        </p:tav>
                                      </p:tavLst>
                                    </p:anim>
                                    <p:animEffect transition="in" filter="fade">
                                      <p:cBhvr>
                                        <p:cTn id="19" dur="1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دبوس زينة 3"/>
          <p:cNvSpPr/>
          <p:nvPr/>
        </p:nvSpPr>
        <p:spPr>
          <a:xfrm>
            <a:off x="881726" y="260648"/>
            <a:ext cx="7380548" cy="1258354"/>
          </a:xfrm>
          <a:prstGeom prst="plaqu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ln>
                  <a:solidFill>
                    <a:schemeClr val="bg1"/>
                  </a:solidFill>
                </a:ln>
                <a:solidFill>
                  <a:srgbClr val="C00000"/>
                </a:solidFill>
                <a:cs typeface="Al-Hadith1" pitchFamily="2" charset="-78"/>
              </a:rPr>
              <a:t>الحصة الثانية: الحصيلة</a:t>
            </a:r>
            <a:endParaRPr lang="fr-FR" sz="4800" dirty="0">
              <a:ln>
                <a:solidFill>
                  <a:schemeClr val="bg1"/>
                </a:solidFill>
              </a:ln>
              <a:solidFill>
                <a:srgbClr val="C00000"/>
              </a:solidFill>
              <a:cs typeface="Al-Hadith1" pitchFamily="2" charset="-78"/>
            </a:endParaRPr>
          </a:p>
        </p:txBody>
      </p:sp>
      <p:sp>
        <p:nvSpPr>
          <p:cNvPr id="5" name="مستطيل: زوايا قطرية مستديرة 4"/>
          <p:cNvSpPr/>
          <p:nvPr/>
        </p:nvSpPr>
        <p:spPr>
          <a:xfrm>
            <a:off x="179512" y="1916832"/>
            <a:ext cx="8699017" cy="4608512"/>
          </a:xfrm>
          <a:prstGeom prst="round2DiagRect">
            <a:avLst>
              <a:gd name="adj1" fmla="val 29905"/>
              <a:gd name="adj2" fmla="val 0"/>
            </a:avLst>
          </a:prstGeom>
          <a:solidFill>
            <a:schemeClr val="accent6">
              <a:lumMod val="20000"/>
              <a:lumOff val="8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rtl="1"/>
            <a:r>
              <a:rPr lang="ar-DZ" sz="4000" b="1" dirty="0">
                <a:solidFill>
                  <a:schemeClr val="tx1"/>
                </a:solidFill>
                <a:cs typeface="+mj-cs"/>
              </a:rPr>
              <a:t>     وخلال هذه الحصة يتم التطرق إلى حل الوضعيات المقدمة في نهاية المقطع بعنوان: </a:t>
            </a:r>
            <a:r>
              <a:rPr lang="ar-DZ" sz="4000" b="1" dirty="0">
                <a:solidFill>
                  <a:srgbClr val="0070C0"/>
                </a:solidFill>
                <a:cs typeface="+mj-cs"/>
              </a:rPr>
              <a:t>«</a:t>
            </a:r>
            <a:r>
              <a:rPr lang="ar-DZ" sz="4000" b="1" dirty="0">
                <a:solidFill>
                  <a:srgbClr val="0070C0"/>
                </a:solidFill>
              </a:rPr>
              <a:t>الحصيلة</a:t>
            </a:r>
            <a:r>
              <a:rPr lang="ar-DZ" sz="4000" b="1" dirty="0">
                <a:solidFill>
                  <a:srgbClr val="0070C0"/>
                </a:solidFill>
                <a:cs typeface="+mj-cs"/>
              </a:rPr>
              <a:t>» </a:t>
            </a:r>
            <a:r>
              <a:rPr lang="ar-DZ" sz="4000" b="1" dirty="0">
                <a:solidFill>
                  <a:schemeClr val="tx1"/>
                </a:solidFill>
                <a:cs typeface="+mj-cs"/>
              </a:rPr>
              <a:t>في الكتاب الموحد، مع العلم أنها وضعيات للتقويم وعلى المتعلم حلها بمفرده.</a:t>
            </a:r>
          </a:p>
          <a:p>
            <a:pPr algn="just" rtl="1"/>
            <a:r>
              <a:rPr lang="ar-DZ" sz="4000" b="1" u="sng" dirty="0">
                <a:solidFill>
                  <a:srgbClr val="FF0000"/>
                </a:solidFill>
                <a:cs typeface="+mj-cs"/>
              </a:rPr>
              <a:t>ملاحظة</a:t>
            </a:r>
            <a:r>
              <a:rPr lang="ar-DZ" sz="4000" b="1" dirty="0">
                <a:solidFill>
                  <a:srgbClr val="FF0000"/>
                </a:solidFill>
                <a:cs typeface="+mj-cs"/>
              </a:rPr>
              <a:t>: </a:t>
            </a:r>
            <a:r>
              <a:rPr lang="ar-DZ" sz="4000" b="1" dirty="0">
                <a:solidFill>
                  <a:schemeClr val="tx1"/>
                </a:solidFill>
                <a:cs typeface="+mj-cs"/>
              </a:rPr>
              <a:t>يستطيع الأستاذ تقديم وضعيات تقويمية من </a:t>
            </a:r>
            <a:r>
              <a:rPr lang="ar-DZ" sz="4000" b="1" dirty="0">
                <a:solidFill>
                  <a:schemeClr val="tx1"/>
                </a:solidFill>
              </a:rPr>
              <a:t>إعداده تكون قريبة من الوضعية </a:t>
            </a:r>
            <a:r>
              <a:rPr lang="ar-DZ" sz="4000" b="1" dirty="0" err="1">
                <a:solidFill>
                  <a:schemeClr val="tx1"/>
                </a:solidFill>
              </a:rPr>
              <a:t>الانطلاقية</a:t>
            </a:r>
            <a:r>
              <a:rPr lang="ar-DZ" sz="4000" b="1" dirty="0">
                <a:solidFill>
                  <a:schemeClr val="tx1"/>
                </a:solidFill>
              </a:rPr>
              <a:t>. </a:t>
            </a:r>
            <a:endParaRPr lang="fr-FR" sz="4000" b="1" dirty="0">
              <a:solidFill>
                <a:schemeClr val="tx1"/>
              </a:solidFill>
              <a:cs typeface="+mj-cs"/>
            </a:endParaRPr>
          </a:p>
        </p:txBody>
      </p:sp>
    </p:spTree>
    <p:extLst>
      <p:ext uri="{BB962C8B-B14F-4D97-AF65-F5344CB8AC3E}">
        <p14:creationId xmlns:p14="http://schemas.microsoft.com/office/powerpoint/2010/main" val="24993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0056" cy="32806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7" y="3280614"/>
            <a:ext cx="4573943" cy="357301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0057" y="4370"/>
            <a:ext cx="4573943" cy="3280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84984"/>
            <a:ext cx="4573943" cy="35730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a:off x="4570057" y="1700808"/>
            <a:ext cx="0" cy="158417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Double vague 1"/>
          <p:cNvSpPr/>
          <p:nvPr/>
        </p:nvSpPr>
        <p:spPr>
          <a:xfrm>
            <a:off x="1434910" y="2492895"/>
            <a:ext cx="6280817" cy="3556213"/>
          </a:xfrm>
          <a:prstGeom prst="doubleWave">
            <a:avLst/>
          </a:prstGeom>
          <a:solidFill>
            <a:srgbClr val="FFFF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3" name="Rectangle 2"/>
          <p:cNvSpPr/>
          <p:nvPr/>
        </p:nvSpPr>
        <p:spPr>
          <a:xfrm>
            <a:off x="1434910" y="3284984"/>
            <a:ext cx="6280817"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DZ"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شكرا على المشاركة والإثراء</a:t>
            </a:r>
            <a:endParaRPr lang="fr-FR"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7" name="Picture 3" descr="C:\Users\p\Desktop\index.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14" y1="4412" x2="23853" y2="3676"/>
                        <a14:foregroundMark x1="65138" y1="12500" x2="76147" y2="18382"/>
                        <a14:foregroundMark x1="33028" y1="8088" x2="28440" y2="8824"/>
                        <a14:foregroundMark x1="36697" y1="10294" x2="43119" y2="9559"/>
                        <a14:foregroundMark x1="47706" y1="14706" x2="51376" y2="12500"/>
                        <a14:foregroundMark x1="80734" y1="17647" x2="86239" y2="16176"/>
                        <a14:foregroundMark x1="56881" y1="73529" x2="64220" y2="90441"/>
                        <a14:foregroundMark x1="65138" y1="93382" x2="65138" y2="98529"/>
                        <a14:foregroundMark x1="34862" y1="82353" x2="34862" y2="86765"/>
                        <a14:foregroundMark x1="39450" y1="88971" x2="33028" y2="92647"/>
                        <a14:foregroundMark x1="13761" y1="79412" x2="12844" y2="83824"/>
                        <a14:foregroundMark x1="15596" y1="93382" x2="8257" y2="90441"/>
                      </a14:backgroundRemoval>
                    </a14:imgEffect>
                  </a14:imgLayer>
                </a14:imgProps>
              </a:ext>
              <a:ext uri="{28A0092B-C50C-407E-A947-70E740481C1C}">
                <a14:useLocalDpi xmlns:a14="http://schemas.microsoft.com/office/drawing/2010/main" val="0"/>
              </a:ext>
            </a:extLst>
          </a:blip>
          <a:srcRect/>
          <a:stretch>
            <a:fillRect/>
          </a:stretch>
        </p:blipFill>
        <p:spPr bwMode="auto">
          <a:xfrm>
            <a:off x="3561944" y="467560"/>
            <a:ext cx="2016224" cy="179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0676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2000" fill="hold"/>
                                        <p:tgtEl>
                                          <p:spTgt spid="6147"/>
                                        </p:tgtEl>
                                        <p:attrNameLst>
                                          <p:attrName>ppt_x</p:attrName>
                                        </p:attrNameLst>
                                      </p:cBhvr>
                                      <p:tavLst>
                                        <p:tav tm="0">
                                          <p:val>
                                            <p:strVal val="#ppt_x"/>
                                          </p:val>
                                        </p:tav>
                                        <p:tav tm="100000">
                                          <p:val>
                                            <p:strVal val="#ppt_x"/>
                                          </p:val>
                                        </p:tav>
                                      </p:tavLst>
                                    </p:anim>
                                    <p:anim calcmode="lin" valueType="num">
                                      <p:cBhvr additive="base">
                                        <p:cTn id="12" dur="2000" fill="hold"/>
                                        <p:tgtEl>
                                          <p:spTgt spid="61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Étiquette 2"/>
          <p:cNvSpPr/>
          <p:nvPr/>
        </p:nvSpPr>
        <p:spPr>
          <a:xfrm>
            <a:off x="1043608" y="260648"/>
            <a:ext cx="7167737"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solidFill>
                  <a:srgbClr val="C00000"/>
                </a:solidFill>
                <a:cs typeface="Al-Hadith1" pitchFamily="2" charset="-78"/>
              </a:rPr>
              <a:t>توطئة</a:t>
            </a:r>
            <a:endParaRPr lang="fr-FR" sz="5400" dirty="0">
              <a:solidFill>
                <a:srgbClr val="C00000"/>
              </a:solidFill>
              <a:cs typeface="Al-Hadith1" pitchFamily="2" charset="-78"/>
            </a:endParaRPr>
          </a:p>
        </p:txBody>
      </p:sp>
      <p:sp>
        <p:nvSpPr>
          <p:cNvPr id="5" name="مستطيل: زوايا مستديرة 4"/>
          <p:cNvSpPr/>
          <p:nvPr/>
        </p:nvSpPr>
        <p:spPr>
          <a:xfrm>
            <a:off x="178904" y="1700808"/>
            <a:ext cx="8786191" cy="4752528"/>
          </a:xfrm>
          <a:prstGeom prst="roundRect">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2400" b="1" dirty="0">
                <a:cs typeface="Traditional Arabic" pitchFamily="2" charset="-78"/>
              </a:rPr>
              <a:t>      </a:t>
            </a:r>
            <a:r>
              <a:rPr lang="ar-SA" sz="3200" b="1" dirty="0">
                <a:solidFill>
                  <a:schemeClr val="tx1"/>
                </a:solidFill>
                <a:cs typeface="+mj-cs"/>
              </a:rPr>
              <a:t>يتمتع علم الرياضيات بجاذبية خاصة وسحر أخاذ </a:t>
            </a:r>
            <a:r>
              <a:rPr lang="ar-DZ" sz="3200" b="1" dirty="0">
                <a:solidFill>
                  <a:schemeClr val="tx1"/>
                </a:solidFill>
                <a:cs typeface="+mj-cs"/>
              </a:rPr>
              <a:t>، </a:t>
            </a:r>
            <a:r>
              <a:rPr lang="ar-SA" sz="3200" b="1" dirty="0">
                <a:solidFill>
                  <a:schemeClr val="tx1"/>
                </a:solidFill>
                <a:cs typeface="+mj-cs"/>
              </a:rPr>
              <a:t>فهو مادة إيقاظ الفكر وشحذ المواهب وبناء العقول ، إن مادة الرياضيات هي مادة البناء في أبحاث الفضاء والفلك والأجهزة الإلكترونية التي دخلت جميع مجالات الحياة </a:t>
            </a:r>
            <a:r>
              <a:rPr lang="ar-DZ" sz="3200" b="1" dirty="0">
                <a:solidFill>
                  <a:schemeClr val="tx1"/>
                </a:solidFill>
                <a:cs typeface="+mj-cs"/>
              </a:rPr>
              <a:t>.</a:t>
            </a:r>
            <a:endParaRPr lang="fr-FR" sz="3200" b="1" dirty="0">
              <a:solidFill>
                <a:schemeClr val="tx1"/>
              </a:solidFill>
              <a:cs typeface="+mj-cs"/>
            </a:endParaRPr>
          </a:p>
          <a:p>
            <a:pPr algn="just" rtl="1"/>
            <a:r>
              <a:rPr lang="ar-SA" sz="3200" b="1" dirty="0">
                <a:solidFill>
                  <a:schemeClr val="tx1"/>
                </a:solidFill>
                <a:cs typeface="+mj-cs"/>
              </a:rPr>
              <a:t>     وبالرغم من أن الرياضيات مادة مشوقة ، تميل النفس إلى دراستها والبحث فيها إلا أنها في كثير من الأحيان تكون حجر عثرة أمام الكثيرين منا . وذلك بسبب عدم استيعابنا  لأصولها ونظري</a:t>
            </a:r>
            <a:r>
              <a:rPr lang="ar-DZ" sz="3200" b="1" dirty="0">
                <a:solidFill>
                  <a:schemeClr val="tx1"/>
                </a:solidFill>
                <a:cs typeface="+mj-cs"/>
              </a:rPr>
              <a:t>ا</a:t>
            </a:r>
            <a:r>
              <a:rPr lang="ar-SA" sz="3200" b="1" dirty="0" err="1">
                <a:solidFill>
                  <a:schemeClr val="tx1"/>
                </a:solidFill>
                <a:cs typeface="+mj-cs"/>
              </a:rPr>
              <a:t>تها</a:t>
            </a:r>
            <a:r>
              <a:rPr lang="ar-SA" sz="3200" b="1" dirty="0">
                <a:solidFill>
                  <a:schemeClr val="tx1"/>
                </a:solidFill>
                <a:cs typeface="+mj-cs"/>
              </a:rPr>
              <a:t> وقوانينه</a:t>
            </a:r>
            <a:r>
              <a:rPr lang="ar-DZ" sz="3200" b="1" dirty="0">
                <a:solidFill>
                  <a:schemeClr val="tx1"/>
                </a:solidFill>
                <a:cs typeface="+mj-cs"/>
              </a:rPr>
              <a:t>ا</a:t>
            </a:r>
            <a:r>
              <a:rPr lang="ar-SA" sz="3200" b="1" dirty="0">
                <a:solidFill>
                  <a:schemeClr val="tx1"/>
                </a:solidFill>
                <a:cs typeface="+mj-cs"/>
              </a:rPr>
              <a:t> .</a:t>
            </a:r>
            <a:endParaRPr lang="fr-FR" sz="3200" b="1" dirty="0">
              <a:solidFill>
                <a:schemeClr val="tx1"/>
              </a:solidFill>
              <a:cs typeface="+mj-cs"/>
            </a:endParaRPr>
          </a:p>
        </p:txBody>
      </p:sp>
    </p:spTree>
    <p:extLst>
      <p:ext uri="{BB962C8B-B14F-4D97-AF65-F5344CB8AC3E}">
        <p14:creationId xmlns:p14="http://schemas.microsoft.com/office/powerpoint/2010/main" val="12941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مستطيل: زوايا مستديرة 4"/>
          <p:cNvSpPr/>
          <p:nvPr/>
        </p:nvSpPr>
        <p:spPr>
          <a:xfrm>
            <a:off x="178904" y="692696"/>
            <a:ext cx="8786191" cy="5760640"/>
          </a:xfrm>
          <a:prstGeom prst="roundRect">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3200" dirty="0">
                <a:solidFill>
                  <a:schemeClr val="tx1"/>
                </a:solidFill>
                <a:cs typeface="+mj-cs"/>
              </a:rPr>
              <a:t>     </a:t>
            </a:r>
            <a:r>
              <a:rPr lang="ar-SA" sz="3200" b="1" dirty="0">
                <a:solidFill>
                  <a:schemeClr val="tx1"/>
                </a:solidFill>
                <a:cs typeface="+mj-cs"/>
              </a:rPr>
              <a:t>ولمعالجة هذه الظاهرة تسعى المنظومة التربوية إلى إصلاح مناهج التدريس وطرقها عن طريق إدراج المقاربات الحديثة كالمقاربة بالكفاءات والمقاربة التفاعلية الاجتماعية .</a:t>
            </a:r>
            <a:endParaRPr lang="fr-FR" sz="3200" b="1" dirty="0">
              <a:solidFill>
                <a:schemeClr val="tx1"/>
              </a:solidFill>
              <a:cs typeface="+mj-cs"/>
            </a:endParaRPr>
          </a:p>
          <a:p>
            <a:pPr algn="just" rtl="1"/>
            <a:r>
              <a:rPr lang="ar-SA" sz="3200" b="1" dirty="0">
                <a:solidFill>
                  <a:schemeClr val="tx1"/>
                </a:solidFill>
                <a:cs typeface="+mj-cs"/>
              </a:rPr>
              <a:t>       وتعتمد هذه المقاربة على نقل هذه المادة من المجال المجرد المنعزل عن المجتمع ، إلى المادة التي ترتبط بحياتنا الاجتماعية بشكل لصيق لا نكاد نستغني عنه .</a:t>
            </a:r>
            <a:endParaRPr lang="fr-FR" sz="3200" b="1" dirty="0">
              <a:solidFill>
                <a:schemeClr val="tx1"/>
              </a:solidFill>
              <a:cs typeface="+mj-cs"/>
            </a:endParaRPr>
          </a:p>
          <a:p>
            <a:pPr algn="just" rtl="1"/>
            <a:r>
              <a:rPr lang="ar-DZ" sz="3200" b="1" dirty="0">
                <a:solidFill>
                  <a:schemeClr val="tx1"/>
                </a:solidFill>
                <a:cs typeface="+mj-cs"/>
              </a:rPr>
              <a:t>     </a:t>
            </a:r>
            <a:r>
              <a:rPr lang="ar-SA" sz="3200" b="1" dirty="0">
                <a:solidFill>
                  <a:schemeClr val="tx1"/>
                </a:solidFill>
                <a:cs typeface="+mj-cs"/>
              </a:rPr>
              <a:t>إن الرياضيات كاللغة أصبحت ترافقنا في كل أفعالنا وتحركاتنا كالبيع والشراء والتقسيم المتساوي والأوزان وغيرها  ، ويبقى على المدرس </a:t>
            </a:r>
            <a:r>
              <a:rPr lang="ar-SA" sz="3200" b="1" u="sng" dirty="0">
                <a:solidFill>
                  <a:srgbClr val="002060"/>
                </a:solidFill>
                <a:cs typeface="+mj-cs"/>
              </a:rPr>
              <a:t>استغلال الوضعيات الاجتماعية </a:t>
            </a:r>
            <a:r>
              <a:rPr lang="ar-SA" sz="3200" b="1" dirty="0">
                <a:solidFill>
                  <a:schemeClr val="tx1"/>
                </a:solidFill>
                <a:cs typeface="+mj-cs"/>
              </a:rPr>
              <a:t>المختلفة والمتنوعة في تقديم درس أو نظرية يكون لها المفعول والتأثير المناسب على التلاميذ.</a:t>
            </a:r>
            <a:endParaRPr lang="fr-FR" sz="4000" b="1" dirty="0">
              <a:solidFill>
                <a:schemeClr val="tx1"/>
              </a:solidFill>
              <a:cs typeface="+mj-cs"/>
            </a:endParaRPr>
          </a:p>
        </p:txBody>
      </p:sp>
    </p:spTree>
    <p:extLst>
      <p:ext uri="{BB962C8B-B14F-4D97-AF65-F5344CB8AC3E}">
        <p14:creationId xmlns:p14="http://schemas.microsoft.com/office/powerpoint/2010/main" val="30061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Étiquette 2"/>
          <p:cNvSpPr/>
          <p:nvPr/>
        </p:nvSpPr>
        <p:spPr>
          <a:xfrm>
            <a:off x="1043608" y="260648"/>
            <a:ext cx="7167737"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solidFill>
                  <a:srgbClr val="C00000"/>
                </a:solidFill>
                <a:cs typeface="Al-Hadith1" pitchFamily="2" charset="-78"/>
              </a:rPr>
              <a:t>تعريف الإدماج</a:t>
            </a:r>
            <a:endParaRPr lang="fr-FR" sz="5400" dirty="0">
              <a:solidFill>
                <a:srgbClr val="C00000"/>
              </a:solidFill>
              <a:cs typeface="Al-Hadith1" pitchFamily="2" charset="-78"/>
            </a:endParaRPr>
          </a:p>
        </p:txBody>
      </p:sp>
      <p:sp>
        <p:nvSpPr>
          <p:cNvPr id="4" name="مستطيل: زوايا مستديرة 3"/>
          <p:cNvSpPr/>
          <p:nvPr/>
        </p:nvSpPr>
        <p:spPr>
          <a:xfrm>
            <a:off x="178297" y="1772816"/>
            <a:ext cx="8786191" cy="4680520"/>
          </a:xfrm>
          <a:prstGeom prst="roundRect">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400" b="1" dirty="0">
                <a:solidFill>
                  <a:schemeClr val="tx1"/>
                </a:solidFill>
                <a:cs typeface="+mj-cs"/>
              </a:rPr>
              <a:t>ي</a:t>
            </a:r>
            <a:r>
              <a:rPr lang="ar-SA" sz="4400" b="1" dirty="0">
                <a:solidFill>
                  <a:schemeClr val="tx1"/>
                </a:solidFill>
                <a:cs typeface="+mj-cs"/>
              </a:rPr>
              <a:t>مكن تعريف الإدماج على أنه العملية التي بواسطتها</a:t>
            </a:r>
            <a:r>
              <a:rPr lang="ar-DZ" sz="4400" b="1" dirty="0">
                <a:solidFill>
                  <a:schemeClr val="tx1"/>
                </a:solidFill>
                <a:cs typeface="+mj-cs"/>
              </a:rPr>
              <a:t> </a:t>
            </a:r>
            <a:r>
              <a:rPr lang="ar-SA" sz="4400" b="1" dirty="0">
                <a:solidFill>
                  <a:schemeClr val="tx1"/>
                </a:solidFill>
                <a:cs typeface="+mj-cs"/>
              </a:rPr>
              <a:t>نجعل عناصر منفصلة ومختلفة مرتبطة فيما بينها لكي تعمل بشكل منسجم ، لبلوغ هدف محدد .</a:t>
            </a:r>
            <a:endParaRPr lang="fr-FR" sz="4000" b="1" dirty="0">
              <a:solidFill>
                <a:schemeClr val="tx1"/>
              </a:solidFill>
              <a:cs typeface="+mj-cs"/>
            </a:endParaRPr>
          </a:p>
        </p:txBody>
      </p:sp>
    </p:spTree>
    <p:extLst>
      <p:ext uri="{BB962C8B-B14F-4D97-AF65-F5344CB8AC3E}">
        <p14:creationId xmlns:p14="http://schemas.microsoft.com/office/powerpoint/2010/main" val="41941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Étiquette 2"/>
          <p:cNvSpPr/>
          <p:nvPr/>
        </p:nvSpPr>
        <p:spPr>
          <a:xfrm>
            <a:off x="1043608" y="260648"/>
            <a:ext cx="7167737"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solidFill>
                  <a:srgbClr val="C00000"/>
                </a:solidFill>
                <a:cs typeface="Al-Hadith1" pitchFamily="2" charset="-78"/>
              </a:rPr>
              <a:t>الوضعية </a:t>
            </a:r>
            <a:r>
              <a:rPr lang="ar-DZ" sz="5400" dirty="0" err="1">
                <a:solidFill>
                  <a:srgbClr val="C00000"/>
                </a:solidFill>
                <a:cs typeface="Al-Hadith1" pitchFamily="2" charset="-78"/>
              </a:rPr>
              <a:t>الإدماجية</a:t>
            </a:r>
            <a:endParaRPr lang="fr-FR" sz="5400" dirty="0">
              <a:solidFill>
                <a:srgbClr val="C00000"/>
              </a:solidFill>
              <a:cs typeface="Al-Hadith1" pitchFamily="2" charset="-78"/>
            </a:endParaRPr>
          </a:p>
        </p:txBody>
      </p:sp>
      <p:sp>
        <p:nvSpPr>
          <p:cNvPr id="4" name="مستطيل: زوايا مستديرة 3"/>
          <p:cNvSpPr/>
          <p:nvPr/>
        </p:nvSpPr>
        <p:spPr>
          <a:xfrm>
            <a:off x="178297" y="1563347"/>
            <a:ext cx="8786191" cy="5106013"/>
          </a:xfrm>
          <a:prstGeom prst="roundRect">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3200" b="1" dirty="0">
                <a:solidFill>
                  <a:schemeClr val="tx1"/>
                </a:solidFill>
              </a:rPr>
              <a:t>     </a:t>
            </a:r>
            <a:r>
              <a:rPr lang="ar-SA" sz="3200" b="1" dirty="0">
                <a:solidFill>
                  <a:schemeClr val="tx1"/>
                </a:solidFill>
              </a:rPr>
              <a:t>هي وضعية شاملة تدمج تعلمات مهارات وسلوكيات مكتسبة، </a:t>
            </a:r>
            <a:r>
              <a:rPr lang="ar-SA" sz="3200" b="1" u="sng" dirty="0">
                <a:solidFill>
                  <a:srgbClr val="C00000"/>
                </a:solidFill>
              </a:rPr>
              <a:t>من </a:t>
            </a:r>
            <a:r>
              <a:rPr lang="ar-SA" sz="3200" b="1" u="sng" dirty="0">
                <a:solidFill>
                  <a:srgbClr val="C00000"/>
                </a:solidFill>
                <a:cs typeface="+mj-cs"/>
              </a:rPr>
              <a:t>جراء</a:t>
            </a:r>
            <a:r>
              <a:rPr lang="ar-DZ" sz="3200" b="1" u="sng" dirty="0">
                <a:solidFill>
                  <a:srgbClr val="C00000"/>
                </a:solidFill>
                <a:cs typeface="+mj-cs"/>
              </a:rPr>
              <a:t> </a:t>
            </a:r>
            <a:r>
              <a:rPr lang="ar-SA" sz="3200" b="1" u="sng" dirty="0">
                <a:solidFill>
                  <a:srgbClr val="C00000"/>
                </a:solidFill>
                <a:cs typeface="+mj-cs"/>
              </a:rPr>
              <a:t>تناول مختلف الوضعيات التعلمية</a:t>
            </a:r>
            <a:r>
              <a:rPr lang="ar-SA" sz="3200" b="1" dirty="0">
                <a:solidFill>
                  <a:schemeClr val="tx1"/>
                </a:solidFill>
                <a:cs typeface="+mj-cs"/>
              </a:rPr>
              <a:t>، </a:t>
            </a:r>
            <a:r>
              <a:rPr lang="ar-SA" sz="3200" b="1" u="sng" dirty="0">
                <a:solidFill>
                  <a:srgbClr val="0070C0"/>
                </a:solidFill>
                <a:cs typeface="+mj-cs"/>
              </a:rPr>
              <a:t>يعالجها التلميذ بمفرده ، ويمكن له طلب المساعدة من المعلم</a:t>
            </a:r>
            <a:r>
              <a:rPr lang="ar-SA" sz="3200" b="1" dirty="0">
                <a:solidFill>
                  <a:schemeClr val="tx1"/>
                </a:solidFill>
                <a:cs typeface="+mj-cs"/>
              </a:rPr>
              <a:t>، </a:t>
            </a:r>
            <a:r>
              <a:rPr lang="ar-SA" sz="3200" b="1" u="sng" dirty="0">
                <a:solidFill>
                  <a:srgbClr val="FF0000"/>
                </a:solidFill>
                <a:cs typeface="+mj-cs"/>
              </a:rPr>
              <a:t>كما أنها تستعمل أيضا في </a:t>
            </a:r>
            <a:r>
              <a:rPr lang="ar-DZ" sz="3200" b="1" u="sng" dirty="0">
                <a:solidFill>
                  <a:srgbClr val="FF0000"/>
                </a:solidFill>
                <a:cs typeface="+mj-cs"/>
              </a:rPr>
              <a:t>ال</a:t>
            </a:r>
            <a:r>
              <a:rPr lang="ar-SA" sz="3200" b="1" u="sng" dirty="0">
                <a:solidFill>
                  <a:srgbClr val="FF0000"/>
                </a:solidFill>
                <a:cs typeface="+mj-cs"/>
              </a:rPr>
              <a:t>تقويم، وحينئذ تعالج بشكل انفرادي دون أية مساعدة </a:t>
            </a:r>
            <a:r>
              <a:rPr lang="ar-SA" sz="3200" b="1" dirty="0">
                <a:solidFill>
                  <a:schemeClr val="tx1"/>
                </a:solidFill>
                <a:cs typeface="+mj-cs"/>
              </a:rPr>
              <a:t>، باعتبار أن المتعلم أصبح محل اختبار، وهي أيضا أنشطة تطبيقية أساسية تجسد إيجابية المتعلم في عملية التعلم، حيث يوظف فيها معارفه ويعززها لترسيخها في ذهنه لتكشف مدى استيعابه لهذه </a:t>
            </a:r>
            <a:r>
              <a:rPr lang="ar-SA" sz="3200" b="1" dirty="0" err="1">
                <a:solidFill>
                  <a:schemeClr val="tx1"/>
                </a:solidFill>
                <a:cs typeface="+mj-cs"/>
              </a:rPr>
              <a:t>التعلمات</a:t>
            </a:r>
            <a:r>
              <a:rPr lang="ar-SA" sz="3200" b="1" dirty="0">
                <a:solidFill>
                  <a:schemeClr val="tx1"/>
                </a:solidFill>
                <a:cs typeface="+mj-cs"/>
              </a:rPr>
              <a:t>، وتحقيقه الكفاءات المستهدفة من خلالها يسعى المتعلم إلى العلاج الفوري لما يظهر من أخطاء إما جماعيا أو فرديا.</a:t>
            </a:r>
            <a:endParaRPr lang="fr-FR" sz="4400" b="1" dirty="0">
              <a:solidFill>
                <a:schemeClr val="tx1"/>
              </a:solidFill>
              <a:cs typeface="+mj-cs"/>
            </a:endParaRPr>
          </a:p>
        </p:txBody>
      </p:sp>
    </p:spTree>
    <p:extLst>
      <p:ext uri="{BB962C8B-B14F-4D97-AF65-F5344CB8AC3E}">
        <p14:creationId xmlns:p14="http://schemas.microsoft.com/office/powerpoint/2010/main" val="28991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Étiquette 2"/>
          <p:cNvSpPr/>
          <p:nvPr/>
        </p:nvSpPr>
        <p:spPr>
          <a:xfrm>
            <a:off x="1043608" y="260648"/>
            <a:ext cx="7167737"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solidFill>
                  <a:srgbClr val="C00000"/>
                </a:solidFill>
                <a:cs typeface="Al-Hadith1" pitchFamily="2" charset="-78"/>
              </a:rPr>
              <a:t>خصائص وضعية الإدماج</a:t>
            </a:r>
            <a:endParaRPr lang="fr-FR" sz="5400" dirty="0">
              <a:solidFill>
                <a:srgbClr val="C00000"/>
              </a:solidFill>
              <a:cs typeface="Al-Hadith1" pitchFamily="2" charset="-78"/>
            </a:endParaRPr>
          </a:p>
        </p:txBody>
      </p:sp>
      <p:sp>
        <p:nvSpPr>
          <p:cNvPr id="4" name="Rectangle à coins arrondis 4"/>
          <p:cNvSpPr/>
          <p:nvPr/>
        </p:nvSpPr>
        <p:spPr>
          <a:xfrm>
            <a:off x="323528" y="1916832"/>
            <a:ext cx="79928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SA" sz="3600" b="1" dirty="0">
                <a:cs typeface="Traditional Arabic" pitchFamily="2" charset="-78"/>
              </a:rPr>
              <a:t>يواجه فيها المتعلم مشكلا ينبغي حله .</a:t>
            </a:r>
            <a:endParaRPr lang="fr-FR" sz="3600" b="1" dirty="0">
              <a:cs typeface="Traditional Arabic" pitchFamily="2" charset="-78"/>
            </a:endParaRPr>
          </a:p>
        </p:txBody>
      </p:sp>
      <p:sp>
        <p:nvSpPr>
          <p:cNvPr id="5" name="Ellipse 3"/>
          <p:cNvSpPr/>
          <p:nvPr/>
        </p:nvSpPr>
        <p:spPr>
          <a:xfrm>
            <a:off x="8172400" y="1916832"/>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1</a:t>
            </a:r>
            <a:endParaRPr lang="fr-FR" sz="2800" dirty="0"/>
          </a:p>
        </p:txBody>
      </p:sp>
      <p:sp>
        <p:nvSpPr>
          <p:cNvPr id="6" name="Rectangle à coins arrondis 5"/>
          <p:cNvSpPr/>
          <p:nvPr/>
        </p:nvSpPr>
        <p:spPr>
          <a:xfrm>
            <a:off x="323528" y="2708920"/>
            <a:ext cx="79928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SA" sz="3600" b="1" dirty="0">
                <a:cs typeface="Traditional Arabic" pitchFamily="2" charset="-78"/>
              </a:rPr>
              <a:t>ملائمة للكفاءة المراد تقويمها .</a:t>
            </a:r>
            <a:endParaRPr lang="fr-FR" sz="3600" b="1" dirty="0">
              <a:cs typeface="Traditional Arabic" pitchFamily="2" charset="-78"/>
            </a:endParaRPr>
          </a:p>
        </p:txBody>
      </p:sp>
      <p:sp>
        <p:nvSpPr>
          <p:cNvPr id="7" name="Ellipse 6"/>
          <p:cNvSpPr/>
          <p:nvPr/>
        </p:nvSpPr>
        <p:spPr>
          <a:xfrm>
            <a:off x="8172400" y="2708920"/>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2</a:t>
            </a:r>
            <a:endParaRPr lang="fr-FR" sz="2800" dirty="0"/>
          </a:p>
        </p:txBody>
      </p:sp>
      <p:sp>
        <p:nvSpPr>
          <p:cNvPr id="8" name="Rectangle à coins arrondis 7"/>
          <p:cNvSpPr/>
          <p:nvPr/>
        </p:nvSpPr>
        <p:spPr>
          <a:xfrm>
            <a:off x="323528" y="3501008"/>
            <a:ext cx="79928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SA" sz="3600" b="1" dirty="0">
                <a:cs typeface="Traditional Arabic" pitchFamily="2" charset="-78"/>
              </a:rPr>
              <a:t>تتطلب تجنيد عدة موارد .</a:t>
            </a:r>
            <a:endParaRPr lang="fr-FR" sz="3600" b="1" dirty="0">
              <a:cs typeface="Traditional Arabic" pitchFamily="2" charset="-78"/>
            </a:endParaRPr>
          </a:p>
        </p:txBody>
      </p:sp>
      <p:sp>
        <p:nvSpPr>
          <p:cNvPr id="9" name="Ellipse 8"/>
          <p:cNvSpPr/>
          <p:nvPr/>
        </p:nvSpPr>
        <p:spPr>
          <a:xfrm>
            <a:off x="8172400" y="3501008"/>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3</a:t>
            </a:r>
            <a:endParaRPr lang="fr-FR" sz="2800" dirty="0"/>
          </a:p>
        </p:txBody>
      </p:sp>
      <p:sp>
        <p:nvSpPr>
          <p:cNvPr id="10" name="Rectangle à coins arrondis 9"/>
          <p:cNvSpPr/>
          <p:nvPr/>
        </p:nvSpPr>
        <p:spPr>
          <a:xfrm>
            <a:off x="323528" y="4293096"/>
            <a:ext cx="79928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SA" sz="3600" b="1" dirty="0">
                <a:cs typeface="Traditional Arabic" pitchFamily="2" charset="-78"/>
              </a:rPr>
              <a:t>يؤول حلها إلى إنتاج مركب .</a:t>
            </a:r>
            <a:endParaRPr lang="fr-FR" sz="3600" b="1" dirty="0">
              <a:cs typeface="Traditional Arabic" pitchFamily="2" charset="-78"/>
            </a:endParaRPr>
          </a:p>
        </p:txBody>
      </p:sp>
      <p:sp>
        <p:nvSpPr>
          <p:cNvPr id="11" name="Ellipse 10"/>
          <p:cNvSpPr/>
          <p:nvPr/>
        </p:nvSpPr>
        <p:spPr>
          <a:xfrm>
            <a:off x="8172400" y="429309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4</a:t>
            </a:r>
            <a:endParaRPr lang="fr-FR" sz="2800" dirty="0"/>
          </a:p>
        </p:txBody>
      </p:sp>
      <p:sp>
        <p:nvSpPr>
          <p:cNvPr id="12" name="Rectangle à coins arrondis 9"/>
          <p:cNvSpPr/>
          <p:nvPr/>
        </p:nvSpPr>
        <p:spPr>
          <a:xfrm>
            <a:off x="323528" y="5085184"/>
            <a:ext cx="79928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rtl="1"/>
            <a:r>
              <a:rPr lang="ar-SA" sz="3600" b="1" dirty="0">
                <a:cs typeface="Traditional Arabic" pitchFamily="2" charset="-78"/>
              </a:rPr>
              <a:t>تكون ذات دلالة بالنسبة إلى المتعلم </a:t>
            </a:r>
            <a:r>
              <a:rPr lang="ar-SA" sz="3600" b="1" dirty="0"/>
              <a:t>.</a:t>
            </a:r>
            <a:endParaRPr lang="fr-FR" sz="3600" b="1" dirty="0"/>
          </a:p>
        </p:txBody>
      </p:sp>
      <p:sp>
        <p:nvSpPr>
          <p:cNvPr id="13" name="Ellipse 10"/>
          <p:cNvSpPr/>
          <p:nvPr/>
        </p:nvSpPr>
        <p:spPr>
          <a:xfrm>
            <a:off x="8172400" y="5085184"/>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ar-DZ" sz="2800" dirty="0"/>
              <a:t>5</a:t>
            </a:r>
            <a:endParaRPr lang="fr-FR" sz="2800" dirty="0"/>
          </a:p>
        </p:txBody>
      </p:sp>
    </p:spTree>
    <p:extLst>
      <p:ext uri="{BB962C8B-B14F-4D97-AF65-F5344CB8AC3E}">
        <p14:creationId xmlns:p14="http://schemas.microsoft.com/office/powerpoint/2010/main" val="16100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anim calcmode="lin" valueType="num">
                                      <p:cBhvr>
                                        <p:cTn id="39" dur="2000" fill="hold"/>
                                        <p:tgtEl>
                                          <p:spTgt spid="9"/>
                                        </p:tgtEl>
                                        <p:attrNameLst>
                                          <p:attrName>ppt_w</p:attrName>
                                        </p:attrNameLst>
                                      </p:cBhvr>
                                      <p:tavLst>
                                        <p:tav tm="0" fmla="#ppt_w*sin(2.5*pi*$)">
                                          <p:val>
                                            <p:fltVal val="0"/>
                                          </p:val>
                                        </p:tav>
                                        <p:tav tm="100000">
                                          <p:val>
                                            <p:fltVal val="1"/>
                                          </p:val>
                                        </p:tav>
                                      </p:tavLst>
                                    </p:anim>
                                    <p:anim calcmode="lin" valueType="num">
                                      <p:cBhvr>
                                        <p:cTn id="40" dur="2000" fill="hold"/>
                                        <p:tgtEl>
                                          <p:spTgt spid="9"/>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anim calcmode="lin" valueType="num">
                                      <p:cBhvr>
                                        <p:cTn id="44" dur="2000" fill="hold"/>
                                        <p:tgtEl>
                                          <p:spTgt spid="8"/>
                                        </p:tgtEl>
                                        <p:attrNameLst>
                                          <p:attrName>ppt_w</p:attrName>
                                        </p:attrNameLst>
                                      </p:cBhvr>
                                      <p:tavLst>
                                        <p:tav tm="0" fmla="#ppt_w*sin(2.5*pi*$)">
                                          <p:val>
                                            <p:fltVal val="0"/>
                                          </p:val>
                                        </p:tav>
                                        <p:tav tm="100000">
                                          <p:val>
                                            <p:fltVal val="1"/>
                                          </p:val>
                                        </p:tav>
                                      </p:tavLst>
                                    </p:anim>
                                    <p:anim calcmode="lin" valueType="num">
                                      <p:cBhvr>
                                        <p:cTn id="4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anim calcmode="lin" valueType="num">
                                      <p:cBhvr>
                                        <p:cTn id="51" dur="2000" fill="hold"/>
                                        <p:tgtEl>
                                          <p:spTgt spid="10"/>
                                        </p:tgtEl>
                                        <p:attrNameLst>
                                          <p:attrName>ppt_w</p:attrName>
                                        </p:attrNameLst>
                                      </p:cBhvr>
                                      <p:tavLst>
                                        <p:tav tm="0" fmla="#ppt_w*sin(2.5*pi*$)">
                                          <p:val>
                                            <p:fltVal val="0"/>
                                          </p:val>
                                        </p:tav>
                                        <p:tav tm="100000">
                                          <p:val>
                                            <p:fltVal val="1"/>
                                          </p:val>
                                        </p:tav>
                                      </p:tavLst>
                                    </p:anim>
                                    <p:anim calcmode="lin" valueType="num">
                                      <p:cBhvr>
                                        <p:cTn id="52" dur="2000" fill="hold"/>
                                        <p:tgtEl>
                                          <p:spTgt spid="10"/>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ppt_w</p:attrName>
                                        </p:attrNameLst>
                                      </p:cBhvr>
                                      <p:tavLst>
                                        <p:tav tm="0" fmla="#ppt_w*sin(2.5*pi*$)">
                                          <p:val>
                                            <p:fltVal val="0"/>
                                          </p:val>
                                        </p:tav>
                                        <p:tav tm="100000">
                                          <p:val>
                                            <p:fltVal val="1"/>
                                          </p:val>
                                        </p:tav>
                                      </p:tavLst>
                                    </p:anim>
                                    <p:anim calcmode="lin" valueType="num">
                                      <p:cBhvr>
                                        <p:cTn id="5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0"/>
                                        <p:tgtEl>
                                          <p:spTgt spid="13"/>
                                        </p:tgtEl>
                                      </p:cBhvr>
                                    </p:animEffect>
                                    <p:anim calcmode="lin" valueType="num">
                                      <p:cBhvr>
                                        <p:cTn id="63" dur="2000" fill="hold"/>
                                        <p:tgtEl>
                                          <p:spTgt spid="13"/>
                                        </p:tgtEl>
                                        <p:attrNameLst>
                                          <p:attrName>ppt_w</p:attrName>
                                        </p:attrNameLst>
                                      </p:cBhvr>
                                      <p:tavLst>
                                        <p:tav tm="0" fmla="#ppt_w*sin(2.5*pi*$)">
                                          <p:val>
                                            <p:fltVal val="0"/>
                                          </p:val>
                                        </p:tav>
                                        <p:tav tm="100000">
                                          <p:val>
                                            <p:fltVal val="1"/>
                                          </p:val>
                                        </p:tav>
                                      </p:tavLst>
                                    </p:anim>
                                    <p:anim calcmode="lin" valueType="num">
                                      <p:cBhvr>
                                        <p:cTn id="64" dur="2000" fill="hold"/>
                                        <p:tgtEl>
                                          <p:spTgt spid="13"/>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2000"/>
                                        <p:tgtEl>
                                          <p:spTgt spid="12"/>
                                        </p:tgtEl>
                                      </p:cBhvr>
                                    </p:animEffect>
                                    <p:anim calcmode="lin" valueType="num">
                                      <p:cBhvr>
                                        <p:cTn id="68" dur="2000" fill="hold"/>
                                        <p:tgtEl>
                                          <p:spTgt spid="12"/>
                                        </p:tgtEl>
                                        <p:attrNameLst>
                                          <p:attrName>ppt_w</p:attrName>
                                        </p:attrNameLst>
                                      </p:cBhvr>
                                      <p:tavLst>
                                        <p:tav tm="0" fmla="#ppt_w*sin(2.5*pi*$)">
                                          <p:val>
                                            <p:fltVal val="0"/>
                                          </p:val>
                                        </p:tav>
                                        <p:tav tm="100000">
                                          <p:val>
                                            <p:fltVal val="1"/>
                                          </p:val>
                                        </p:tav>
                                      </p:tavLst>
                                    </p:anim>
                                    <p:anim calcmode="lin" valueType="num">
                                      <p:cBhvr>
                                        <p:cTn id="6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عروض باور بوانت لعبد الله\صور مساعدة في البحوث\خلفيات بوور بوانت\free-powerpoint-backgrounds-640x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Étiquette 4"/>
          <p:cNvSpPr/>
          <p:nvPr/>
        </p:nvSpPr>
        <p:spPr>
          <a:xfrm>
            <a:off x="395536" y="514741"/>
            <a:ext cx="8280920" cy="1042051"/>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r>
              <a:rPr lang="ar-DZ" sz="5400" dirty="0">
                <a:solidFill>
                  <a:srgbClr val="C00000"/>
                </a:solidFill>
                <a:cs typeface="Al-Hadith1" pitchFamily="2" charset="-78"/>
              </a:rPr>
              <a:t>خطوات تنصيب الكفاءة الختامية</a:t>
            </a:r>
            <a:endParaRPr lang="fr-FR" sz="5400" dirty="0">
              <a:solidFill>
                <a:srgbClr val="C00000"/>
              </a:solidFill>
              <a:cs typeface="Al-Hadith1" pitchFamily="2" charset="-78"/>
            </a:endParaRPr>
          </a:p>
        </p:txBody>
      </p:sp>
      <p:sp>
        <p:nvSpPr>
          <p:cNvPr id="6" name="مستطيل: زوايا مستديرة 3"/>
          <p:cNvSpPr/>
          <p:nvPr/>
        </p:nvSpPr>
        <p:spPr>
          <a:xfrm>
            <a:off x="178297" y="2132856"/>
            <a:ext cx="8786191" cy="3672408"/>
          </a:xfrm>
          <a:prstGeom prst="roundRect">
            <a:avLst/>
          </a:prstGeom>
          <a:solidFill>
            <a:schemeClr val="accent6">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just" rtl="1"/>
            <a:r>
              <a:rPr lang="ar-DZ" sz="4400" b="1" dirty="0">
                <a:solidFill>
                  <a:schemeClr val="tx1"/>
                </a:solidFill>
                <a:cs typeface="Traditional Arabic" pitchFamily="2" charset="-78"/>
              </a:rPr>
              <a:t>      </a:t>
            </a:r>
            <a:r>
              <a:rPr lang="ar-DZ" sz="4400" b="1" dirty="0">
                <a:solidFill>
                  <a:schemeClr val="tx1"/>
                </a:solidFill>
                <a:cs typeface="+mj-cs"/>
              </a:rPr>
              <a:t>يتم تنصيب الكفاءة الختامية من خلال التدرج في تناول الوضعيات المشكلة التعلمية، وفق الخطوات التالية:</a:t>
            </a:r>
            <a:endParaRPr lang="fr-FR" sz="4000" b="1" dirty="0">
              <a:solidFill>
                <a:schemeClr val="tx1"/>
              </a:solidFill>
              <a:cs typeface="+mj-cs"/>
            </a:endParaRPr>
          </a:p>
        </p:txBody>
      </p:sp>
    </p:spTree>
    <p:extLst>
      <p:ext uri="{BB962C8B-B14F-4D97-AF65-F5344CB8AC3E}">
        <p14:creationId xmlns:p14="http://schemas.microsoft.com/office/powerpoint/2010/main" val="24139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1233</Words>
  <Application>Microsoft Office PowerPoint</Application>
  <PresentationFormat>Affichage à l'écran (4:3)</PresentationFormat>
  <Paragraphs>143</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dc:creator>
  <cp:lastModifiedBy>km info</cp:lastModifiedBy>
  <cp:revision>293</cp:revision>
  <dcterms:created xsi:type="dcterms:W3CDTF">2016-09-30T09:18:12Z</dcterms:created>
  <dcterms:modified xsi:type="dcterms:W3CDTF">2016-10-07T13:35:02Z</dcterms:modified>
</cp:coreProperties>
</file>