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76" r:id="rId2"/>
    <p:sldId id="256" r:id="rId3"/>
    <p:sldId id="257" r:id="rId4"/>
    <p:sldId id="258" r:id="rId5"/>
    <p:sldId id="260" r:id="rId6"/>
    <p:sldId id="261" r:id="rId7"/>
    <p:sldId id="263" r:id="rId8"/>
    <p:sldId id="264" r:id="rId9"/>
    <p:sldId id="259" r:id="rId10"/>
    <p:sldId id="26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442D5-2B98-4702-8608-22600F9DDC88}" type="datetimeFigureOut">
              <a:rPr lang="fr-FR" smtClean="0"/>
              <a:pPr/>
              <a:t>01/02/2013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A78AF-F8DC-498D-8F6C-0BB235CAD4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A78AF-F8DC-498D-8F6C-0BB235CAD4F8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A78AF-F8DC-498D-8F6C-0BB235CAD4F8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A78AF-F8DC-498D-8F6C-0BB235CAD4F8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A78AF-F8DC-498D-8F6C-0BB235CAD4F8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A78AF-F8DC-498D-8F6C-0BB235CAD4F8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A78AF-F8DC-498D-8F6C-0BB235CAD4F8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A78AF-F8DC-498D-8F6C-0BB235CAD4F8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A78AF-F8DC-498D-8F6C-0BB235CAD4F8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A78AF-F8DC-498D-8F6C-0BB235CAD4F8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53CD0-0450-4BFE-B0AE-1E4F262CAD51}" type="datetimeFigureOut">
              <a:rPr lang="fr-FR" smtClean="0"/>
              <a:pPr/>
              <a:t>01/02/2013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785A-3E7B-4A04-8618-E16F205B433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53CD0-0450-4BFE-B0AE-1E4F262CAD51}" type="datetimeFigureOut">
              <a:rPr lang="fr-FR" smtClean="0"/>
              <a:pPr/>
              <a:t>01/02/2013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785A-3E7B-4A04-8618-E16F205B4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53CD0-0450-4BFE-B0AE-1E4F262CAD51}" type="datetimeFigureOut">
              <a:rPr lang="fr-FR" smtClean="0"/>
              <a:pPr/>
              <a:t>01/02/2013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785A-3E7B-4A04-8618-E16F205B4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53CD0-0450-4BFE-B0AE-1E4F262CAD51}" type="datetimeFigureOut">
              <a:rPr lang="fr-FR" smtClean="0"/>
              <a:pPr/>
              <a:t>01/02/2013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785A-3E7B-4A04-8618-E16F205B4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53CD0-0450-4BFE-B0AE-1E4F262CAD51}" type="datetimeFigureOut">
              <a:rPr lang="fr-FR" smtClean="0"/>
              <a:pPr/>
              <a:t>01/02/2013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785A-3E7B-4A04-8618-E16F205B433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53CD0-0450-4BFE-B0AE-1E4F262CAD51}" type="datetimeFigureOut">
              <a:rPr lang="fr-FR" smtClean="0"/>
              <a:pPr/>
              <a:t>01/02/2013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785A-3E7B-4A04-8618-E16F205B4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53CD0-0450-4BFE-B0AE-1E4F262CAD51}" type="datetimeFigureOut">
              <a:rPr lang="fr-FR" smtClean="0"/>
              <a:pPr/>
              <a:t>01/02/2013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785A-3E7B-4A04-8618-E16F205B433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53CD0-0450-4BFE-B0AE-1E4F262CAD51}" type="datetimeFigureOut">
              <a:rPr lang="fr-FR" smtClean="0"/>
              <a:pPr/>
              <a:t>01/02/2013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785A-3E7B-4A04-8618-E16F205B4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53CD0-0450-4BFE-B0AE-1E4F262CAD51}" type="datetimeFigureOut">
              <a:rPr lang="fr-FR" smtClean="0"/>
              <a:pPr/>
              <a:t>01/02/2013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785A-3E7B-4A04-8618-E16F205B4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53CD0-0450-4BFE-B0AE-1E4F262CAD51}" type="datetimeFigureOut">
              <a:rPr lang="fr-FR" smtClean="0"/>
              <a:pPr/>
              <a:t>01/02/2013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785A-3E7B-4A04-8618-E16F205B4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7B53CD0-0450-4BFE-B0AE-1E4F262CAD51}" type="datetimeFigureOut">
              <a:rPr lang="fr-FR" smtClean="0"/>
              <a:pPr/>
              <a:t>01/02/2013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FA9785A-3E7B-4A04-8618-E16F205B4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B53CD0-0450-4BFE-B0AE-1E4F262CAD51}" type="datetimeFigureOut">
              <a:rPr lang="fr-FR" smtClean="0"/>
              <a:pPr/>
              <a:t>01/02/2013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FA9785A-3E7B-4A04-8618-E16F205B43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7715304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071546"/>
            <a:ext cx="7772400" cy="464347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DZ" b="1" dirty="0" smtClean="0"/>
              <a:t> </a:t>
            </a:r>
            <a:r>
              <a:rPr lang="ar-DZ" sz="4000" b="1" u="sng" dirty="0" smtClean="0">
                <a:solidFill>
                  <a:schemeClr val="bg1"/>
                </a:solidFill>
              </a:rPr>
              <a:t>الكفاءة القاعدية:</a:t>
            </a:r>
            <a:r>
              <a:rPr lang="ar-DZ" sz="4400" b="1" dirty="0" smtClean="0">
                <a:solidFill>
                  <a:srgbClr val="FF0000"/>
                </a:solidFill>
              </a:rPr>
              <a:t>هي الكفاءة الأساسية المرتبطة مباشرة بالوحدة التعليمية حيث كل نشاطات التعلم فيها تتمحور حولها</a:t>
            </a:r>
            <a:r>
              <a:rPr lang="ar-DZ" b="1" dirty="0" smtClean="0"/>
              <a:t>. 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49292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DZ" b="1" u="sng" dirty="0" smtClean="0">
                <a:solidFill>
                  <a:schemeClr val="bg1"/>
                </a:solidFill>
              </a:rPr>
              <a:t>الكفاءة المرحلية: </a:t>
            </a:r>
            <a:r>
              <a:rPr lang="ar-DZ" sz="4000" b="1" dirty="0" smtClean="0">
                <a:solidFill>
                  <a:srgbClr val="FFFF00"/>
                </a:solidFill>
              </a:rPr>
              <a:t>هي مجموع الكفاءات القاعدية المكونة لها المرتبطة بكل مشروع من المشاريع في مجالات التعلم المختلفة.</a:t>
            </a:r>
            <a:r>
              <a:rPr lang="ar-DZ" b="1" dirty="0" smtClean="0">
                <a:solidFill>
                  <a:srgbClr val="FFFF00"/>
                </a:solidFill>
              </a:rPr>
              <a:t> 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14113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r" rtl="1"/>
            <a:r>
              <a:rPr lang="ar-DZ" b="1" u="sng" dirty="0" smtClean="0">
                <a:solidFill>
                  <a:schemeClr val="bg1"/>
                </a:solidFill>
              </a:rPr>
              <a:t>الوحدة التعليمية: </a:t>
            </a:r>
            <a:r>
              <a:rPr lang="ar-DZ" sz="4000" b="1" dirty="0" smtClean="0"/>
              <a:t>هي النواة المعرفية الأساسية ففي كل مجالات من مجالات التعليم وتتكون من معارف متجانسة ومترابطة توظف لبناء كفاءة قاعدية معينة.</a:t>
            </a:r>
            <a:endParaRPr lang="fr-FR" sz="4000" dirty="0" smtClean="0"/>
          </a:p>
          <a:p>
            <a:pPr algn="r" rtl="1">
              <a:buNone/>
            </a:pPr>
            <a:r>
              <a:rPr lang="ar-DZ" sz="4000" b="1" dirty="0" smtClean="0"/>
              <a:t>  </a:t>
            </a:r>
            <a:r>
              <a:rPr lang="ar-DZ" sz="4000" b="1" u="sng" dirty="0" smtClean="0">
                <a:solidFill>
                  <a:schemeClr val="bg1"/>
                </a:solidFill>
              </a:rPr>
              <a:t>مؤشر الكفاءة: </a:t>
            </a:r>
            <a:r>
              <a:rPr lang="ar-DZ" sz="4000" b="1" dirty="0" smtClean="0"/>
              <a:t>هو السلوك الظاهري القابل للملاحظة والقياس والذي يبرز من </a:t>
            </a:r>
            <a:r>
              <a:rPr lang="ar-DZ" b="1" dirty="0" smtClean="0"/>
              <a:t>خلال نشاط</a:t>
            </a:r>
            <a:endParaRPr lang="fr-FR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642918"/>
            <a:ext cx="8501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4800" b="1" dirty="0" smtClean="0"/>
              <a:t>المتعلم, تعبيرا عن حدوث فعل التعلم والتحكم في مستوى الكفاءة المكتسبة ويتحقق في جزء أو حصة من حصص الوحدة التعليمية ومن خلال مجموعة المؤشرات المرتبطة بالكفاءة الواحدة.</a:t>
            </a:r>
            <a:endParaRPr lang="fr-FR" sz="48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8860" y="512064"/>
            <a:ext cx="4857784" cy="914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rtl="1"/>
            <a:r>
              <a:rPr lang="ar-DZ" b="1" dirty="0" smtClean="0"/>
              <a:t> </a:t>
            </a:r>
            <a:r>
              <a:rPr lang="ar-DZ" b="1" u="sng" dirty="0" smtClean="0"/>
              <a:t>الوحدة الإدماجية: 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r-FR" sz="3600" b="1" dirty="0" smtClean="0">
                <a:solidFill>
                  <a:srgbClr val="FFFF00"/>
                </a:solidFill>
              </a:rPr>
              <a:t>    </a:t>
            </a:r>
            <a:r>
              <a:rPr lang="ar-DZ" sz="3600" b="1" dirty="0" smtClean="0">
                <a:solidFill>
                  <a:srgbClr val="FFFF00"/>
                </a:solidFill>
              </a:rPr>
              <a:t>الوحدات الإدماجية ليست وحدات تعليمية مستقلة بل هي متعلقة بعملية إدماج مجموعة الكفاءات القاعدية المكونة للكفاءة المرحلية المرتبطة بكل مشروع من المشاريع الثلاث.</a:t>
            </a:r>
            <a:endParaRPr lang="fr-FR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43174" y="512064"/>
            <a:ext cx="4286280" cy="914400"/>
          </a:xfrm>
          <a:ln>
            <a:solidFill>
              <a:schemeClr val="bg1"/>
            </a:solidFill>
          </a:ln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rtl="1"/>
            <a:r>
              <a:rPr lang="ar-DZ" b="1" dirty="0" smtClean="0"/>
              <a:t> </a:t>
            </a:r>
            <a:r>
              <a:rPr lang="ar-DZ" b="1" u="sng" dirty="0" smtClean="0">
                <a:solidFill>
                  <a:srgbClr val="FFFF00"/>
                </a:solidFill>
              </a:rPr>
              <a:t>الحصة الإدماجية:</a:t>
            </a:r>
            <a:endParaRPr lang="fr-FR" u="sng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002894"/>
          </a:xfrm>
        </p:spPr>
        <p:txBody>
          <a:bodyPr>
            <a:normAutofit/>
          </a:bodyPr>
          <a:lstStyle/>
          <a:p>
            <a:pPr algn="r" rtl="1"/>
            <a:r>
              <a:rPr lang="ar-DZ" sz="3600" b="1" dirty="0" smtClean="0"/>
              <a:t>هي الحصة المخصصة لإدماج مجموعة المؤشرات المحققة في كل حصة من </a:t>
            </a:r>
            <a:r>
              <a:rPr lang="ar-DZ" sz="4000" b="1" dirty="0" smtClean="0"/>
              <a:t>الحصص</a:t>
            </a:r>
            <a:r>
              <a:rPr lang="ar-DZ" sz="3600" b="1" dirty="0" smtClean="0"/>
              <a:t> </a:t>
            </a:r>
            <a:r>
              <a:rPr lang="ar-DZ" sz="3600" b="1" dirty="0" err="1" smtClean="0"/>
              <a:t>المتمحورة</a:t>
            </a:r>
            <a:r>
              <a:rPr lang="ar-DZ" sz="3600" b="1" dirty="0" smtClean="0"/>
              <a:t> حول الكفاءة القاعدية.</a:t>
            </a:r>
            <a:endParaRPr lang="fr-FR" sz="3600" dirty="0" smtClean="0"/>
          </a:p>
          <a:p>
            <a:pPr algn="r" rtl="1"/>
            <a:endParaRPr lang="fr-FR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DZ" b="1" u="sng" dirty="0" smtClean="0">
                <a:solidFill>
                  <a:srgbClr val="FFFF00"/>
                </a:solidFill>
              </a:rPr>
              <a:t>مخطط تمثيلي لعناصر الكفاءة: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b="1" dirty="0" smtClean="0"/>
              <a:t> </a:t>
            </a:r>
            <a:r>
              <a:rPr lang="ar-DZ" b="1" dirty="0" smtClean="0">
                <a:solidFill>
                  <a:srgbClr val="92D050"/>
                </a:solidFill>
              </a:rPr>
              <a:t>كفاءة ختاميـــة </a:t>
            </a:r>
            <a:r>
              <a:rPr lang="ar-DZ" b="1" dirty="0" smtClean="0"/>
              <a:t>ـــــــــــــــــــــــــ سنــــة</a:t>
            </a:r>
            <a:endParaRPr lang="fr-FR" b="1" dirty="0" smtClean="0"/>
          </a:p>
          <a:p>
            <a:pPr algn="r" rtl="1">
              <a:buNone/>
            </a:pPr>
            <a:r>
              <a:rPr lang="ar-DZ" b="1" dirty="0" smtClean="0"/>
              <a:t>( عام دراســـي)</a:t>
            </a:r>
            <a:r>
              <a:rPr lang="fr-FR" b="1" dirty="0" smtClean="0"/>
              <a:t>.</a:t>
            </a:r>
            <a:endParaRPr lang="fr-FR" dirty="0" smtClean="0"/>
          </a:p>
          <a:p>
            <a:pPr algn="r" rtl="1"/>
            <a:r>
              <a:rPr lang="ar-DZ" b="1" dirty="0" smtClean="0"/>
              <a:t> </a:t>
            </a:r>
            <a:r>
              <a:rPr lang="ar-DZ" b="1" dirty="0" smtClean="0">
                <a:solidFill>
                  <a:srgbClr val="92D050"/>
                </a:solidFill>
              </a:rPr>
              <a:t>كفاءة مرحليـــة </a:t>
            </a:r>
            <a:r>
              <a:rPr lang="ar-DZ" b="1" dirty="0" smtClean="0"/>
              <a:t>ـــــــــــــــــــــــــ مشروع</a:t>
            </a:r>
            <a:endParaRPr lang="fr-FR" b="1" dirty="0" smtClean="0"/>
          </a:p>
          <a:p>
            <a:pPr algn="r" rtl="1">
              <a:buNone/>
            </a:pPr>
            <a:r>
              <a:rPr lang="ar-DZ" b="1" dirty="0" smtClean="0"/>
              <a:t>ثلاثي ـ سداسي( مرحلة معينة)</a:t>
            </a:r>
            <a:r>
              <a:rPr lang="fr-FR" b="1" dirty="0" smtClean="0"/>
              <a:t>.</a:t>
            </a:r>
            <a:endParaRPr lang="fr-FR" dirty="0" smtClean="0"/>
          </a:p>
          <a:p>
            <a:pPr algn="r" rtl="1"/>
            <a:r>
              <a:rPr lang="ar-DZ" b="1" dirty="0" smtClean="0">
                <a:solidFill>
                  <a:srgbClr val="92D050"/>
                </a:solidFill>
              </a:rPr>
              <a:t> </a:t>
            </a:r>
            <a:r>
              <a:rPr lang="ar-DZ" b="1" u="sng" dirty="0" smtClean="0">
                <a:solidFill>
                  <a:srgbClr val="92D050"/>
                </a:solidFill>
              </a:rPr>
              <a:t>كفاءة قاعديــــة </a:t>
            </a:r>
            <a:r>
              <a:rPr lang="ar-DZ" b="1" dirty="0" smtClean="0"/>
              <a:t>ـــــــــــــــــــــــــ وحدة تعليمية </a:t>
            </a:r>
            <a:r>
              <a:rPr lang="fr-FR" b="1" dirty="0" smtClean="0"/>
              <a:t>.</a:t>
            </a:r>
          </a:p>
          <a:p>
            <a:pPr algn="r" rtl="1"/>
            <a:r>
              <a:rPr lang="ar-DZ" b="1" u="sng" dirty="0" smtClean="0">
                <a:solidFill>
                  <a:srgbClr val="92D050"/>
                </a:solidFill>
              </a:rPr>
              <a:t>مؤشر الكفاءة </a:t>
            </a:r>
            <a:r>
              <a:rPr lang="ar-DZ" b="1" dirty="0" smtClean="0"/>
              <a:t>ــــــــــــــــــــــــــ حصــــة.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u="sng" dirty="0" smtClean="0"/>
              <a:t>تماشي وتوافق الكفاءة والتقويم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ar-DZ" b="1" dirty="0" smtClean="0"/>
              <a:t> </a:t>
            </a:r>
            <a:endParaRPr lang="fr-FR" dirty="0" smtClean="0"/>
          </a:p>
          <a:p>
            <a:pPr algn="r" rtl="1"/>
            <a:r>
              <a:rPr lang="ar-DZ" b="1" dirty="0" smtClean="0"/>
              <a:t>تتماشى الكفاءة والتقويم في خطين متوازيين فيتم التطابق على مستوى: </a:t>
            </a:r>
            <a:endParaRPr lang="fr-FR" dirty="0" smtClean="0"/>
          </a:p>
          <a:p>
            <a:pPr>
              <a:buNone/>
            </a:pPr>
            <a:r>
              <a:rPr lang="ar-DZ" b="1" dirty="0" smtClean="0"/>
              <a:t> </a:t>
            </a:r>
            <a:endParaRPr lang="fr-FR" dirty="0" smtClean="0"/>
          </a:p>
          <a:p>
            <a:pPr algn="r" rtl="1"/>
            <a:r>
              <a:rPr lang="ar-DZ" b="1" u="sng" dirty="0" smtClean="0">
                <a:solidFill>
                  <a:srgbClr val="FFC000"/>
                </a:solidFill>
              </a:rPr>
              <a:t>1ـ وضعية </a:t>
            </a:r>
            <a:r>
              <a:rPr lang="ar-DZ" b="1" u="sng" dirty="0" err="1" smtClean="0">
                <a:solidFill>
                  <a:srgbClr val="FFC000"/>
                </a:solidFill>
              </a:rPr>
              <a:t>الإنطلاق</a:t>
            </a:r>
            <a:r>
              <a:rPr lang="ar-DZ" b="1" u="sng" dirty="0" smtClean="0">
                <a:solidFill>
                  <a:srgbClr val="FFC000"/>
                </a:solidFill>
              </a:rPr>
              <a:t> </a:t>
            </a:r>
            <a:r>
              <a:rPr lang="ar-DZ" b="1" dirty="0" smtClean="0"/>
              <a:t>ــــــــــــــــــــــ تتماشى مع التقويم المبدئي أو الأولي أو التشخيصي.</a:t>
            </a:r>
            <a:endParaRPr lang="fr-FR" dirty="0" smtClean="0"/>
          </a:p>
          <a:p>
            <a:pPr rtl="1">
              <a:buNone/>
            </a:pPr>
            <a:r>
              <a:rPr lang="ar-DZ" b="1" dirty="0" smtClean="0"/>
              <a:t> </a:t>
            </a:r>
            <a:endParaRPr lang="fr-FR" dirty="0" smtClean="0"/>
          </a:p>
          <a:p>
            <a:pPr algn="r" rtl="1">
              <a:buNone/>
            </a:pPr>
            <a:r>
              <a:rPr lang="ar-DZ" b="1" dirty="0" smtClean="0"/>
              <a:t>فالتقويم المبدئي له وظيفتان: </a:t>
            </a:r>
            <a:r>
              <a:rPr lang="ar-DZ" b="1" dirty="0" err="1" smtClean="0"/>
              <a:t>ـ</a:t>
            </a:r>
            <a:r>
              <a:rPr lang="ar-DZ" b="1" dirty="0" smtClean="0"/>
              <a:t> </a:t>
            </a:r>
            <a:r>
              <a:rPr lang="ar-DZ" b="1" u="sng" dirty="0" smtClean="0">
                <a:solidFill>
                  <a:srgbClr val="FF0000"/>
                </a:solidFill>
              </a:rPr>
              <a:t>تشخيصية</a:t>
            </a:r>
            <a:r>
              <a:rPr lang="ar-DZ" b="1" u="sng" dirty="0" smtClean="0"/>
              <a:t> </a:t>
            </a:r>
            <a:r>
              <a:rPr lang="ar-DZ" b="1" dirty="0" smtClean="0"/>
              <a:t>تتمثل</a:t>
            </a:r>
            <a:r>
              <a:rPr lang="fr-FR" b="1" dirty="0" smtClean="0"/>
              <a:t> </a:t>
            </a:r>
            <a:r>
              <a:rPr lang="ar-DZ" b="1" dirty="0" smtClean="0"/>
              <a:t>معرفة المكتسبات القبلية وتحويلها إلى</a:t>
            </a:r>
            <a:r>
              <a:rPr lang="fr-FR" b="1" dirty="0" smtClean="0"/>
              <a:t> </a:t>
            </a:r>
            <a:r>
              <a:rPr lang="ar-DZ" b="1" dirty="0" smtClean="0"/>
              <a:t>وضعية مشكلة واجب حلها.</a:t>
            </a:r>
            <a:endParaRPr lang="fr-FR" dirty="0" smtClean="0"/>
          </a:p>
          <a:p>
            <a:pPr>
              <a:buNone/>
            </a:pPr>
            <a:r>
              <a:rPr lang="ar-DZ" b="1" dirty="0" smtClean="0"/>
              <a:t> </a:t>
            </a:r>
            <a:endParaRPr lang="fr-FR" dirty="0" smtClean="0"/>
          </a:p>
          <a:p>
            <a:pPr algn="r" rtl="1">
              <a:buNone/>
            </a:pPr>
            <a:r>
              <a:rPr lang="ar-DZ" b="1" u="sng" dirty="0" smtClean="0"/>
              <a:t>ـ </a:t>
            </a:r>
            <a:r>
              <a:rPr lang="ar-DZ" b="1" u="sng" dirty="0" err="1" smtClean="0">
                <a:solidFill>
                  <a:srgbClr val="FF0000"/>
                </a:solidFill>
              </a:rPr>
              <a:t>تنببئيــــة</a:t>
            </a:r>
            <a:r>
              <a:rPr lang="ar-DZ" b="1" u="sng" dirty="0" smtClean="0"/>
              <a:t>: </a:t>
            </a:r>
            <a:r>
              <a:rPr lang="ar-DZ" b="1" dirty="0" smtClean="0"/>
              <a:t> التفكير في بعض فرضيات العمل من أجل معالجة المشاكل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00166" y="1783560"/>
            <a:ext cx="7358114" cy="4572000"/>
          </a:xfrm>
          <a:scene3d>
            <a:camera prst="perspectiveHeroicExtremeRightFacing"/>
            <a:lightRig rig="threePt" dir="t"/>
          </a:scene3d>
        </p:spPr>
        <p:txBody>
          <a:bodyPr>
            <a:normAutofit/>
          </a:bodyPr>
          <a:lstStyle/>
          <a:p>
            <a:pPr algn="r" rtl="1"/>
            <a:r>
              <a:rPr lang="ar-DZ" sz="3600" b="1" dirty="0" smtClean="0">
                <a:solidFill>
                  <a:srgbClr val="FFC000"/>
                </a:solidFill>
              </a:rPr>
              <a:t>2 </a:t>
            </a:r>
            <a:r>
              <a:rPr lang="ar-DZ" sz="3600" b="1" dirty="0" err="1" smtClean="0">
                <a:solidFill>
                  <a:srgbClr val="FFC000"/>
                </a:solidFill>
              </a:rPr>
              <a:t>ـ</a:t>
            </a:r>
            <a:r>
              <a:rPr lang="ar-DZ" sz="3600" b="1" dirty="0" smtClean="0">
                <a:solidFill>
                  <a:srgbClr val="FFC000"/>
                </a:solidFill>
              </a:rPr>
              <a:t> </a:t>
            </a:r>
            <a:r>
              <a:rPr lang="ar-DZ" sz="3600" b="1" u="sng" dirty="0" smtClean="0">
                <a:solidFill>
                  <a:srgbClr val="FFC000"/>
                </a:solidFill>
              </a:rPr>
              <a:t>وضعية بناء التعلم </a:t>
            </a:r>
            <a:r>
              <a:rPr lang="ar-DZ" sz="3600" b="1" dirty="0" smtClean="0">
                <a:solidFill>
                  <a:srgbClr val="FFC000"/>
                </a:solidFill>
              </a:rPr>
              <a:t>:</a:t>
            </a:r>
            <a:r>
              <a:rPr lang="ar-DZ" sz="3600" b="1" dirty="0" smtClean="0"/>
              <a:t>تتماشى مـــــــــع التقويم التكويني أو البنائي الذي هو أداة تمكــــن المعلم من إيقاف سيــر الدرس متى استعسر على المتعلـــــم الفهم والمتابعة.</a:t>
            </a:r>
            <a:endParaRPr lang="fr-FR" sz="3600" dirty="0" smtClean="0"/>
          </a:p>
          <a:p>
            <a:pPr algn="r" rtl="1"/>
            <a:endParaRPr lang="fr-FR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857232"/>
            <a:ext cx="7772400" cy="4786346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ar-DZ" b="1" dirty="0" smtClean="0"/>
              <a:t> </a:t>
            </a:r>
            <a:endParaRPr lang="fr-FR" dirty="0" smtClean="0"/>
          </a:p>
          <a:p>
            <a:pPr algn="r" rtl="1"/>
            <a:r>
              <a:rPr lang="ar-DZ" sz="3600" b="1" dirty="0" smtClean="0">
                <a:solidFill>
                  <a:srgbClr val="FFC000"/>
                </a:solidFill>
              </a:rPr>
              <a:t>3</a:t>
            </a:r>
            <a:r>
              <a:rPr lang="ar-DZ" sz="3600" b="1" u="sng" dirty="0" smtClean="0">
                <a:solidFill>
                  <a:srgbClr val="FFC000"/>
                </a:solidFill>
              </a:rPr>
              <a:t> </a:t>
            </a:r>
            <a:r>
              <a:rPr lang="ar-DZ" sz="3600" b="1" u="sng" dirty="0" err="1" smtClean="0">
                <a:solidFill>
                  <a:srgbClr val="FFC000"/>
                </a:solidFill>
              </a:rPr>
              <a:t>ـ</a:t>
            </a:r>
            <a:r>
              <a:rPr lang="ar-DZ" sz="3600" b="1" u="sng" dirty="0" smtClean="0">
                <a:solidFill>
                  <a:srgbClr val="FFC000"/>
                </a:solidFill>
              </a:rPr>
              <a:t> وضعية استثمار المكتسبات </a:t>
            </a:r>
            <a:r>
              <a:rPr lang="ar-DZ" sz="3600" b="1" dirty="0" smtClean="0"/>
              <a:t>تتماشى مع التقويم </a:t>
            </a:r>
            <a:r>
              <a:rPr lang="ar-DZ" sz="3600" b="1" dirty="0" err="1" smtClean="0"/>
              <a:t>التحصلي</a:t>
            </a:r>
            <a:r>
              <a:rPr lang="ar-DZ" sz="3600" b="1" dirty="0" smtClean="0"/>
              <a:t> أو الختامي أو النهائي وهو عبارة عن وضعيات ونماذج مختارة </a:t>
            </a:r>
            <a:r>
              <a:rPr lang="ar-DZ" sz="3600" b="1" dirty="0" err="1" smtClean="0"/>
              <a:t>ومحددتمكن</a:t>
            </a:r>
            <a:r>
              <a:rPr lang="ar-DZ" sz="3600" b="1" dirty="0" smtClean="0"/>
              <a:t> من التحقق من اكتساب الكفاءة. ولا يكون في بعض المواد إلا بعد انتهاء مشروع أو مرحلة.</a:t>
            </a:r>
            <a:endParaRPr lang="fr-FR" sz="3600" dirty="0" smtClean="0"/>
          </a:p>
          <a:p>
            <a:pPr algn="r" rtl="1"/>
            <a:endParaRPr lang="fr-FR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00298" y="428605"/>
            <a:ext cx="4643470" cy="1214445"/>
          </a:xfrm>
        </p:spPr>
        <p:txBody>
          <a:bodyPr>
            <a:normAutofit/>
          </a:bodyPr>
          <a:lstStyle/>
          <a:p>
            <a:r>
              <a:rPr lang="ar-DZ" b="1" i="1" u="sng" dirty="0">
                <a:solidFill>
                  <a:srgbClr val="FFFF00"/>
                </a:solidFill>
              </a:rPr>
              <a:t>مفهــــوم المنهاج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1142984"/>
            <a:ext cx="8001056" cy="4714908"/>
          </a:xfrm>
          <a:scene3d>
            <a:camera prst="perspectiveRelaxed"/>
            <a:lightRig rig="threePt" dir="t"/>
          </a:scene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 rtl="1"/>
            <a:r>
              <a:rPr lang="ar-DZ" sz="4000" b="1" dirty="0">
                <a:solidFill>
                  <a:srgbClr val="C00000"/>
                </a:solidFill>
              </a:rPr>
              <a:t>المنهاج هو أداة المجتمع في تربية الأجيال وفق الصورة النموذجية التي   يرغب أن تكون عليها الناشئة نموا </a:t>
            </a:r>
            <a:r>
              <a:rPr lang="ar-DZ" sz="4000" b="1" dirty="0" err="1">
                <a:solidFill>
                  <a:srgbClr val="C00000"/>
                </a:solidFill>
              </a:rPr>
              <a:t>و</a:t>
            </a:r>
            <a:r>
              <a:rPr lang="ar-DZ" sz="4000" b="1" dirty="0">
                <a:solidFill>
                  <a:srgbClr val="C00000"/>
                </a:solidFill>
              </a:rPr>
              <a:t> تكيفا مع </a:t>
            </a:r>
            <a:r>
              <a:rPr lang="ar-DZ" sz="4000" b="1" dirty="0" smtClean="0">
                <a:solidFill>
                  <a:srgbClr val="C00000"/>
                </a:solidFill>
              </a:rPr>
              <a:t>الذات</a:t>
            </a:r>
          </a:p>
          <a:p>
            <a:pPr algn="r" rtl="1"/>
            <a:r>
              <a:rPr lang="ar-DZ" sz="4000" b="1" dirty="0" smtClean="0">
                <a:solidFill>
                  <a:srgbClr val="C00000"/>
                </a:solidFill>
              </a:rPr>
              <a:t> </a:t>
            </a:r>
            <a:r>
              <a:rPr lang="ar-DZ" sz="4000" b="1" dirty="0">
                <a:solidFill>
                  <a:srgbClr val="C00000"/>
                </a:solidFill>
              </a:rPr>
              <a:t>و الآخرين, انطلاقا من مشروع المجتمع </a:t>
            </a:r>
            <a:r>
              <a:rPr lang="ar-DZ" sz="4000" b="1" dirty="0" err="1">
                <a:solidFill>
                  <a:srgbClr val="C00000"/>
                </a:solidFill>
              </a:rPr>
              <a:t>و</a:t>
            </a:r>
            <a:r>
              <a:rPr lang="ar-DZ" sz="4000" b="1" dirty="0">
                <a:solidFill>
                  <a:srgbClr val="C00000"/>
                </a:solidFill>
              </a:rPr>
              <a:t> المشروع التربوي</a:t>
            </a:r>
            <a:r>
              <a:rPr lang="ar-DZ" sz="4000" b="1" dirty="0"/>
              <a:t>.</a:t>
            </a:r>
            <a:endParaRPr lang="fr-FR" sz="40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643050"/>
            <a:ext cx="7772400" cy="4071966"/>
          </a:xfrm>
          <a:scene3d>
            <a:camera prst="perspectiveContrastingLeftFacing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DZ" sz="5400" dirty="0" smtClean="0">
                <a:solidFill>
                  <a:srgbClr val="FF0000"/>
                </a:solidFill>
              </a:rPr>
              <a:t>اللهم اجعل في عرضنا هذا التفاته تنفع متكونينا و تيسر طريقهم مع صغار المتعلمين</a:t>
            </a:r>
            <a:br>
              <a:rPr lang="ar-DZ" sz="5400" dirty="0" smtClean="0">
                <a:solidFill>
                  <a:srgbClr val="FF0000"/>
                </a:solidFill>
              </a:rPr>
            </a:br>
            <a:r>
              <a:rPr lang="ar-DZ" sz="5400" dirty="0" err="1" smtClean="0">
                <a:solidFill>
                  <a:srgbClr val="FF0000"/>
                </a:solidFill>
              </a:rPr>
              <a:t>وفقكم</a:t>
            </a:r>
            <a:r>
              <a:rPr lang="ar-DZ" sz="5400" dirty="0" smtClean="0">
                <a:solidFill>
                  <a:srgbClr val="FF0000"/>
                </a:solidFill>
              </a:rPr>
              <a:t> الله </a:t>
            </a:r>
            <a:r>
              <a:rPr lang="ar-DZ" sz="5400" dirty="0" err="1" smtClean="0">
                <a:solidFill>
                  <a:srgbClr val="FF0000"/>
                </a:solidFill>
              </a:rPr>
              <a:t>و</a:t>
            </a:r>
            <a:r>
              <a:rPr lang="ar-DZ" sz="5400" dirty="0" smtClean="0">
                <a:solidFill>
                  <a:srgbClr val="FF0000"/>
                </a:solidFill>
              </a:rPr>
              <a:t> سدد خطاكم</a:t>
            </a:r>
            <a:endParaRPr lang="fr-FR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85794"/>
            <a:ext cx="7000924" cy="55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785794"/>
            <a:ext cx="8143932" cy="5643602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1604" y="512064"/>
            <a:ext cx="6143668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DZ" b="1" i="1" dirty="0" smtClean="0">
                <a:solidFill>
                  <a:schemeClr val="accent2"/>
                </a:solidFill>
                <a:hlinkClick r:id="" action="ppaction://hlinkshowjump?jump=nextslide"/>
              </a:rPr>
              <a:t>المفهوم الحديث للمنهاج 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 rtl="1">
              <a:buNone/>
            </a:pPr>
            <a:r>
              <a:rPr lang="ar-DZ" b="1" dirty="0" smtClean="0">
                <a:solidFill>
                  <a:srgbClr val="7030A0"/>
                </a:solidFill>
              </a:rPr>
              <a:t>إنه الخبرات التربوية الثقافية </a:t>
            </a:r>
            <a:r>
              <a:rPr lang="ar-DZ" b="1" dirty="0" err="1" smtClean="0">
                <a:solidFill>
                  <a:srgbClr val="7030A0"/>
                </a:solidFill>
              </a:rPr>
              <a:t>و</a:t>
            </a:r>
            <a:r>
              <a:rPr lang="ar-DZ" b="1" dirty="0" smtClean="0">
                <a:solidFill>
                  <a:srgbClr val="7030A0"/>
                </a:solidFill>
              </a:rPr>
              <a:t> </a:t>
            </a:r>
            <a:r>
              <a:rPr lang="ar-DZ" b="1" dirty="0" err="1" smtClean="0">
                <a:solidFill>
                  <a:srgbClr val="7030A0"/>
                </a:solidFill>
              </a:rPr>
              <a:t>الإجتماعية</a:t>
            </a:r>
            <a:r>
              <a:rPr lang="ar-DZ" b="1" dirty="0" smtClean="0">
                <a:solidFill>
                  <a:srgbClr val="7030A0"/>
                </a:solidFill>
              </a:rPr>
              <a:t> </a:t>
            </a:r>
          </a:p>
          <a:p>
            <a:pPr algn="r" rtl="1">
              <a:buNone/>
            </a:pPr>
            <a:r>
              <a:rPr lang="ar-DZ" b="1" dirty="0" smtClean="0">
                <a:solidFill>
                  <a:srgbClr val="7030A0"/>
                </a:solidFill>
              </a:rPr>
              <a:t>و الفنية </a:t>
            </a:r>
            <a:r>
              <a:rPr lang="ar-DZ" b="1" dirty="0" err="1" smtClean="0">
                <a:solidFill>
                  <a:srgbClr val="7030A0"/>
                </a:solidFill>
              </a:rPr>
              <a:t>و</a:t>
            </a:r>
            <a:r>
              <a:rPr lang="ar-DZ" b="1" dirty="0" smtClean="0">
                <a:solidFill>
                  <a:srgbClr val="7030A0"/>
                </a:solidFill>
              </a:rPr>
              <a:t> الرياضة التي تهيئها المدرس للتلميذ داخل حدودها أو خارجها, قصد مساعدتهم على النمو الشامل في جميع النواحي, </a:t>
            </a:r>
          </a:p>
          <a:p>
            <a:pPr algn="r" rtl="1">
              <a:buNone/>
            </a:pPr>
            <a:r>
              <a:rPr lang="ar-DZ" b="1" dirty="0" smtClean="0">
                <a:solidFill>
                  <a:srgbClr val="7030A0"/>
                </a:solidFill>
              </a:rPr>
              <a:t>و تعديل سلوكهم طبقا لأهدافها التربوية فهو مجموع الخبرات التي تهيأ للمتعلم, </a:t>
            </a:r>
            <a:r>
              <a:rPr lang="ar-DZ" b="1" dirty="0" err="1" smtClean="0">
                <a:solidFill>
                  <a:srgbClr val="7030A0"/>
                </a:solidFill>
              </a:rPr>
              <a:t>و</a:t>
            </a:r>
            <a:r>
              <a:rPr lang="ar-DZ" b="1" dirty="0" smtClean="0">
                <a:solidFill>
                  <a:srgbClr val="7030A0"/>
                </a:solidFill>
              </a:rPr>
              <a:t> التي تستهدف مساعدته على النمو الشامـــــل المتكامل لكي يكون أكثر قدرة على التكيف مع ذاته </a:t>
            </a:r>
            <a:r>
              <a:rPr lang="ar-DZ" b="1" dirty="0" err="1" smtClean="0">
                <a:solidFill>
                  <a:srgbClr val="7030A0"/>
                </a:solidFill>
              </a:rPr>
              <a:t>و</a:t>
            </a:r>
            <a:r>
              <a:rPr lang="ar-DZ" b="1" dirty="0" smtClean="0">
                <a:solidFill>
                  <a:srgbClr val="7030A0"/>
                </a:solidFill>
              </a:rPr>
              <a:t> مع الآخرين باعتبار أن المنهاج هو أهم أداة يصفها المجتمع لتربية الأجيال </a:t>
            </a:r>
            <a:r>
              <a:rPr lang="ar-DZ" b="1" dirty="0" smtClean="0"/>
              <a:t>.</a:t>
            </a:r>
            <a:endParaRPr lang="fr-F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43174" y="512064"/>
            <a:ext cx="5357850" cy="914400"/>
          </a:xfrm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ar-DZ" b="1" i="1" u="sng" dirty="0" smtClean="0">
                <a:solidFill>
                  <a:srgbClr val="FFC000"/>
                </a:solidFill>
              </a:rPr>
              <a:t>خصائــص المنهـــــــاج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FF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1ـ</a:t>
            </a:r>
            <a:r>
              <a:rPr lang="ar-DZ" b="1" dirty="0" smtClean="0">
                <a:solidFill>
                  <a:schemeClr val="accent1"/>
                </a:solidFill>
              </a:rPr>
              <a:t> </a:t>
            </a: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يتمحور المنهاج حول التلميذ </a:t>
            </a:r>
            <a:r>
              <a:rPr lang="ar-DZ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</a:t>
            </a: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يجسد خبراته كمشروع للحياة .</a:t>
            </a:r>
            <a:endParaRPr lang="fr-FR" b="1" dirty="0" smtClean="0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>
              <a:buNone/>
            </a:pP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ـ </a:t>
            </a: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ينمي شخصيته في جميع جوانبها الوجدانية </a:t>
            </a:r>
            <a:r>
              <a:rPr lang="ar-DZ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</a:t>
            </a: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العقلية </a:t>
            </a:r>
            <a:r>
              <a:rPr lang="ar-DZ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</a:t>
            </a: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البدنية في شمول </a:t>
            </a:r>
          </a:p>
          <a:p>
            <a:pPr algn="r">
              <a:buNone/>
            </a:pP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 تكامل .</a:t>
            </a:r>
            <a:endParaRPr lang="fr-FR" b="1" dirty="0" smtClean="0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>
              <a:buNone/>
            </a:pP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3ـ </a:t>
            </a: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يوجه إلى توظيف المعلومات </a:t>
            </a:r>
            <a:r>
              <a:rPr lang="ar-DZ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</a:t>
            </a: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المهارات </a:t>
            </a:r>
          </a:p>
          <a:p>
            <a:pPr algn="r">
              <a:buNone/>
            </a:pP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 الخبرات التي يكتسبها التلميذ في حياته اليومية الحاضرة </a:t>
            </a:r>
            <a:r>
              <a:rPr lang="ar-DZ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</a:t>
            </a: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المستقبلي</a:t>
            </a:r>
            <a:endParaRPr lang="fr-FR" b="1" dirty="0" smtClean="0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 rtl="1">
              <a:buNone/>
            </a:pP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ـ </a:t>
            </a: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يهيئ الفرص لتنمية روح الإقدام والاكتشاف </a:t>
            </a:r>
            <a:r>
              <a:rPr lang="ar-DZ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</a:t>
            </a: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الاستقصاء </a:t>
            </a:r>
            <a:r>
              <a:rPr lang="ar-DZ" b="1" dirty="0" err="1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</a:t>
            </a:r>
            <a:r>
              <a:rPr lang="ar-DZ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الابتكار والقدرة على حسن الاختيارو اتخاذ المواقف و حل المشك</a:t>
            </a:r>
            <a:r>
              <a:rPr lang="ar-DZ" b="1" dirty="0" smtClean="0">
                <a:solidFill>
                  <a:schemeClr val="accent1"/>
                </a:solidFill>
              </a:rPr>
              <a:t>لات .</a:t>
            </a:r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571480"/>
            <a:ext cx="6200796" cy="914400"/>
          </a:xfrm>
          <a:ln>
            <a:solidFill>
              <a:schemeClr val="bg1"/>
            </a:solidFill>
          </a:ln>
          <a:scene3d>
            <a:camera prst="orthographicFront">
              <a:rot lat="0" lon="21299999" rev="0"/>
            </a:camera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DZ" b="1" i="1" u="sng" dirty="0" smtClean="0">
                <a:solidFill>
                  <a:schemeClr val="tx2">
                    <a:lumMod val="50000"/>
                  </a:schemeClr>
                </a:solidFill>
              </a:rPr>
              <a:t>الـوسائـــل التعليـميـــة</a:t>
            </a:r>
            <a:r>
              <a:rPr lang="ar-DZ" b="1" dirty="0" smtClean="0">
                <a:solidFill>
                  <a:schemeClr val="tx2">
                    <a:lumMod val="50000"/>
                  </a:schemeClr>
                </a:solidFill>
              </a:rPr>
              <a:t> :</a:t>
            </a:r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8662" y="1785926"/>
            <a:ext cx="7772400" cy="4572000"/>
          </a:xfrm>
        </p:spPr>
        <p:txBody>
          <a:bodyPr/>
          <a:lstStyle/>
          <a:p>
            <a:pPr algn="r" rtl="1">
              <a:buNone/>
            </a:pPr>
            <a:r>
              <a:rPr lang="ar-DZ" b="1" dirty="0" smtClean="0">
                <a:solidFill>
                  <a:srgbClr val="FFFF00"/>
                </a:solidFill>
              </a:rPr>
              <a:t> ــ وثيقة المنهــــاج                                  </a:t>
            </a:r>
          </a:p>
          <a:p>
            <a:pPr algn="r" rtl="1">
              <a:buNone/>
            </a:pPr>
            <a:r>
              <a:rPr lang="ar-DZ" b="1" dirty="0" smtClean="0">
                <a:solidFill>
                  <a:srgbClr val="FFFF00"/>
                </a:solidFill>
              </a:rPr>
              <a:t> ــ </a:t>
            </a:r>
            <a:r>
              <a:rPr lang="ar-DZ" b="1" dirty="0" err="1" smtClean="0">
                <a:solidFill>
                  <a:srgbClr val="FFFF00"/>
                </a:solidFill>
              </a:rPr>
              <a:t>الإستعمال</a:t>
            </a:r>
            <a:r>
              <a:rPr lang="ar-DZ" b="1" dirty="0" smtClean="0">
                <a:solidFill>
                  <a:srgbClr val="FFFF00"/>
                </a:solidFill>
              </a:rPr>
              <a:t> </a:t>
            </a:r>
            <a:r>
              <a:rPr lang="ar-DZ" b="1" dirty="0" err="1" smtClean="0">
                <a:solidFill>
                  <a:srgbClr val="FFFF00"/>
                </a:solidFill>
              </a:rPr>
              <a:t>الأصواب</a:t>
            </a:r>
            <a:r>
              <a:rPr lang="ar-DZ" b="1" dirty="0" smtClean="0">
                <a:solidFill>
                  <a:srgbClr val="FFFF00"/>
                </a:solidFill>
              </a:rPr>
              <a:t> </a:t>
            </a:r>
            <a:r>
              <a:rPr lang="ar-DZ" b="1" dirty="0" err="1" smtClean="0">
                <a:solidFill>
                  <a:srgbClr val="FFFF00"/>
                </a:solidFill>
              </a:rPr>
              <a:t>للسبور</a:t>
            </a:r>
            <a:endParaRPr lang="ar-DZ" b="1" dirty="0" smtClean="0">
              <a:solidFill>
                <a:srgbClr val="FFFF00"/>
              </a:solidFill>
            </a:endParaRPr>
          </a:p>
          <a:p>
            <a:pPr algn="r" rtl="1">
              <a:buNone/>
            </a:pPr>
            <a:r>
              <a:rPr lang="ar-DZ" b="1" dirty="0" smtClean="0">
                <a:solidFill>
                  <a:srgbClr val="FFFF00"/>
                </a:solidFill>
              </a:rPr>
              <a:t> ــ الوثيــقــة المرافقة </a:t>
            </a:r>
            <a:r>
              <a:rPr lang="ar-DZ" b="1" dirty="0" err="1" smtClean="0">
                <a:solidFill>
                  <a:srgbClr val="FFFF00"/>
                </a:solidFill>
              </a:rPr>
              <a:t>للمنهاح</a:t>
            </a:r>
            <a:r>
              <a:rPr lang="ar-DZ" b="1" dirty="0" smtClean="0">
                <a:solidFill>
                  <a:srgbClr val="FFFF00"/>
                </a:solidFill>
              </a:rPr>
              <a:t> </a:t>
            </a:r>
          </a:p>
          <a:p>
            <a:pPr algn="r" rtl="1">
              <a:buNone/>
            </a:pPr>
            <a:r>
              <a:rPr lang="ar-DZ" b="1" dirty="0" smtClean="0">
                <a:solidFill>
                  <a:srgbClr val="FFFF00"/>
                </a:solidFill>
              </a:rPr>
              <a:t> ــ تنويع وضعيات التعلم</a:t>
            </a:r>
            <a:endParaRPr lang="fr-FR" dirty="0" smtClean="0">
              <a:solidFill>
                <a:srgbClr val="FFFF00"/>
              </a:solidFill>
            </a:endParaRPr>
          </a:p>
          <a:p>
            <a:pPr algn="r">
              <a:buNone/>
            </a:pPr>
            <a:r>
              <a:rPr lang="ar-DZ" b="1" dirty="0" smtClean="0">
                <a:solidFill>
                  <a:srgbClr val="FFFF00"/>
                </a:solidFill>
              </a:rPr>
              <a:t> ــ الكتـــاب المدرســـي                                ــ تنظيـم </a:t>
            </a:r>
            <a:r>
              <a:rPr lang="ar-DZ" b="1" dirty="0" err="1" smtClean="0">
                <a:solidFill>
                  <a:srgbClr val="FFFF00"/>
                </a:solidFill>
              </a:rPr>
              <a:t>و</a:t>
            </a:r>
            <a:r>
              <a:rPr lang="ar-DZ" b="1" dirty="0" smtClean="0">
                <a:solidFill>
                  <a:srgbClr val="FFFF00"/>
                </a:solidFill>
              </a:rPr>
              <a:t> تهيئة حجرات الدرس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ar-DZ" b="1" dirty="0" smtClean="0">
                <a:solidFill>
                  <a:srgbClr val="FFFF00"/>
                </a:solidFill>
              </a:rPr>
              <a:t> ــ تكـويـــن المعلميــــن                              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512064"/>
            <a:ext cx="6786610" cy="914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DZ" b="1" i="1" u="sng" dirty="0" smtClean="0">
                <a:solidFill>
                  <a:srgbClr val="7030A0"/>
                </a:solidFill>
              </a:rPr>
              <a:t>اقتـــراح بعض أساليب القيــاس 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ـ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الإستظهار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: الأداء السلوكي                   المباشر اللفظي .</a:t>
            </a:r>
            <a:endParaRPr lang="fr-FR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 rtl="1">
              <a:buNone/>
            </a:pP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ــ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إختيار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 وضعيات مشكلة والتي يمكن أن تتخذ أشكالا متنوعة .</a:t>
            </a:r>
            <a:endParaRPr lang="fr-FR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ــ المساءلة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ـ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 التصنيف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ـ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 التبرير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ـ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 التأكيد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ـ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          ملء جداول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ـ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 نقذ ظواهر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ـ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 الإجابـــــة القصيرة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ـ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 الألغاز المبسطة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ـ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 الرسوم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ـ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 التكوينات الخطية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ـ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 الصواب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و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 الخطأ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ـ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الإختيار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 من متعدد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ـ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 إعادة ترتيب    إكمال الناقص </a:t>
            </a:r>
            <a:r>
              <a:rPr lang="ar-DZ" b="1" dirty="0" err="1" smtClean="0">
                <a:solidFill>
                  <a:schemeClr val="accent5">
                    <a:lumMod val="75000"/>
                  </a:schemeClr>
                </a:solidFill>
              </a:rPr>
              <a:t>ـ</a:t>
            </a:r>
            <a:r>
              <a:rPr lang="ar-DZ" b="1" dirty="0" smtClean="0">
                <a:solidFill>
                  <a:schemeClr val="accent5">
                    <a:lumMod val="75000"/>
                  </a:schemeClr>
                </a:solidFill>
              </a:rPr>
              <a:t> تصحيح مواقف ....... .</a:t>
            </a:r>
            <a:endParaRPr lang="fr-FR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8794" y="571480"/>
            <a:ext cx="4572032" cy="914400"/>
          </a:xfrm>
        </p:spPr>
        <p:txBody>
          <a:bodyPr>
            <a:normAutofit fontScale="90000"/>
          </a:bodyPr>
          <a:lstStyle/>
          <a:p>
            <a:r>
              <a:rPr lang="ar-DZ" b="1" i="1" u="sng" dirty="0" smtClean="0">
                <a:solidFill>
                  <a:srgbClr val="002060"/>
                </a:solidFill>
              </a:rPr>
              <a:t>المقـاربـــة بالكفاءات </a:t>
            </a:r>
            <a:r>
              <a:rPr lang="ar-DZ" b="1" i="1" u="sng" dirty="0" smtClean="0"/>
              <a:t>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1785926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ar-DZ" b="1" dirty="0" smtClean="0">
                <a:solidFill>
                  <a:srgbClr val="FF0000"/>
                </a:solidFill>
              </a:rPr>
              <a:t>1_أثبتت التجارب أن التلاميذ يملكون معارف </a:t>
            </a:r>
            <a:r>
              <a:rPr lang="ar-DZ" b="1" dirty="0" err="1" smtClean="0">
                <a:solidFill>
                  <a:srgbClr val="FF0000"/>
                </a:solidFill>
              </a:rPr>
              <a:t>و</a:t>
            </a:r>
            <a:r>
              <a:rPr lang="ar-DZ" b="1" dirty="0" smtClean="0">
                <a:solidFill>
                  <a:srgbClr val="FF0000"/>
                </a:solidFill>
              </a:rPr>
              <a:t> قدرات لكنهم يجهلون كيفية تجنيدها في الوقت المناسب داخل وضعية عمل في هذه الحالة:</a:t>
            </a:r>
            <a:endParaRPr lang="fr-FR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ar-DZ" b="1" dirty="0" smtClean="0">
                <a:solidFill>
                  <a:srgbClr val="FF0000"/>
                </a:solidFill>
              </a:rPr>
              <a:t> </a:t>
            </a:r>
            <a:endParaRPr lang="fr-FR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ar-DZ" b="1" dirty="0" smtClean="0">
                <a:solidFill>
                  <a:srgbClr val="FF0000"/>
                </a:solidFill>
              </a:rPr>
              <a:t>  2_جاءت الكفاءة لتمكن التلميذ من تجنيــــد المعارف و القدرات المكتسبة بصفة منتظمة </a:t>
            </a:r>
            <a:r>
              <a:rPr lang="ar-DZ" b="1" dirty="0" err="1" smtClean="0">
                <a:solidFill>
                  <a:srgbClr val="FF0000"/>
                </a:solidFill>
              </a:rPr>
              <a:t>و</a:t>
            </a:r>
            <a:r>
              <a:rPr lang="ar-DZ" b="1" dirty="0" smtClean="0">
                <a:solidFill>
                  <a:srgbClr val="FF0000"/>
                </a:solidFill>
              </a:rPr>
              <a:t> ملائمة في مواجهة مجموعة الوظائـــــــف </a:t>
            </a:r>
          </a:p>
          <a:p>
            <a:pPr algn="r">
              <a:buNone/>
            </a:pPr>
            <a:r>
              <a:rPr lang="ar-DZ" b="1" dirty="0" smtClean="0">
                <a:solidFill>
                  <a:srgbClr val="FF0000"/>
                </a:solidFill>
              </a:rPr>
              <a:t>و الوضعيات التي تعترض </a:t>
            </a:r>
            <a:r>
              <a:rPr lang="ar-DZ" b="1" dirty="0" err="1" smtClean="0">
                <a:solidFill>
                  <a:srgbClr val="FF0000"/>
                </a:solidFill>
              </a:rPr>
              <a:t>و</a:t>
            </a:r>
            <a:r>
              <a:rPr lang="ar-DZ" b="1" dirty="0" smtClean="0">
                <a:solidFill>
                  <a:srgbClr val="FF0000"/>
                </a:solidFill>
              </a:rPr>
              <a:t> تسمـــح لـــــــــه باستعمـــــــال المفاهيــــم </a:t>
            </a:r>
            <a:r>
              <a:rPr lang="ar-DZ" b="1" dirty="0" err="1" smtClean="0">
                <a:solidFill>
                  <a:srgbClr val="FF0000"/>
                </a:solidFill>
              </a:rPr>
              <a:t>و</a:t>
            </a:r>
            <a:r>
              <a:rPr lang="ar-DZ" b="1" dirty="0" smtClean="0">
                <a:solidFill>
                  <a:srgbClr val="FF0000"/>
                </a:solidFill>
              </a:rPr>
              <a:t> الإستعلامـــات </a:t>
            </a:r>
          </a:p>
          <a:p>
            <a:pPr algn="r">
              <a:buNone/>
            </a:pPr>
            <a:r>
              <a:rPr lang="ar-DZ" b="1" dirty="0" smtClean="0">
                <a:solidFill>
                  <a:srgbClr val="FF0000"/>
                </a:solidFill>
              </a:rPr>
              <a:t>و الإجراءات والطرق التقنية </a:t>
            </a:r>
            <a:r>
              <a:rPr lang="ar-DZ" b="1" dirty="0" err="1" smtClean="0">
                <a:solidFill>
                  <a:srgbClr val="FF0000"/>
                </a:solidFill>
              </a:rPr>
              <a:t>و</a:t>
            </a:r>
            <a:r>
              <a:rPr lang="ar-DZ" b="1" dirty="0" smtClean="0">
                <a:solidFill>
                  <a:srgbClr val="FF0000"/>
                </a:solidFill>
              </a:rPr>
              <a:t> الإستراتيجيات بصفة ملائمة:</a:t>
            </a:r>
            <a:endParaRPr lang="fr-FR" dirty="0" smtClean="0">
              <a:solidFill>
                <a:srgbClr val="FF0000"/>
              </a:solidFill>
            </a:endParaRPr>
          </a:p>
          <a:p>
            <a:pPr algn="r"/>
            <a:endParaRPr lang="fr-F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728" y="512064"/>
            <a:ext cx="6215106" cy="914400"/>
          </a:xfr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DZ" b="1" dirty="0" smtClean="0">
                <a:solidFill>
                  <a:schemeClr val="tx2">
                    <a:lumMod val="75000"/>
                  </a:schemeClr>
                </a:solidFill>
              </a:rPr>
              <a:t> الكفاءة تظهر في الفعل: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51435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>
              <a:buNone/>
            </a:pPr>
            <a:r>
              <a:rPr lang="ar-DZ" sz="1800" b="1" dirty="0" smtClean="0"/>
              <a:t> ــ المقاربة بالكفاءات كأداة للتكوين تسمح بانتقاء الكفاءات المناسبة </a:t>
            </a:r>
            <a:r>
              <a:rPr lang="ar-DZ" sz="1800" b="1" dirty="0" err="1" smtClean="0"/>
              <a:t>و</a:t>
            </a:r>
            <a:r>
              <a:rPr lang="ar-DZ" sz="1800" b="1" dirty="0" smtClean="0"/>
              <a:t> المنسجمة </a:t>
            </a:r>
            <a:r>
              <a:rPr lang="ar-DZ" sz="1800" b="1" dirty="0" err="1" smtClean="0"/>
              <a:t>و</a:t>
            </a:r>
            <a:r>
              <a:rPr lang="ar-DZ" sz="1800" b="1" dirty="0" smtClean="0"/>
              <a:t> الضرورية للقيام بوظيفته </a:t>
            </a:r>
            <a:r>
              <a:rPr lang="ar-DZ" sz="1800" b="1" dirty="0" err="1" smtClean="0"/>
              <a:t>و</a:t>
            </a:r>
            <a:r>
              <a:rPr lang="ar-DZ" sz="1800" b="1" dirty="0" smtClean="0"/>
              <a:t> التي يجب إدماجها في البرنامج.</a:t>
            </a:r>
            <a:endParaRPr lang="fr-FR" sz="1800" dirty="0" smtClean="0"/>
          </a:p>
          <a:p>
            <a:pPr>
              <a:buNone/>
            </a:pPr>
            <a:r>
              <a:rPr lang="ar-DZ" sz="1800" b="1" dirty="0" smtClean="0"/>
              <a:t> </a:t>
            </a:r>
            <a:endParaRPr lang="fr-FR" sz="1800" dirty="0" smtClean="0"/>
          </a:p>
          <a:p>
            <a:pPr algn="r" rtl="1">
              <a:buNone/>
            </a:pPr>
            <a:r>
              <a:rPr lang="ar-DZ" sz="1800" b="1" dirty="0" smtClean="0"/>
              <a:t>ـ يكون التلميذ مركز </a:t>
            </a:r>
            <a:r>
              <a:rPr lang="ar-DZ" sz="1800" b="1" dirty="0" err="1" smtClean="0"/>
              <a:t>الإهتمام</a:t>
            </a:r>
            <a:r>
              <a:rPr lang="ar-DZ" sz="1800" b="1" dirty="0" smtClean="0"/>
              <a:t> في التعليم.</a:t>
            </a:r>
            <a:endParaRPr lang="fr-FR" sz="1800" dirty="0" smtClean="0"/>
          </a:p>
          <a:p>
            <a:pPr>
              <a:buNone/>
            </a:pPr>
            <a:r>
              <a:rPr lang="ar-DZ" sz="1800" b="1" dirty="0" smtClean="0"/>
              <a:t> </a:t>
            </a:r>
            <a:endParaRPr lang="fr-FR" sz="1800" dirty="0" smtClean="0"/>
          </a:p>
          <a:p>
            <a:pPr algn="r" rtl="1">
              <a:buNone/>
            </a:pPr>
            <a:r>
              <a:rPr lang="ar-DZ" sz="1800" b="1" dirty="0" smtClean="0"/>
              <a:t>  ــ </a:t>
            </a:r>
            <a:r>
              <a:rPr lang="ar-DZ" sz="1800" b="1" dirty="0" err="1" smtClean="0"/>
              <a:t>الإهتمام</a:t>
            </a:r>
            <a:r>
              <a:rPr lang="ar-DZ" sz="1800" b="1" dirty="0" smtClean="0"/>
              <a:t> منصب حول ما يجب تبليغه للتلميذ في نهاية الحصص التعليمية.</a:t>
            </a:r>
            <a:endParaRPr lang="fr-FR" sz="1800" dirty="0" smtClean="0"/>
          </a:p>
          <a:p>
            <a:pPr>
              <a:buNone/>
            </a:pPr>
            <a:r>
              <a:rPr lang="ar-DZ" sz="1800" b="1" dirty="0" smtClean="0"/>
              <a:t> </a:t>
            </a:r>
            <a:endParaRPr lang="fr-FR" sz="1800" dirty="0" smtClean="0"/>
          </a:p>
          <a:p>
            <a:pPr algn="r" rtl="1">
              <a:buNone/>
            </a:pPr>
            <a:r>
              <a:rPr lang="fr-FR" sz="1800" b="1" dirty="0" smtClean="0"/>
              <a:t>      </a:t>
            </a:r>
            <a:r>
              <a:rPr lang="ar-DZ" sz="1800" b="1" dirty="0" smtClean="0"/>
              <a:t>ــ ماذا يجب أن يكتسب التلميذ </a:t>
            </a:r>
            <a:r>
              <a:rPr lang="ar-DZ" sz="1800" b="1" dirty="0" err="1" smtClean="0"/>
              <a:t>و</a:t>
            </a:r>
            <a:r>
              <a:rPr lang="ar-DZ" sz="1800" b="1" dirty="0" smtClean="0"/>
              <a:t> ماذا يقدر أن يوظف من مكتسباته؟</a:t>
            </a:r>
            <a:endParaRPr lang="fr-FR" sz="1800" dirty="0" smtClean="0"/>
          </a:p>
          <a:p>
            <a:pPr>
              <a:buNone/>
            </a:pPr>
            <a:r>
              <a:rPr lang="ar-DZ" sz="1800" b="1" dirty="0" smtClean="0"/>
              <a:t> </a:t>
            </a:r>
            <a:endParaRPr lang="fr-FR" sz="1800" dirty="0" smtClean="0"/>
          </a:p>
          <a:p>
            <a:pPr algn="r" rtl="1">
              <a:buNone/>
            </a:pPr>
            <a:r>
              <a:rPr lang="ar-DZ" sz="1800" b="1" dirty="0" smtClean="0"/>
              <a:t>ــ المقصــود هو القيام بعملية نقل مما يعرفه التلميذ إلى ما يمكنه القيام </a:t>
            </a:r>
            <a:r>
              <a:rPr lang="ar-DZ" sz="1800" b="1" dirty="0" err="1" smtClean="0"/>
              <a:t>به</a:t>
            </a:r>
            <a:r>
              <a:rPr lang="ar-DZ" sz="1800" b="1" dirty="0" smtClean="0"/>
              <a:t> بالنسبة للوضعيات التي هو قادر على مواجهتها.</a:t>
            </a:r>
            <a:endParaRPr lang="fr-FR" sz="1800" dirty="0" smtClean="0"/>
          </a:p>
          <a:p>
            <a:pPr algn="r" rtl="1">
              <a:buNone/>
            </a:pPr>
            <a:r>
              <a:rPr lang="ar-DZ" sz="1800" b="1" dirty="0" smtClean="0"/>
              <a:t>ــ انتقلنا من فائدة الواجب فعله إلى القدرة على فعلــه. </a:t>
            </a:r>
            <a:endParaRPr lang="fr-FR" sz="1800" dirty="0" smtClean="0"/>
          </a:p>
          <a:p>
            <a:pPr>
              <a:buNone/>
            </a:pPr>
            <a:r>
              <a:rPr lang="fr-FR" sz="1800" b="1" dirty="0" smtClean="0"/>
              <a:t> </a:t>
            </a:r>
            <a:endParaRPr lang="fr-FR" sz="1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357322"/>
          </a:xfrm>
        </p:spPr>
        <p:txBody>
          <a:bodyPr/>
          <a:lstStyle/>
          <a:p>
            <a:pPr algn="r" rtl="1"/>
            <a:r>
              <a:rPr lang="ar-DZ" b="1" i="1" u="sng" dirty="0" smtClean="0"/>
              <a:t>تحديد بعض المصطلحات لتحقيق الكفاءة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r" rtl="1"/>
            <a:r>
              <a:rPr lang="ar-DZ" b="1" u="sng" dirty="0" smtClean="0">
                <a:solidFill>
                  <a:schemeClr val="bg1"/>
                </a:solidFill>
              </a:rPr>
              <a:t>مجال التعلم</a:t>
            </a:r>
            <a:r>
              <a:rPr lang="ar-DZ" b="1" dirty="0" smtClean="0"/>
              <a:t>:  </a:t>
            </a:r>
            <a:r>
              <a:rPr lang="ar-DZ" sz="4400" b="1" dirty="0" smtClean="0"/>
              <a:t>هو الحقـــــــــل المعرفي الذي تم فيه انتقاء الوحدات التعليمية المستعملة كموارد لبنـــــاء الكفاءات المستوحاة مــــن مجالات المادة.</a:t>
            </a:r>
            <a:endParaRPr lang="fr-FR" sz="44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158</TotalTime>
  <Words>613</Words>
  <Application>Microsoft Office PowerPoint</Application>
  <PresentationFormat>Affichage à l'écran (4:3)</PresentationFormat>
  <Paragraphs>83</Paragraphs>
  <Slides>22</Slides>
  <Notes>9</Notes>
  <HiddenSlides>2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Métro</vt:lpstr>
      <vt:lpstr>Diapositive 1</vt:lpstr>
      <vt:lpstr>مفهــــوم المنهاج</vt:lpstr>
      <vt:lpstr>المفهوم الحديث للمنهاج </vt:lpstr>
      <vt:lpstr>خصائــص المنهـــــــاج </vt:lpstr>
      <vt:lpstr>الـوسائـــل التعليـميـــة :</vt:lpstr>
      <vt:lpstr>اقتـــراح بعض أساليب القيــاس : </vt:lpstr>
      <vt:lpstr>المقـاربـــة بالكفاءات : </vt:lpstr>
      <vt:lpstr> الكفاءة تظهر في الفعل:</vt:lpstr>
      <vt:lpstr>تحديد بعض المصطلحات لتحقيق الكفاءة </vt:lpstr>
      <vt:lpstr>Diapositive 10</vt:lpstr>
      <vt:lpstr>Diapositive 11</vt:lpstr>
      <vt:lpstr>Diapositive 12</vt:lpstr>
      <vt:lpstr>Diapositive 13</vt:lpstr>
      <vt:lpstr> الوحدة الإدماجية: </vt:lpstr>
      <vt:lpstr> الحصة الإدماجية:</vt:lpstr>
      <vt:lpstr>مخطط تمثيلي لعناصر الكفاءة:</vt:lpstr>
      <vt:lpstr>تماشي وتوافق الكفاءة والتقويم </vt:lpstr>
      <vt:lpstr>Diapositive 18</vt:lpstr>
      <vt:lpstr>Diapositive 19</vt:lpstr>
      <vt:lpstr>اللهم اجعل في عرضنا هذا التفاته تنفع متكونينا و تيسر طريقهم مع صغار المتعلمين وفقكم الله و سدد خطاكم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مفهــــوم المنهاج</dc:title>
  <dc:creator>bs info</dc:creator>
  <cp:lastModifiedBy>bs info</cp:lastModifiedBy>
  <cp:revision>38</cp:revision>
  <dcterms:created xsi:type="dcterms:W3CDTF">2013-02-01T16:00:58Z</dcterms:created>
  <dcterms:modified xsi:type="dcterms:W3CDTF">2013-02-01T20:37:26Z</dcterms:modified>
</cp:coreProperties>
</file>