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02" y="3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DDC291-9542-4A23-8720-3AFD2E85A78D}" type="datetimeFigureOut">
              <a:rPr lang="fr-FR" smtClean="0"/>
              <a:pPr/>
              <a:t>21/03/2016</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CAFAC8-C018-47F1-8196-46D078A2BC49}"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ctr" rtl="1"/>
            <a:endParaRPr lang="fr-FR" dirty="0"/>
          </a:p>
        </p:txBody>
      </p:sp>
      <p:sp>
        <p:nvSpPr>
          <p:cNvPr id="4" name="Espace réservé du numéro de diapositive 3"/>
          <p:cNvSpPr>
            <a:spLocks noGrp="1"/>
          </p:cNvSpPr>
          <p:nvPr>
            <p:ph type="sldNum" sz="quarter" idx="10"/>
          </p:nvPr>
        </p:nvSpPr>
        <p:spPr/>
        <p:txBody>
          <a:bodyPr/>
          <a:lstStyle/>
          <a:p>
            <a:fld id="{A0CAFAC8-C018-47F1-8196-46D078A2BC49}" type="slidenum">
              <a:rPr lang="fr-FR" smtClean="0"/>
              <a:pPr/>
              <a:t>1</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r" rtl="1"/>
            <a:endParaRPr lang="fr-FR" dirty="0"/>
          </a:p>
        </p:txBody>
      </p:sp>
      <p:sp>
        <p:nvSpPr>
          <p:cNvPr id="4" name="Espace réservé du numéro de diapositive 3"/>
          <p:cNvSpPr>
            <a:spLocks noGrp="1"/>
          </p:cNvSpPr>
          <p:nvPr>
            <p:ph type="sldNum" sz="quarter" idx="10"/>
          </p:nvPr>
        </p:nvSpPr>
        <p:spPr/>
        <p:txBody>
          <a:bodyPr/>
          <a:lstStyle/>
          <a:p>
            <a:fld id="{A0CAFAC8-C018-47F1-8196-46D078A2BC49}"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r" rtl="1"/>
            <a:endParaRPr lang="fr-FR" dirty="0"/>
          </a:p>
        </p:txBody>
      </p:sp>
      <p:sp>
        <p:nvSpPr>
          <p:cNvPr id="4" name="Espace réservé du numéro de diapositive 3"/>
          <p:cNvSpPr>
            <a:spLocks noGrp="1"/>
          </p:cNvSpPr>
          <p:nvPr>
            <p:ph type="sldNum" sz="quarter" idx="10"/>
          </p:nvPr>
        </p:nvSpPr>
        <p:spPr/>
        <p:txBody>
          <a:bodyPr/>
          <a:lstStyle/>
          <a:p>
            <a:fld id="{A0CAFAC8-C018-47F1-8196-46D078A2BC49}"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r" rtl="1"/>
            <a:endParaRPr lang="fr-FR" dirty="0"/>
          </a:p>
        </p:txBody>
      </p:sp>
      <p:sp>
        <p:nvSpPr>
          <p:cNvPr id="4" name="Espace réservé du numéro de diapositive 3"/>
          <p:cNvSpPr>
            <a:spLocks noGrp="1"/>
          </p:cNvSpPr>
          <p:nvPr>
            <p:ph type="sldNum" sz="quarter" idx="10"/>
          </p:nvPr>
        </p:nvSpPr>
        <p:spPr/>
        <p:txBody>
          <a:bodyPr/>
          <a:lstStyle/>
          <a:p>
            <a:fld id="{A0CAFAC8-C018-47F1-8196-46D078A2BC49}"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0"/>
          </p:nvPr>
        </p:nvSpPr>
        <p:spPr/>
        <p:txBody>
          <a:bodyPr/>
          <a:lstStyle/>
          <a:p>
            <a:fld id="{A0CAFAC8-C018-47F1-8196-46D078A2BC49}" type="slidenum">
              <a:rPr lang="fr-FR" smtClean="0"/>
              <a:pPr/>
              <a:t>8</a:t>
            </a:fld>
            <a:endParaRPr lang="fr-F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r"/>
            <a:endParaRPr lang="fr-FR" dirty="0"/>
          </a:p>
        </p:txBody>
      </p:sp>
      <p:sp>
        <p:nvSpPr>
          <p:cNvPr id="4" name="Espace réservé du numéro de diapositive 3"/>
          <p:cNvSpPr>
            <a:spLocks noGrp="1"/>
          </p:cNvSpPr>
          <p:nvPr>
            <p:ph type="sldNum" sz="quarter" idx="10"/>
          </p:nvPr>
        </p:nvSpPr>
        <p:spPr/>
        <p:txBody>
          <a:bodyPr/>
          <a:lstStyle/>
          <a:p>
            <a:fld id="{A0CAFAC8-C018-47F1-8196-46D078A2BC49}" type="slidenum">
              <a:rPr lang="fr-FR" smtClean="0"/>
              <a:pPr/>
              <a:t>9</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7273B16-8784-40EB-AEAD-07E6B37793FF}" type="datetimeFigureOut">
              <a:rPr lang="fr-FR" smtClean="0"/>
              <a:pPr/>
              <a:t>21/03/2016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A3297E9-94C9-40D4-801E-43B56C9FD19E}"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7273B16-8784-40EB-AEAD-07E6B37793FF}" type="datetimeFigureOut">
              <a:rPr lang="fr-FR" smtClean="0"/>
              <a:pPr/>
              <a:t>21/03/2016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A3297E9-94C9-40D4-801E-43B56C9FD19E}"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7273B16-8784-40EB-AEAD-07E6B37793FF}" type="datetimeFigureOut">
              <a:rPr lang="fr-FR" smtClean="0"/>
              <a:pPr/>
              <a:t>21/03/2016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A3297E9-94C9-40D4-801E-43B56C9FD19E}"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7273B16-8784-40EB-AEAD-07E6B37793FF}" type="datetimeFigureOut">
              <a:rPr lang="fr-FR" smtClean="0"/>
              <a:pPr/>
              <a:t>21/03/2016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A3297E9-94C9-40D4-801E-43B56C9FD19E}"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7273B16-8784-40EB-AEAD-07E6B37793FF}" type="datetimeFigureOut">
              <a:rPr lang="fr-FR" smtClean="0"/>
              <a:pPr/>
              <a:t>21/03/2016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A3297E9-94C9-40D4-801E-43B56C9FD19E}"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7273B16-8784-40EB-AEAD-07E6B37793FF}" type="datetimeFigureOut">
              <a:rPr lang="fr-FR" smtClean="0"/>
              <a:pPr/>
              <a:t>21/03/2016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A3297E9-94C9-40D4-801E-43B56C9FD19E}"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7273B16-8784-40EB-AEAD-07E6B37793FF}" type="datetimeFigureOut">
              <a:rPr lang="fr-FR" smtClean="0"/>
              <a:pPr/>
              <a:t>21/03/2016</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CA3297E9-94C9-40D4-801E-43B56C9FD19E}"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7273B16-8784-40EB-AEAD-07E6B37793FF}" type="datetimeFigureOut">
              <a:rPr lang="fr-FR" smtClean="0"/>
              <a:pPr/>
              <a:t>21/03/2016</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CA3297E9-94C9-40D4-801E-43B56C9FD19E}"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7273B16-8784-40EB-AEAD-07E6B37793FF}" type="datetimeFigureOut">
              <a:rPr lang="fr-FR" smtClean="0"/>
              <a:pPr/>
              <a:t>21/03/2016</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CA3297E9-94C9-40D4-801E-43B56C9FD19E}"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7273B16-8784-40EB-AEAD-07E6B37793FF}" type="datetimeFigureOut">
              <a:rPr lang="fr-FR" smtClean="0"/>
              <a:pPr/>
              <a:t>21/03/2016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A3297E9-94C9-40D4-801E-43B56C9FD19E}"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7273B16-8784-40EB-AEAD-07E6B37793FF}" type="datetimeFigureOut">
              <a:rPr lang="fr-FR" smtClean="0"/>
              <a:pPr/>
              <a:t>21/03/2016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A3297E9-94C9-40D4-801E-43B56C9FD19E}"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273B16-8784-40EB-AEAD-07E6B37793FF}" type="datetimeFigureOut">
              <a:rPr lang="fr-FR" smtClean="0"/>
              <a:pPr/>
              <a:t>21/03/2016</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3297E9-94C9-40D4-801E-43B56C9FD19E}"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052736"/>
            <a:ext cx="7772400" cy="1470025"/>
          </a:xfrm>
        </p:spPr>
        <p:txBody>
          <a:bodyPr>
            <a:normAutofit fontScale="90000"/>
          </a:bodyPr>
          <a:lstStyle/>
          <a:p>
            <a:pPr algn="r" rtl="1"/>
            <a:r>
              <a:rPr lang="ar-DZ" sz="2000" b="1" dirty="0" smtClean="0"/>
              <a:t>                                              </a:t>
            </a:r>
            <a:br>
              <a:rPr lang="ar-DZ" sz="2000" b="1" dirty="0" smtClean="0"/>
            </a:br>
            <a:r>
              <a:rPr lang="ar-DZ" sz="2000" b="1" dirty="0" smtClean="0"/>
              <a:t>  </a:t>
            </a:r>
            <a:br>
              <a:rPr lang="ar-DZ" sz="2000" b="1" dirty="0" smtClean="0"/>
            </a:br>
            <a:r>
              <a:rPr lang="ar-DZ" sz="2000" b="1" dirty="0" smtClean="0"/>
              <a:t>                                      </a:t>
            </a:r>
            <a:r>
              <a:rPr lang="ar-DZ" sz="2200" b="1" dirty="0" smtClean="0"/>
              <a:t>التقويم في المقاربة بالكفاءات</a:t>
            </a:r>
            <a:br>
              <a:rPr lang="ar-DZ" sz="2200" b="1" dirty="0" smtClean="0"/>
            </a:br>
            <a:r>
              <a:rPr lang="ar-DZ" sz="2200" b="1" dirty="0" smtClean="0"/>
              <a:t>                   من إعداد المجموعة المتخصصة لمادة اللغة العربية</a:t>
            </a:r>
            <a:br>
              <a:rPr lang="ar-DZ" sz="2200" b="1" dirty="0" smtClean="0"/>
            </a:br>
            <a:r>
              <a:rPr lang="ar-DZ" sz="2200" b="1" dirty="0" smtClean="0"/>
              <a:t>                                   دورة فيفري مارس 2016</a:t>
            </a:r>
            <a:r>
              <a:rPr lang="ar-DZ" sz="3600" b="1" dirty="0" smtClean="0"/>
              <a:t/>
            </a:r>
            <a:br>
              <a:rPr lang="ar-DZ" sz="3600" b="1" dirty="0" smtClean="0"/>
            </a:br>
            <a:r>
              <a:rPr lang="ar-DZ" sz="3600" b="1" dirty="0"/>
              <a:t> </a:t>
            </a:r>
            <a:r>
              <a:rPr lang="ar-DZ" sz="3600" b="1" dirty="0" smtClean="0"/>
              <a:t>                        </a:t>
            </a:r>
            <a:br>
              <a:rPr lang="ar-DZ" sz="3600" b="1" dirty="0" smtClean="0"/>
            </a:br>
            <a:r>
              <a:rPr lang="ar-DZ" sz="3600" b="1" dirty="0" smtClean="0"/>
              <a:t>                        </a:t>
            </a:r>
            <a:br>
              <a:rPr lang="ar-DZ" sz="3600" b="1" dirty="0" smtClean="0"/>
            </a:br>
            <a:endParaRPr lang="fr-FR" sz="2000" dirty="0"/>
          </a:p>
        </p:txBody>
      </p:sp>
      <p:sp>
        <p:nvSpPr>
          <p:cNvPr id="3" name="Sous-titre 2"/>
          <p:cNvSpPr>
            <a:spLocks noGrp="1"/>
          </p:cNvSpPr>
          <p:nvPr>
            <p:ph type="subTitle" idx="1"/>
          </p:nvPr>
        </p:nvSpPr>
        <p:spPr>
          <a:xfrm>
            <a:off x="1403648" y="1988840"/>
            <a:ext cx="6400800" cy="1752600"/>
          </a:xfrm>
        </p:spPr>
        <p:txBody>
          <a:bodyPr>
            <a:normAutofit fontScale="25000" lnSpcReduction="20000"/>
          </a:bodyPr>
          <a:lstStyle/>
          <a:p>
            <a:pPr algn="r" rtl="1"/>
            <a:r>
              <a:rPr lang="ar-DZ" dirty="0"/>
              <a:t> </a:t>
            </a:r>
            <a:r>
              <a:rPr lang="ar-DZ" dirty="0" smtClean="0"/>
              <a:t>     </a:t>
            </a:r>
          </a:p>
          <a:p>
            <a:pPr algn="r" rtl="1"/>
            <a:r>
              <a:rPr lang="ar-DZ" sz="6400" dirty="0" smtClean="0">
                <a:solidFill>
                  <a:schemeClr val="tx1">
                    <a:lumMod val="95000"/>
                    <a:lumOff val="5000"/>
                  </a:schemeClr>
                </a:solidFill>
              </a:rPr>
              <a:t>  </a:t>
            </a:r>
            <a:r>
              <a:rPr lang="ar-DZ" sz="9600" b="1" dirty="0" smtClean="0">
                <a:solidFill>
                  <a:schemeClr val="tx1">
                    <a:lumMod val="95000"/>
                    <a:lumOff val="5000"/>
                  </a:schemeClr>
                </a:solidFill>
              </a:rPr>
              <a:t>يبنى التعلّم وفق استراتيجيات تمكّن من إجراء التقويم بأنماطه الثّلاثة التشخيصي والتكويني والإشهادي بكيفية مترابطة ومنسجمة تشهد على </a:t>
            </a:r>
            <a:r>
              <a:rPr lang="ar-DZ" sz="9600" b="1" smtClean="0">
                <a:solidFill>
                  <a:schemeClr val="tx1">
                    <a:lumMod val="95000"/>
                    <a:lumOff val="5000"/>
                  </a:schemeClr>
                </a:solidFill>
              </a:rPr>
              <a:t>مدى نجوع </a:t>
            </a:r>
            <a:r>
              <a:rPr lang="ar-DZ" sz="9600" b="1" dirty="0" smtClean="0">
                <a:solidFill>
                  <a:schemeClr val="tx1">
                    <a:lumMod val="95000"/>
                    <a:lumOff val="5000"/>
                  </a:schemeClr>
                </a:solidFill>
              </a:rPr>
              <a:t>التحكم في الموارد والكفاءات لدى المتعلّمين.</a:t>
            </a:r>
            <a:endParaRPr lang="fr-FR" sz="9600" b="1" dirty="0" smtClean="0">
              <a:solidFill>
                <a:schemeClr val="tx1">
                  <a:lumMod val="95000"/>
                  <a:lumOff val="5000"/>
                </a:schemeClr>
              </a:solidFill>
            </a:endParaRPr>
          </a:p>
          <a:p>
            <a:pPr algn="r" rtl="1"/>
            <a:r>
              <a:rPr lang="fr-FR" sz="9600" b="1" dirty="0" smtClean="0">
                <a:solidFill>
                  <a:schemeClr val="tx1">
                    <a:lumMod val="95000"/>
                    <a:lumOff val="5000"/>
                  </a:schemeClr>
                </a:solidFill>
              </a:rPr>
              <a:t> </a:t>
            </a:r>
            <a:r>
              <a:rPr lang="ar-DZ" sz="9600" b="1" dirty="0" smtClean="0">
                <a:solidFill>
                  <a:schemeClr val="tx1">
                    <a:lumMod val="95000"/>
                    <a:lumOff val="5000"/>
                  </a:schemeClr>
                </a:solidFill>
              </a:rPr>
              <a:t>ليست مهمة التّقويم في المقاربة بالكفاءات التأكّد من اكتساب المعلومات فحسب،بل تعمل أيضا على جعلها معلومات حيويّة قابلة للتّحويل والاستعمال لأن النّجاح يتميّز بنوعية الفهم ونوعية الكفاءات المحصّل عليها، ونوعية المعارف المكتسبة،وليس بكمّيّتها المخزّنة في الذّاكرة.</a:t>
            </a:r>
            <a:endParaRPr lang="fr-FR" sz="9600" b="1"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r>
              <a:rPr lang="ar-DZ" dirty="0" smtClean="0"/>
              <a:t>كيف </a:t>
            </a:r>
            <a:r>
              <a:rPr lang="ar-DZ" dirty="0" err="1" smtClean="0"/>
              <a:t>نقوم ؟</a:t>
            </a:r>
            <a:endParaRPr lang="ar-DZ" dirty="0" smtClean="0"/>
          </a:p>
          <a:p>
            <a:pPr algn="r" rtl="1"/>
            <a:r>
              <a:rPr lang="ar-DZ" dirty="0" smtClean="0"/>
              <a:t>انطلاقا من مخطط التعلمات </a:t>
            </a:r>
            <a:r>
              <a:rPr lang="ar-DZ" dirty="0" err="1" smtClean="0"/>
              <a:t>السنوي </a:t>
            </a:r>
            <a:r>
              <a:rPr lang="ar-DZ" dirty="0" smtClean="0"/>
              <a:t>،باستهداف مقطع تعلمي منه،تُجرى عملية التعلم والتقويم بصفة متلازمة،في جميع مراحل المقطع التعلمي،على النحو </a:t>
            </a:r>
            <a:r>
              <a:rPr lang="ar-DZ" dirty="0" err="1" smtClean="0"/>
              <a:t>الآتي:</a:t>
            </a:r>
            <a:endParaRPr lang="ar-DZ" dirty="0" smtClean="0"/>
          </a:p>
          <a:p>
            <a:pPr algn="r" rtl="1"/>
            <a:r>
              <a:rPr lang="ar-DZ" dirty="0" smtClean="0"/>
              <a:t>عرض الوضعية المشكلة الانطلاقية</a:t>
            </a:r>
          </a:p>
          <a:p>
            <a:pPr algn="r" rtl="1"/>
            <a:r>
              <a:rPr lang="ar-DZ" dirty="0" smtClean="0"/>
              <a:t>إجراء التعلم عبر الوضعيات الجزئية</a:t>
            </a:r>
          </a:p>
          <a:p>
            <a:pPr algn="r" rtl="1"/>
            <a:r>
              <a:rPr lang="ar-DZ" dirty="0" smtClean="0"/>
              <a:t>مرافقة التقويم لكل مراحل </a:t>
            </a:r>
            <a:r>
              <a:rPr lang="ar-DZ" dirty="0" err="1" smtClean="0"/>
              <a:t>التعلم </a:t>
            </a:r>
            <a:r>
              <a:rPr lang="ar-DZ" dirty="0" smtClean="0"/>
              <a:t>( تشخيص وتكوين</a:t>
            </a:r>
            <a:r>
              <a:rPr lang="ar-DZ" dirty="0" err="1" smtClean="0"/>
              <a:t>)</a:t>
            </a:r>
            <a:endParaRPr lang="ar-DZ" dirty="0" smtClean="0"/>
          </a:p>
          <a:p>
            <a:pPr algn="r" rtl="1"/>
            <a:r>
              <a:rPr lang="ar-DZ" dirty="0" smtClean="0"/>
              <a:t>إجراء المعالجة الفورية </a:t>
            </a:r>
            <a:r>
              <a:rPr lang="ar-DZ" dirty="0" err="1" smtClean="0"/>
              <a:t>والبعدية</a:t>
            </a:r>
            <a:endParaRPr lang="ar-DZ" dirty="0" smtClean="0"/>
          </a:p>
          <a:p>
            <a:pPr algn="r" rtl="1"/>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r>
              <a:rPr lang="ar-DZ" dirty="0" smtClean="0"/>
              <a:t>حل الوضعية المشكلة الانطلاقية(إدماج المركبات</a:t>
            </a:r>
            <a:r>
              <a:rPr lang="ar-DZ" dirty="0" err="1" smtClean="0"/>
              <a:t>)</a:t>
            </a:r>
            <a:endParaRPr lang="ar-DZ" dirty="0" smtClean="0"/>
          </a:p>
          <a:p>
            <a:pPr algn="r" rtl="1"/>
            <a:r>
              <a:rPr lang="ar-DZ" dirty="0" smtClean="0"/>
              <a:t>تقويم معياري للوقوف على درجة التحكم في الموارد ونمو الكفاءات الختامية للميادين </a:t>
            </a:r>
          </a:p>
          <a:p>
            <a:pPr algn="r" rtl="1"/>
            <a:r>
              <a:rPr lang="ar-DZ" dirty="0" smtClean="0"/>
              <a:t>وعلى المنوال تجري بقية المقاطع التعلمية،وبعد الانتهاء منها يجري تقويم الكفاءة الشاملة للسنة(المصادقة أو الإشهاد</a:t>
            </a:r>
            <a:r>
              <a:rPr lang="ar-DZ" dirty="0" err="1" smtClean="0"/>
              <a:t>)</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0"/>
            <a:ext cx="8229600" cy="1143000"/>
          </a:xfrm>
        </p:spPr>
        <p:txBody>
          <a:bodyPr/>
          <a:lstStyle/>
          <a:p>
            <a:endParaRPr lang="fr-FR" dirty="0"/>
          </a:p>
        </p:txBody>
      </p:sp>
      <p:sp>
        <p:nvSpPr>
          <p:cNvPr id="3" name="Espace réservé du contenu 2"/>
          <p:cNvSpPr>
            <a:spLocks noGrp="1"/>
          </p:cNvSpPr>
          <p:nvPr>
            <p:ph idx="1"/>
          </p:nvPr>
        </p:nvSpPr>
        <p:spPr/>
        <p:txBody>
          <a:bodyPr>
            <a:normAutofit/>
          </a:bodyPr>
          <a:lstStyle/>
          <a:p>
            <a:pPr algn="r" rtl="1">
              <a:buNone/>
            </a:pPr>
            <a:r>
              <a:rPr lang="ar-DZ" b="1" dirty="0" smtClean="0"/>
              <a:t>    ونظام التقويم في المقاربة بالكفاءات ذو </a:t>
            </a:r>
            <a:r>
              <a:rPr lang="ar-DZ" b="1" dirty="0" err="1" smtClean="0"/>
              <a:t>بعدين:</a:t>
            </a:r>
            <a:endParaRPr lang="ar-DZ" b="1" dirty="0" smtClean="0"/>
          </a:p>
          <a:p>
            <a:pPr algn="r" rtl="1"/>
            <a:r>
              <a:rPr lang="ar-DZ" b="1" dirty="0" smtClean="0"/>
              <a:t>- تقويم مدى اكتساب الموارد والتحكم فيها</a:t>
            </a:r>
          </a:p>
          <a:p>
            <a:pPr algn="r" rtl="1"/>
            <a:r>
              <a:rPr lang="ar-DZ" b="1" dirty="0" smtClean="0"/>
              <a:t>- تقويم كفاءة،بتجنيد الموارد واستعمالها الناجع</a:t>
            </a:r>
          </a:p>
          <a:p>
            <a:pPr algn="r" rtl="1">
              <a:buNone/>
            </a:pPr>
            <a:r>
              <a:rPr lang="ar-DZ" b="1" dirty="0" smtClean="0"/>
              <a:t>      في مختلف الوضعيات </a:t>
            </a:r>
            <a:r>
              <a:rPr lang="ar-DZ" b="1" dirty="0" smtClean="0"/>
              <a:t>التواصلية</a:t>
            </a:r>
            <a:r>
              <a:rPr lang="ar-DZ" b="1" dirty="0" smtClean="0"/>
              <a:t>،و</a:t>
            </a:r>
            <a:r>
              <a:rPr lang="ar-DZ" b="1" dirty="0" smtClean="0"/>
              <a:t>اكتساب </a:t>
            </a:r>
            <a:r>
              <a:rPr lang="ar-DZ" b="1" dirty="0" smtClean="0"/>
              <a:t>القيم والمواقف والكفاءات العرضية</a:t>
            </a:r>
          </a:p>
          <a:p>
            <a:pPr algn="r" rtl="1">
              <a:buFont typeface="Wingdings" pitchFamily="2" charset="2"/>
              <a:buChar char="v"/>
            </a:pPr>
            <a:r>
              <a:rPr lang="ar-DZ" b="1" dirty="0" smtClean="0"/>
              <a:t> التّقويم التّشخيصي:ضبط السّوابق(تحديد مؤهّلات المتعلّم لمواصلة تعلّم بنّاء</a:t>
            </a:r>
            <a:r>
              <a:rPr lang="ar-DZ" b="1" dirty="0" err="1" smtClean="0"/>
              <a:t>)</a:t>
            </a:r>
            <a:endParaRPr lang="ar-DZ" b="1" dirty="0" smtClean="0"/>
          </a:p>
          <a:p>
            <a:pPr algn="r" rtl="1"/>
            <a:r>
              <a:rPr lang="ar-DZ" b="1" dirty="0" smtClean="0"/>
              <a:t>- تشخيص المشاكل والصّعوبات.</a:t>
            </a:r>
            <a:endParaRPr lang="fr-FR"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467544" y="1268760"/>
            <a:ext cx="8229600" cy="4525963"/>
          </a:xfrm>
        </p:spPr>
        <p:txBody>
          <a:bodyPr>
            <a:normAutofit fontScale="85000" lnSpcReduction="10000"/>
          </a:bodyPr>
          <a:lstStyle/>
          <a:p>
            <a:pPr algn="r" rtl="1"/>
            <a:r>
              <a:rPr lang="ar-DZ" b="1" dirty="0" smtClean="0"/>
              <a:t>       التقويم التكويني والمعالجة البيداغوجية</a:t>
            </a:r>
          </a:p>
          <a:p>
            <a:pPr algn="r" rtl="1"/>
            <a:r>
              <a:rPr lang="ar-DZ" b="1" dirty="0" smtClean="0"/>
              <a:t>تعتبر المقاربة بالكفاءات التقويم جزءا لايتجزّأ من مسار التعلم،خاصّة التقويم التكويني منه.أمّا وظيفته الرّئيسة،فإنّها لاتقتصرعلى تحديد النجاح أو الرّسوب،بل هي تدعم مسعى تعلّم التلاميذ، وتوجيه أعمال المدرّس من خلال المعالجة البيداغوجية.</a:t>
            </a:r>
          </a:p>
          <a:p>
            <a:pPr algn="r" rtl="1"/>
            <a:r>
              <a:rPr lang="ar-DZ" b="1" dirty="0" smtClean="0"/>
              <a:t>ويشمل التقويم المعارف والمساعي والسّلوكات ويتطلّب التقويم اعتماد بيداغوجيا الفوارق،أي القدرة على تجنيد وسائل تعليم وتعلّم متنوعة تأخذ في الحسبان الفوارق الفرديّة للمتعلّمين وتمكنهم من النجاح بمختلف الطّرق،ولعلّ السبب الرّئيس لوجود التقويم،هو ضبط التّعلّمات وتعديلها،ومساعدة المتعلّم على التّقدّم في تعلماته ومساعيه</a:t>
            </a:r>
          </a:p>
          <a:p>
            <a:pPr algn="r" rtl="1"/>
            <a:endParaRPr lang="ar-DZ" b="1" dirty="0" smtClean="0"/>
          </a:p>
          <a:p>
            <a:pPr algn="r" rtl="1"/>
            <a:endParaRPr lang="ar-DZ" b="1" dirty="0" smtClean="0"/>
          </a:p>
          <a:p>
            <a:pPr algn="r" rtl="1"/>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pPr algn="r" rtl="1"/>
            <a:r>
              <a:rPr lang="ar-DZ" b="1" dirty="0" smtClean="0"/>
              <a:t>أمّا المعالجة البيداغوجيّة،فهي المسار الذي يمكّن المتعلّم من تجاوز الصّعوبات التي تعترض تعلّمه.</a:t>
            </a:r>
          </a:p>
          <a:p>
            <a:pPr algn="r" rtl="1"/>
            <a:r>
              <a:rPr lang="ar-DZ" b="1" dirty="0" smtClean="0"/>
              <a:t>وتظهر المعالجة البيداغوجية في عدّة مستويات من مخطّط إجراء التعلم</a:t>
            </a:r>
          </a:p>
          <a:p>
            <a:pPr algn="r" rtl="1"/>
            <a:r>
              <a:rPr lang="ar-DZ" b="1" dirty="0" smtClean="0"/>
              <a:t>بعد الوضعية التّعلّمية الجزئية،حيث تبدو مواطن الضّعف لدى المتعلّم،في التحكم في الموارد(معالجة تقليدية</a:t>
            </a:r>
            <a:r>
              <a:rPr lang="ar-DZ" b="1" dirty="0" err="1" smtClean="0"/>
              <a:t>)</a:t>
            </a:r>
            <a:endParaRPr lang="ar-DZ" b="1" dirty="0" smtClean="0"/>
          </a:p>
          <a:p>
            <a:pPr algn="r" rtl="1"/>
            <a:r>
              <a:rPr lang="ar-DZ" b="1" dirty="0" smtClean="0"/>
              <a:t>بعد وضعية تعلّم الإدماج،حيث يظهر ضعف المتعلّم في تجنيد الموارد.</a:t>
            </a:r>
          </a:p>
          <a:p>
            <a:pPr algn="r" rtl="1"/>
            <a:r>
              <a:rPr lang="ar-DZ" b="1" dirty="0" smtClean="0"/>
              <a:t>بعد حلّ الوضعية المشكلة الانطلاقية حيث يُظهر المتعلّم نقصا في استخدام الموارد،وفي نهاية الفصل الأوّل ونهاية الفصل الثاني،بعد نتائج التقويم المرحلي الفصلي.</a:t>
            </a:r>
            <a:endParaRPr lang="fr-FR"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251520" y="1340768"/>
            <a:ext cx="8229600" cy="4525963"/>
          </a:xfrm>
        </p:spPr>
        <p:txBody>
          <a:bodyPr/>
          <a:lstStyle/>
          <a:p>
            <a:pPr algn="r" rtl="1"/>
            <a:r>
              <a:rPr lang="ar-DZ" b="1" dirty="0" smtClean="0"/>
              <a:t>التقويم الإشهادي،يهدف إلى تقديم حصيلة تطوّر الكفاءات الختامية المحدّدة في منهاج السّنة أو المرحلة من جهة</a:t>
            </a:r>
          </a:p>
          <a:p>
            <a:pPr algn="r" rtl="1"/>
            <a:r>
              <a:rPr lang="ar-DZ" b="1" dirty="0" smtClean="0"/>
              <a:t>ويهتمّ من جهة أخرى بتقويم المسار والإستراتيجية المستعملة</a:t>
            </a:r>
          </a:p>
          <a:p>
            <a:pPr algn="r" rtl="1"/>
            <a:r>
              <a:rPr lang="ar-DZ" b="1" dirty="0" smtClean="0"/>
              <a:t>لبلوغ الهدف المنشود.</a:t>
            </a:r>
          </a:p>
          <a:p>
            <a:pPr algn="r" rtl="1"/>
            <a:r>
              <a:rPr lang="ar-DZ" b="1" dirty="0" smtClean="0"/>
              <a:t>ويجري التقويم الإشهادي في نهاية التّعلّم،ويهدف إلى تحضير قرار إداري رسمي تتّخذه المنظومة المدرسية تجاه المتعلّم،سواء بالتّرقية أو التّرتيب أو غير ذلك.</a:t>
            </a:r>
          </a:p>
          <a:p>
            <a:pPr algn="r" rtl="1"/>
            <a:endParaRPr lang="fr-FR"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67544" y="1124744"/>
            <a:ext cx="8229600" cy="4525963"/>
          </a:xfrm>
        </p:spPr>
        <p:txBody>
          <a:bodyPr>
            <a:normAutofit fontScale="85000" lnSpcReduction="20000"/>
          </a:bodyPr>
          <a:lstStyle/>
          <a:p>
            <a:pPr algn="r" rtl="1"/>
            <a:r>
              <a:rPr lang="ar-DZ" b="1" dirty="0" smtClean="0"/>
              <a:t>                      المعالجة التربويّة</a:t>
            </a:r>
          </a:p>
          <a:p>
            <a:pPr algn="r" rtl="1"/>
            <a:r>
              <a:rPr lang="ar-DZ" b="1" dirty="0" smtClean="0"/>
              <a:t>أمّا المعالجة التّربوية،فهي المسار الذي يمكّن المتعلّم من تجاوز الصّعوبات التي تعترض تعلّمه.</a:t>
            </a:r>
          </a:p>
          <a:p>
            <a:pPr algn="r" rtl="1"/>
            <a:r>
              <a:rPr lang="ar-DZ" b="1" dirty="0" smtClean="0"/>
              <a:t>وتظهر المعالجة البيداغوجية في عدّة مستويات من مخطّط إجراء التّعلّم</a:t>
            </a:r>
          </a:p>
          <a:p>
            <a:pPr algn="r" rtl="1"/>
            <a:r>
              <a:rPr lang="ar-DZ" b="1" dirty="0" smtClean="0"/>
              <a:t>بعد الوضعية التّعلّمية الجزئية،حيث تبدو مواطن الضّعف لدى </a:t>
            </a:r>
            <a:r>
              <a:rPr lang="ar-DZ" b="1" dirty="0" err="1" smtClean="0"/>
              <a:t>المتعلّم </a:t>
            </a:r>
            <a:r>
              <a:rPr lang="ar-DZ" b="1" dirty="0" smtClean="0"/>
              <a:t>،أوضعف التّحكّم في المعارف(معالجة تقليدية</a:t>
            </a:r>
            <a:r>
              <a:rPr lang="ar-DZ" b="1" dirty="0" err="1" smtClean="0"/>
              <a:t>)</a:t>
            </a:r>
            <a:endParaRPr lang="ar-DZ" b="1" dirty="0" smtClean="0"/>
          </a:p>
          <a:p>
            <a:pPr algn="r" rtl="1"/>
            <a:r>
              <a:rPr lang="ar-DZ" b="1" dirty="0" smtClean="0"/>
              <a:t>بعد وضعيّة تعلّم الإدماج،حيث يظهر ضعف المتعلّم في تجنيد الموارد</a:t>
            </a:r>
          </a:p>
          <a:p>
            <a:pPr algn="r" rtl="1"/>
            <a:r>
              <a:rPr lang="ar-DZ" b="1" dirty="0" smtClean="0"/>
              <a:t>بعد حلّ الوضعيّة المشكلة الانطلاقية،حيث يظهر المتعلّم نقصا</a:t>
            </a:r>
          </a:p>
          <a:p>
            <a:pPr algn="r" rtl="1"/>
            <a:r>
              <a:rPr lang="ar-DZ" b="1" dirty="0" smtClean="0"/>
              <a:t>في استخدام الموارد.</a:t>
            </a:r>
          </a:p>
          <a:p>
            <a:pPr algn="r" rtl="1"/>
            <a:r>
              <a:rPr lang="ar-DZ" b="1" dirty="0" smtClean="0"/>
              <a:t>في نهاية الفصل الأوّل ونهاية الفصل </a:t>
            </a:r>
            <a:r>
              <a:rPr lang="ar-DZ" b="1" dirty="0" err="1" smtClean="0"/>
              <a:t>الثّاني </a:t>
            </a:r>
            <a:r>
              <a:rPr lang="ar-DZ" b="1" dirty="0" smtClean="0"/>
              <a:t>،بعد نتائج التقويم المرحلي</a:t>
            </a:r>
          </a:p>
          <a:p>
            <a:pPr algn="r" rtl="1"/>
            <a:r>
              <a:rPr lang="ar-DZ" b="1" dirty="0" smtClean="0"/>
              <a:t>الفصلي</a:t>
            </a:r>
          </a:p>
          <a:p>
            <a:pPr algn="r" rtl="1"/>
            <a:endParaRPr lang="ar-DZ" b="1" dirty="0" smtClean="0"/>
          </a:p>
          <a:p>
            <a:pPr algn="r" rtl="1"/>
            <a:endParaRPr lang="fr-FR"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pPr algn="r" rtl="1"/>
            <a:r>
              <a:rPr lang="ar-DZ" b="1" dirty="0" smtClean="0"/>
              <a:t>ممّا سبق نستنتج أنّ التقويم التربيّ ذوثلاث </a:t>
            </a:r>
            <a:r>
              <a:rPr lang="ar-DZ" b="1" dirty="0" err="1" smtClean="0"/>
              <a:t>مركّبات:</a:t>
            </a:r>
            <a:endParaRPr lang="ar-DZ" b="1" dirty="0" smtClean="0"/>
          </a:p>
          <a:p>
            <a:pPr algn="r" rtl="1"/>
            <a:r>
              <a:rPr lang="ar-DZ" b="1" dirty="0" smtClean="0"/>
              <a:t>- التشخيصي</a:t>
            </a:r>
          </a:p>
          <a:p>
            <a:pPr algn="r" rtl="1"/>
            <a:r>
              <a:rPr lang="ar-DZ" b="1" dirty="0" smtClean="0"/>
              <a:t>- التكويني</a:t>
            </a:r>
          </a:p>
          <a:p>
            <a:pPr algn="r" rtl="1"/>
            <a:r>
              <a:rPr lang="ar-DZ" b="1" dirty="0" smtClean="0"/>
              <a:t>- </a:t>
            </a:r>
            <a:r>
              <a:rPr lang="ar-DZ" b="1" dirty="0" err="1" smtClean="0"/>
              <a:t>الإشهادي</a:t>
            </a:r>
            <a:r>
              <a:rPr lang="ar-DZ" b="1" dirty="0" smtClean="0"/>
              <a:t> أو النّهائي</a:t>
            </a:r>
          </a:p>
          <a:p>
            <a:pPr algn="r" rtl="1"/>
            <a:r>
              <a:rPr lang="ar-DZ" b="1" dirty="0" smtClean="0"/>
              <a:t>ارتباط متين بين أنماط التّعلّم وأنماط التقويم</a:t>
            </a:r>
          </a:p>
          <a:p>
            <a:pPr algn="r" rtl="1"/>
            <a:r>
              <a:rPr lang="ar-DZ" b="1" dirty="0" smtClean="0"/>
              <a:t>ونظام التقويم في المقاربة بالكفاءات ذو </a:t>
            </a:r>
            <a:r>
              <a:rPr lang="ar-DZ" b="1" dirty="0" err="1" smtClean="0"/>
              <a:t>أبعاد:</a:t>
            </a:r>
            <a:endParaRPr lang="ar-DZ" b="1" dirty="0" smtClean="0"/>
          </a:p>
          <a:p>
            <a:pPr algn="r" rtl="1"/>
            <a:r>
              <a:rPr lang="ar-DZ" b="1" dirty="0" smtClean="0"/>
              <a:t>- تقويم مدى اكتساب الموارد والتحكّم فيها وفي الكفاءات العرضية</a:t>
            </a:r>
          </a:p>
          <a:p>
            <a:pPr algn="r" rtl="1"/>
            <a:r>
              <a:rPr lang="ar-DZ" b="1" dirty="0" smtClean="0"/>
              <a:t>- تقويم مدى اكتساب قيّم وسلوكات بناءة ونموّها</a:t>
            </a:r>
            <a:endParaRPr lang="fr-FR"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251520" y="1196752"/>
            <a:ext cx="8229600" cy="4525963"/>
          </a:xfrm>
        </p:spPr>
        <p:txBody>
          <a:bodyPr>
            <a:normAutofit fontScale="85000" lnSpcReduction="20000"/>
          </a:bodyPr>
          <a:lstStyle/>
          <a:p>
            <a:pPr algn="r" rtl="1">
              <a:buNone/>
            </a:pPr>
            <a:r>
              <a:rPr lang="ar-DZ" b="1" dirty="0" smtClean="0"/>
              <a:t>إن إجراء عملية التقويم بمركّباته الثّلاث في مسعى تعلّميّ ما.</a:t>
            </a:r>
          </a:p>
          <a:p>
            <a:pPr algn="r" rtl="1">
              <a:buNone/>
            </a:pPr>
            <a:r>
              <a:rPr lang="ar-DZ" b="1" dirty="0" smtClean="0"/>
              <a:t>لابدّ لنا من الإجابة على الأسئلة ألآتية</a:t>
            </a:r>
          </a:p>
          <a:p>
            <a:pPr algn="r" rtl="1">
              <a:buFontTx/>
              <a:buChar char="-"/>
            </a:pPr>
            <a:r>
              <a:rPr lang="ar-DZ" b="1" dirty="0" smtClean="0"/>
              <a:t>ماذا نقوّم</a:t>
            </a:r>
            <a:r>
              <a:rPr lang="fr-FR" b="1" dirty="0" smtClean="0"/>
              <a:t> </a:t>
            </a:r>
            <a:r>
              <a:rPr lang="ar-DZ" b="1" dirty="0" err="1" smtClean="0"/>
              <a:t>؟</a:t>
            </a:r>
            <a:r>
              <a:rPr lang="ar-DZ" b="1" dirty="0" smtClean="0"/>
              <a:t> والمقصود بذلك فحص درجة تحقّق المعايير التي يعتمدها المقوّم في تقويم التّعلم المستهدف.</a:t>
            </a:r>
          </a:p>
          <a:p>
            <a:pPr algn="r" rtl="1">
              <a:buFontTx/>
              <a:buChar char="-"/>
            </a:pPr>
            <a:r>
              <a:rPr lang="ar-DZ" b="1" dirty="0" smtClean="0"/>
              <a:t>متى نقوّم</a:t>
            </a:r>
            <a:r>
              <a:rPr lang="fr-FR" b="1" dirty="0" smtClean="0"/>
              <a:t> </a:t>
            </a:r>
            <a:r>
              <a:rPr lang="ar-DZ" b="1" dirty="0" smtClean="0"/>
              <a:t>؟وهو</a:t>
            </a:r>
            <a:r>
              <a:rPr lang="fr-FR" b="1" dirty="0" smtClean="0"/>
              <a:t> </a:t>
            </a:r>
            <a:r>
              <a:rPr lang="ar-DZ" b="1" dirty="0" smtClean="0"/>
              <a:t>مجال يهتمّ بفترات التعلّم(ما</a:t>
            </a:r>
            <a:r>
              <a:rPr lang="fr-FR" b="1" dirty="0" smtClean="0"/>
              <a:t> </a:t>
            </a:r>
            <a:r>
              <a:rPr lang="ar-DZ" b="1" dirty="0" smtClean="0"/>
              <a:t>قبل التّعلم،وأثناءه وعند نهايته</a:t>
            </a:r>
            <a:r>
              <a:rPr lang="ar-DZ" b="1" dirty="0" err="1" smtClean="0"/>
              <a:t>)</a:t>
            </a:r>
            <a:endParaRPr lang="ar-DZ" b="1" dirty="0" smtClean="0"/>
          </a:p>
          <a:p>
            <a:pPr algn="r" rtl="1">
              <a:buFontTx/>
              <a:buChar char="-"/>
            </a:pPr>
            <a:r>
              <a:rPr lang="ar-DZ" b="1" dirty="0" smtClean="0"/>
              <a:t>لماذا نقوم</a:t>
            </a:r>
            <a:r>
              <a:rPr lang="fr-FR" b="1" dirty="0" smtClean="0"/>
              <a:t> </a:t>
            </a:r>
            <a:r>
              <a:rPr lang="ar-DZ" b="1" dirty="0" err="1" smtClean="0"/>
              <a:t>؟</a:t>
            </a:r>
            <a:r>
              <a:rPr lang="ar-DZ" b="1" dirty="0" smtClean="0"/>
              <a:t> وهو مجال يهتمّ بوظائف التّقويم(من أجل التّوجيه أو التّعديل،أو</a:t>
            </a:r>
            <a:r>
              <a:rPr lang="fr-FR" b="1" dirty="0" smtClean="0"/>
              <a:t> </a:t>
            </a:r>
            <a:r>
              <a:rPr lang="ar-DZ" b="1" dirty="0" smtClean="0"/>
              <a:t>الإشهاد، أو</a:t>
            </a:r>
            <a:r>
              <a:rPr lang="fr-FR" b="1" dirty="0" smtClean="0"/>
              <a:t> </a:t>
            </a:r>
            <a:r>
              <a:rPr lang="ar-DZ" b="1" dirty="0" smtClean="0"/>
              <a:t>المصادقة) فترات التّقويم ووظائفه مجالان مرتبطان.</a:t>
            </a:r>
          </a:p>
          <a:p>
            <a:pPr algn="r" rtl="1">
              <a:buFontTx/>
              <a:buChar char="-"/>
            </a:pPr>
            <a:r>
              <a:rPr lang="ar-DZ" b="1" dirty="0" smtClean="0"/>
              <a:t>كيف </a:t>
            </a:r>
            <a:r>
              <a:rPr lang="ar-DZ" b="1" dirty="0" err="1" smtClean="0"/>
              <a:t>نقوّم ؟</a:t>
            </a:r>
            <a:r>
              <a:rPr lang="ar-DZ" b="1" dirty="0" smtClean="0"/>
              <a:t> ويتصل هذا المجال بالتّقنيات والطّرائق المتّبعة في جمع المعلومات ومعالجتها.</a:t>
            </a:r>
          </a:p>
          <a:p>
            <a:pPr algn="r" rtl="1">
              <a:buFontTx/>
              <a:buChar char="-"/>
            </a:pP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539552" y="1340768"/>
            <a:ext cx="8229600" cy="4525963"/>
          </a:xfrm>
        </p:spPr>
        <p:txBody>
          <a:bodyPr>
            <a:normAutofit fontScale="85000" lnSpcReduction="20000"/>
          </a:bodyPr>
          <a:lstStyle/>
          <a:p>
            <a:pPr algn="r" rtl="1"/>
            <a:r>
              <a:rPr lang="ar-DZ" dirty="0" smtClean="0"/>
              <a:t>ماذا </a:t>
            </a:r>
            <a:r>
              <a:rPr lang="ar-DZ" dirty="0" err="1" smtClean="0"/>
              <a:t>نقوم ؟</a:t>
            </a:r>
            <a:endParaRPr lang="ar-DZ" dirty="0" smtClean="0"/>
          </a:p>
          <a:p>
            <a:pPr algn="r" rtl="1"/>
            <a:r>
              <a:rPr lang="ar-DZ" dirty="0" smtClean="0"/>
              <a:t>الكفاءة الشاملة في نهاية السنة و/أو الطور</a:t>
            </a:r>
          </a:p>
          <a:p>
            <a:pPr algn="r" rtl="1"/>
            <a:r>
              <a:rPr lang="ar-DZ" dirty="0" smtClean="0"/>
              <a:t>ونهاية الفصل الأول والثاني</a:t>
            </a:r>
          </a:p>
          <a:p>
            <a:pPr algn="r" rtl="1"/>
            <a:r>
              <a:rPr lang="ar-DZ" dirty="0" smtClean="0"/>
              <a:t>الكفاءات الختامية للميادين</a:t>
            </a:r>
          </a:p>
          <a:p>
            <a:pPr algn="r" rtl="1"/>
            <a:r>
              <a:rPr lang="ar-DZ" dirty="0" smtClean="0"/>
              <a:t>متى </a:t>
            </a:r>
            <a:r>
              <a:rPr lang="ar-DZ" dirty="0" err="1" smtClean="0"/>
              <a:t>نقوم ؟</a:t>
            </a:r>
            <a:endParaRPr lang="ar-DZ" dirty="0" smtClean="0"/>
          </a:p>
          <a:p>
            <a:pPr algn="r" rtl="1"/>
            <a:r>
              <a:rPr lang="ar-DZ" dirty="0" smtClean="0"/>
              <a:t>قبل التعلم وأثناءه وعند نهايته وبعد الانتهاء منه</a:t>
            </a:r>
          </a:p>
          <a:p>
            <a:pPr algn="r" rtl="1"/>
            <a:r>
              <a:rPr lang="ar-DZ" dirty="0" smtClean="0"/>
              <a:t>لماذا </a:t>
            </a:r>
            <a:r>
              <a:rPr lang="ar-DZ" dirty="0" err="1" smtClean="0"/>
              <a:t>نقوم ؟</a:t>
            </a:r>
            <a:endParaRPr lang="ar-DZ" dirty="0" smtClean="0"/>
          </a:p>
          <a:p>
            <a:pPr algn="r" rtl="1"/>
            <a:r>
              <a:rPr lang="ar-DZ" dirty="0" smtClean="0"/>
              <a:t>من أجل تجويد التعلم،بالتكوين والتعديل والمعالجة.</a:t>
            </a:r>
          </a:p>
          <a:p>
            <a:pPr algn="r" rtl="1"/>
            <a:r>
              <a:rPr lang="ar-DZ" dirty="0" smtClean="0"/>
              <a:t>من أجل الوقوف على درجة نمو الكفاءات الختامية للميادين</a:t>
            </a:r>
          </a:p>
          <a:p>
            <a:pPr algn="r" rtl="1"/>
            <a:r>
              <a:rPr lang="ar-DZ" dirty="0" smtClean="0"/>
              <a:t>قصد الإشهاد أو المصادقة</a:t>
            </a:r>
          </a:p>
          <a:p>
            <a:pPr algn="r" rtl="1"/>
            <a:endParaRPr lang="ar-DZ" dirty="0" smtClean="0"/>
          </a:p>
          <a:p>
            <a:pPr algn="r" rtl="1"/>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487</TotalTime>
  <Words>668</Words>
  <Application>Microsoft Office PowerPoint</Application>
  <PresentationFormat>Affichage à l'écran (4:3)</PresentationFormat>
  <Paragraphs>71</Paragraphs>
  <Slides>11</Slides>
  <Notes>6</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                                                                                        التقويم في المقاربة بالكفاءات                    من إعداد المجموعة المتخصصة لمادة اللغة العربية                                    دورة فيفري مارس 2016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التربية الوطنية                                                                             اللجنة الوطنية للمناهج    المجموعة</dc:title>
  <dc:creator>METRO</dc:creator>
  <cp:lastModifiedBy>METRO</cp:lastModifiedBy>
  <cp:revision>65</cp:revision>
  <dcterms:created xsi:type="dcterms:W3CDTF">2016-02-18T18:07:21Z</dcterms:created>
  <dcterms:modified xsi:type="dcterms:W3CDTF">2016-03-21T13:10:48Z</dcterms:modified>
</cp:coreProperties>
</file>