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3"/>
  </p:notesMasterIdLst>
  <p:sldIdLst>
    <p:sldId id="256" r:id="rId2"/>
    <p:sldId id="257" r:id="rId3"/>
    <p:sldId id="258" r:id="rId4"/>
    <p:sldId id="299" r:id="rId5"/>
    <p:sldId id="259" r:id="rId6"/>
    <p:sldId id="306" r:id="rId7"/>
    <p:sldId id="260" r:id="rId8"/>
    <p:sldId id="290" r:id="rId9"/>
    <p:sldId id="291" r:id="rId10"/>
    <p:sldId id="292" r:id="rId11"/>
    <p:sldId id="294" r:id="rId12"/>
    <p:sldId id="309" r:id="rId13"/>
    <p:sldId id="263" r:id="rId14"/>
    <p:sldId id="307" r:id="rId15"/>
    <p:sldId id="272" r:id="rId16"/>
    <p:sldId id="308" r:id="rId17"/>
    <p:sldId id="300" r:id="rId18"/>
    <p:sldId id="301" r:id="rId19"/>
    <p:sldId id="303" r:id="rId20"/>
    <p:sldId id="304" r:id="rId21"/>
    <p:sldId id="305" r:id="rId22"/>
  </p:sldIdLst>
  <p:sldSz cx="9144000" cy="6858000" type="screen4x3"/>
  <p:notesSz cx="6858000" cy="9144000"/>
  <p:custShowLst>
    <p:custShow name="Diaporama personnalisé 1" id="0">
      <p:sldLst>
        <p:sld r:id="rId6"/>
        <p:sld r:id="rId8"/>
        <p:sld r:id="rId3"/>
        <p:sld r:id="rId14"/>
        <p:sld r:id="rId16"/>
        <p:sld r:id="rId4"/>
      </p:sldLst>
    </p:custShow>
    <p:custShow name="Diaporama personnalisé 2" id="1">
      <p:sldLst>
        <p:sld r:id="rId2"/>
      </p:sldLst>
    </p:custShow>
    <p:custShow name="Diaporama personnalisé 3" id="2">
      <p:sldLst>
        <p:sld r:id="rId9"/>
        <p:sld r:id="rId7"/>
      </p:sldLst>
    </p:custShow>
    <p:custShow name="Copie de Diaporama personnalisé 3" id="3">
      <p:sldLst>
        <p:sld r:id="rId9"/>
        <p:sld r:id="rId7"/>
      </p:sldLst>
    </p:custShow>
    <p:custShow name="Copie 2 de Diaporama personnalisé 3" id="4">
      <p:sldLst>
        <p:sld r:id="rId9"/>
        <p:sld r:id="rId7"/>
      </p:sldLst>
    </p:custShow>
  </p:custShow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03447BB-5D67-496B-8E87-E561075AD55C}" styleName="Style foncé 1 - Accentuation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5062" autoAdjust="0"/>
  </p:normalViewPr>
  <p:slideViewPr>
    <p:cSldViewPr>
      <p:cViewPr>
        <p:scale>
          <a:sx n="60" d="100"/>
          <a:sy n="60" d="100"/>
        </p:scale>
        <p:origin x="-165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1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53AD99-C5B6-4A29-BBD9-4F95E44A23B9}" type="datetimeFigureOut">
              <a:rPr lang="fr-FR" smtClean="0"/>
              <a:pPr/>
              <a:t>16/12/2015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234DB-4D72-4C69-968E-64055C1FF76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73234DB-4D72-4C69-968E-64055C1FF767}"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73234DB-4D72-4C69-968E-64055C1FF767}" type="slidenum">
              <a:rPr lang="fr-FR" smtClean="0"/>
              <a:pPr/>
              <a:t>7</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A73234DB-4D72-4C69-968E-64055C1FF767}" type="slidenum">
              <a:rPr lang="fr-FR" smtClean="0"/>
              <a:pPr/>
              <a:t>10</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73234DB-4D72-4C69-968E-64055C1FF767}" type="slidenum">
              <a:rPr lang="fr-FR" smtClean="0"/>
              <a:pPr/>
              <a:t>13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31A040F7-E153-4C36-95D2-BD5445AA0F7D}" type="datetimeFigureOut">
              <a:rPr lang="fr-FR" smtClean="0"/>
              <a:pPr/>
              <a:t>16/12/2015</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31D2B963-D07D-49C9-9132-D567CDA36F7A}"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spd="slow">
    <p:newsfla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1A040F7-E153-4C36-95D2-BD5445AA0F7D}" type="datetimeFigureOut">
              <a:rPr lang="fr-FR" smtClean="0"/>
              <a:pPr/>
              <a:t>16/12/2015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D2B963-D07D-49C9-9132-D567CDA36F7A}" type="slidenum">
              <a:rPr lang="fr-FR" smtClean="0"/>
              <a:pPr/>
              <a:t>‹N°›</a:t>
            </a:fld>
            <a:endParaRPr lang="fr-FR"/>
          </a:p>
        </p:txBody>
      </p:sp>
    </p:spTree>
  </p:cSld>
  <p:clrMapOvr>
    <a:masterClrMapping/>
  </p:clrMapOvr>
  <p:transition spd="slow">
    <p:newsfla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1A040F7-E153-4C36-95D2-BD5445AA0F7D}" type="datetimeFigureOut">
              <a:rPr lang="fr-FR" smtClean="0"/>
              <a:pPr/>
              <a:t>16/12/2015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D2B963-D07D-49C9-9132-D567CDA36F7A}" type="slidenum">
              <a:rPr lang="fr-FR" smtClean="0"/>
              <a:pPr/>
              <a:t>‹N°›</a:t>
            </a:fld>
            <a:endParaRPr lang="fr-FR"/>
          </a:p>
        </p:txBody>
      </p:sp>
    </p:spTree>
  </p:cSld>
  <p:clrMapOvr>
    <a:masterClrMapping/>
  </p:clrMapOvr>
  <p:transition spd="slow">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1A040F7-E153-4C36-95D2-BD5445AA0F7D}" type="datetimeFigureOut">
              <a:rPr lang="fr-FR" smtClean="0"/>
              <a:pPr/>
              <a:t>16/12/2015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D2B963-D07D-49C9-9132-D567CDA36F7A}" type="slidenum">
              <a:rPr lang="fr-FR" smtClean="0"/>
              <a:pPr/>
              <a:t>‹N°›</a:t>
            </a:fld>
            <a:endParaRPr lang="fr-FR"/>
          </a:p>
        </p:txBody>
      </p:sp>
    </p:spTree>
  </p:cSld>
  <p:clrMapOvr>
    <a:masterClrMapping/>
  </p:clrMapOvr>
  <p:transition spd="slow">
    <p:newsfla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31A040F7-E153-4C36-95D2-BD5445AA0F7D}" type="datetimeFigureOut">
              <a:rPr lang="fr-FR" smtClean="0"/>
              <a:pPr/>
              <a:t>16/12/2015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D2B963-D07D-49C9-9132-D567CDA36F7A}"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spd="slow">
    <p:newsfla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1A040F7-E153-4C36-95D2-BD5445AA0F7D}" type="datetimeFigureOut">
              <a:rPr lang="fr-FR" smtClean="0"/>
              <a:pPr/>
              <a:t>16/12/2015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D2B963-D07D-49C9-9132-D567CDA36F7A}" type="slidenum">
              <a:rPr lang="fr-FR" smtClean="0"/>
              <a:pPr/>
              <a:t>‹N°›</a:t>
            </a:fld>
            <a:endParaRPr lang="fr-FR"/>
          </a:p>
        </p:txBody>
      </p:sp>
    </p:spTree>
  </p:cSld>
  <p:clrMapOvr>
    <a:masterClrMapping/>
  </p:clrMapOvr>
  <p:transition spd="slow">
    <p:newsfla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31A040F7-E153-4C36-95D2-BD5445AA0F7D}" type="datetimeFigureOut">
              <a:rPr lang="fr-FR" smtClean="0"/>
              <a:pPr/>
              <a:t>16/12/2015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1D2B963-D07D-49C9-9132-D567CDA36F7A}" type="slidenum">
              <a:rPr lang="fr-FR" smtClean="0"/>
              <a:pPr/>
              <a:t>‹N°›</a:t>
            </a:fld>
            <a:endParaRPr lang="fr-FR"/>
          </a:p>
        </p:txBody>
      </p:sp>
    </p:spTree>
  </p:cSld>
  <p:clrMapOvr>
    <a:masterClrMapping/>
  </p:clrMapOvr>
  <p:transition spd="slow">
    <p:newsfla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1A040F7-E153-4C36-95D2-BD5445AA0F7D}" type="datetimeFigureOut">
              <a:rPr lang="fr-FR" smtClean="0"/>
              <a:pPr/>
              <a:t>16/12/2015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1D2B963-D07D-49C9-9132-D567CDA36F7A}" type="slidenum">
              <a:rPr lang="fr-FR" smtClean="0"/>
              <a:pPr/>
              <a:t>‹N°›</a:t>
            </a:fld>
            <a:endParaRPr lang="fr-FR"/>
          </a:p>
        </p:txBody>
      </p:sp>
    </p:spTree>
  </p:cSld>
  <p:clrMapOvr>
    <a:masterClrMapping/>
  </p:clrMapOvr>
  <p:transition spd="slow">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1A040F7-E153-4C36-95D2-BD5445AA0F7D}" type="datetimeFigureOut">
              <a:rPr lang="fr-FR" smtClean="0"/>
              <a:pPr/>
              <a:t>16/12/2015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1D2B963-D07D-49C9-9132-D567CDA36F7A}" type="slidenum">
              <a:rPr lang="fr-FR" smtClean="0"/>
              <a:pPr/>
              <a:t>‹N°›</a:t>
            </a:fld>
            <a:endParaRPr lang="fr-FR"/>
          </a:p>
        </p:txBody>
      </p:sp>
    </p:spTree>
  </p:cSld>
  <p:clrMapOvr>
    <a:masterClrMapping/>
  </p:clrMapOvr>
  <p:transition spd="slow">
    <p:newsfla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1A040F7-E153-4C36-95D2-BD5445AA0F7D}" type="datetimeFigureOut">
              <a:rPr lang="fr-FR" smtClean="0"/>
              <a:pPr/>
              <a:t>16/12/2015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D2B963-D07D-49C9-9132-D567CDA36F7A}" type="slidenum">
              <a:rPr lang="fr-FR" smtClean="0"/>
              <a:pPr/>
              <a:t>‹N°›</a:t>
            </a:fld>
            <a:endParaRPr lang="fr-FR"/>
          </a:p>
        </p:txBody>
      </p:sp>
    </p:spTree>
  </p:cSld>
  <p:clrMapOvr>
    <a:masterClrMapping/>
  </p:clrMapOvr>
  <p:transition spd="slow">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1A040F7-E153-4C36-95D2-BD5445AA0F7D}" type="datetimeFigureOut">
              <a:rPr lang="fr-FR" smtClean="0"/>
              <a:pPr/>
              <a:t>16/12/2015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31D2B963-D07D-49C9-9132-D567CDA36F7A}"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newsfla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1A040F7-E153-4C36-95D2-BD5445AA0F7D}" type="datetimeFigureOut">
              <a:rPr lang="fr-FR" smtClean="0"/>
              <a:pPr/>
              <a:t>16/12/2015</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D2B963-D07D-49C9-9132-D567CDA36F7A}"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ransition spd="slow">
    <p:newsflash/>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http://www.ensan.net/tpllib/img.php?im=cat_141/3395.jpg&amp;w=320&amp;h=238" TargetMode="External"/><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http://ennaharonline.com/ar/thumbnail.php?file=hydra_bidon_ville_962842087.jpg&amp;size=article_medium" TargetMode="Externa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descr="نجوم نتحركة2"/>
          <p:cNvSpPr>
            <a:spLocks noChangeArrowheads="1"/>
          </p:cNvSpPr>
          <p:nvPr/>
        </p:nvSpPr>
        <p:spPr bwMode="auto">
          <a:xfrm>
            <a:off x="0" y="0"/>
            <a:ext cx="9144000" cy="6858000"/>
          </a:xfrm>
          <a:prstGeom prst="rect">
            <a:avLst/>
          </a:prstGeom>
          <a:blipFill dpi="0" rotWithShape="0">
            <a:blip r:embed="rId4" cstate="print"/>
            <a:srcRect/>
            <a:tile tx="0" ty="0" sx="100000" sy="100000" flip="none" algn="tl"/>
          </a:blipFill>
          <a:ln w="9525">
            <a:solidFill>
              <a:schemeClr val="tx1"/>
            </a:solidFill>
            <a:miter lim="800000"/>
            <a:headEnd/>
            <a:tailEnd/>
          </a:ln>
          <a:effectLst/>
        </p:spPr>
        <p:txBody>
          <a:bodyPr wrap="none" anchor="ctr"/>
          <a:lstStyle/>
          <a:p>
            <a:pPr algn="r"/>
            <a:endParaRPr lang="fr-FR" dirty="0"/>
          </a:p>
        </p:txBody>
      </p:sp>
      <p:sp>
        <p:nvSpPr>
          <p:cNvPr id="10" name="WordArt 4"/>
          <p:cNvSpPr>
            <a:spLocks noChangeArrowheads="1" noChangeShapeType="1" noTextEdit="1"/>
          </p:cNvSpPr>
          <p:nvPr/>
        </p:nvSpPr>
        <p:spPr bwMode="auto">
          <a:xfrm>
            <a:off x="1357290" y="642918"/>
            <a:ext cx="6276975" cy="1266825"/>
          </a:xfrm>
          <a:prstGeom prst="rect">
            <a:avLst/>
          </a:prstGeom>
        </p:spPr>
        <p:txBody>
          <a:bodyPr wrap="none" fromWordArt="1">
            <a:prstTxWarp prst="textPlain">
              <a:avLst>
                <a:gd name="adj" fmla="val 50000"/>
              </a:avLst>
            </a:prstTxWarp>
          </a:bodyPr>
          <a:lstStyle/>
          <a:p>
            <a:pPr algn="ctr"/>
            <a:r>
              <a:rPr lang="ar-DZ" sz="3600" b="1" kern="10" dirty="0">
                <a:ln w="9525">
                  <a:noFill/>
                  <a:round/>
                  <a:headEnd/>
                  <a:tailEnd/>
                </a:ln>
                <a:gradFill rotWithShape="0">
                  <a:gsLst>
                    <a:gs pos="0">
                      <a:srgbClr val="FFFFFF"/>
                    </a:gs>
                    <a:gs pos="100000">
                      <a:schemeClr val="hlink"/>
                    </a:gs>
                  </a:gsLst>
                  <a:lin ang="5400000" scaled="1"/>
                </a:gradFill>
                <a:cs typeface="Arabic Transparent"/>
              </a:rPr>
              <a:t>بسم الله الرحمن الرحيم</a:t>
            </a:r>
            <a:endParaRPr lang="fr-FR" sz="3600" b="1" kern="10" dirty="0">
              <a:ln w="9525">
                <a:noFill/>
                <a:round/>
                <a:headEnd/>
                <a:tailEnd/>
              </a:ln>
              <a:gradFill rotWithShape="0">
                <a:gsLst>
                  <a:gs pos="0">
                    <a:srgbClr val="FFFFFF"/>
                  </a:gs>
                  <a:gs pos="100000">
                    <a:schemeClr val="hlink"/>
                  </a:gs>
                </a:gsLst>
                <a:lin ang="5400000" scaled="1"/>
              </a:gradFill>
              <a:cs typeface="Arabic Transparent"/>
            </a:endParaRPr>
          </a:p>
        </p:txBody>
      </p:sp>
      <p:sp>
        <p:nvSpPr>
          <p:cNvPr id="11" name="WordArt 3"/>
          <p:cNvSpPr>
            <a:spLocks noChangeArrowheads="1" noChangeShapeType="1" noTextEdit="1"/>
          </p:cNvSpPr>
          <p:nvPr/>
        </p:nvSpPr>
        <p:spPr bwMode="auto">
          <a:xfrm>
            <a:off x="2857488" y="4714884"/>
            <a:ext cx="3352800" cy="1495425"/>
          </a:xfrm>
          <a:prstGeom prst="rect">
            <a:avLst/>
          </a:prstGeom>
        </p:spPr>
        <p:txBody>
          <a:bodyPr wrap="none" fromWordArt="1">
            <a:prstTxWarp prst="textPlain">
              <a:avLst>
                <a:gd name="adj" fmla="val 50000"/>
              </a:avLst>
            </a:prstTxWarp>
          </a:bodyPr>
          <a:lstStyle/>
          <a:p>
            <a:pPr algn="ctr" rtl="1"/>
            <a:r>
              <a:rPr lang="ar-DZ" sz="4800" b="1" kern="10" dirty="0" smtClean="0">
                <a:ln w="9525">
                  <a:noFill/>
                  <a:round/>
                  <a:headEnd/>
                  <a:tailEnd/>
                </a:ln>
                <a:gradFill rotWithShape="0">
                  <a:gsLst>
                    <a:gs pos="0">
                      <a:srgbClr val="5E9EFF"/>
                    </a:gs>
                    <a:gs pos="39999">
                      <a:srgbClr val="85C2FF"/>
                    </a:gs>
                    <a:gs pos="70000">
                      <a:srgbClr val="C4D6EB"/>
                    </a:gs>
                    <a:gs pos="100000">
                      <a:srgbClr val="FFEBFA"/>
                    </a:gs>
                  </a:gsLst>
                  <a:lin ang="5400000" scaled="1"/>
                </a:gradFill>
                <a:latin typeface="Times New Roman"/>
                <a:cs typeface="Times New Roman"/>
              </a:rPr>
              <a:t> درس في الجغرافيا</a:t>
            </a:r>
            <a:endParaRPr lang="fr-FR" sz="4800" b="1" kern="10" dirty="0">
              <a:ln w="9525">
                <a:noFill/>
                <a:round/>
                <a:headEnd/>
                <a:tailEnd/>
              </a:ln>
              <a:gradFill rotWithShape="0">
                <a:gsLst>
                  <a:gs pos="0">
                    <a:srgbClr val="5E9EFF"/>
                  </a:gs>
                  <a:gs pos="39999">
                    <a:srgbClr val="85C2FF"/>
                  </a:gs>
                  <a:gs pos="70000">
                    <a:srgbClr val="C4D6EB"/>
                  </a:gs>
                  <a:gs pos="100000">
                    <a:srgbClr val="FFEBFA"/>
                  </a:gs>
                </a:gsLst>
                <a:lin ang="5400000" scaled="1"/>
              </a:gradFill>
              <a:latin typeface="Times New Roman"/>
              <a:cs typeface="Times New Roman"/>
            </a:endParaRPr>
          </a:p>
        </p:txBody>
      </p:sp>
      <p:sp>
        <p:nvSpPr>
          <p:cNvPr id="12" name="Rectangle 12"/>
          <p:cNvSpPr>
            <a:spLocks noChangeArrowheads="1"/>
          </p:cNvSpPr>
          <p:nvPr/>
        </p:nvSpPr>
        <p:spPr bwMode="auto">
          <a:xfrm>
            <a:off x="152400" y="457200"/>
            <a:ext cx="3962400" cy="1066800"/>
          </a:xfrm>
          <a:prstGeom prst="rect">
            <a:avLst/>
          </a:prstGeom>
          <a:noFill/>
          <a:ln w="9525">
            <a:noFill/>
            <a:miter lim="800000"/>
            <a:headEnd/>
            <a:tailEnd/>
          </a:ln>
          <a:effectLst/>
        </p:spPr>
        <p:txBody>
          <a:bodyPr wrap="none" anchor="ctr"/>
          <a:lstStyle/>
          <a:p>
            <a:pPr algn="ctr"/>
            <a:endParaRPr lang="fr-FR" b="1" dirty="0">
              <a:solidFill>
                <a:schemeClr val="bg1"/>
              </a:solidFill>
            </a:endParaRPr>
          </a:p>
        </p:txBody>
      </p:sp>
      <p:sp>
        <p:nvSpPr>
          <p:cNvPr id="13" name="Rectangle 12"/>
          <p:cNvSpPr>
            <a:spLocks noChangeArrowheads="1"/>
          </p:cNvSpPr>
          <p:nvPr/>
        </p:nvSpPr>
        <p:spPr bwMode="auto">
          <a:xfrm>
            <a:off x="-285784" y="3571876"/>
            <a:ext cx="8339166" cy="890606"/>
          </a:xfrm>
          <a:prstGeom prst="rect">
            <a:avLst/>
          </a:prstGeom>
          <a:noFill/>
          <a:ln w="9525">
            <a:noFill/>
            <a:miter lim="800000"/>
            <a:headEnd/>
            <a:tailEnd/>
          </a:ln>
          <a:effectLst/>
        </p:spPr>
        <p:txBody>
          <a:bodyPr wrap="none" anchor="ctr"/>
          <a:lstStyle/>
          <a:p>
            <a:pPr algn="ctr"/>
            <a:r>
              <a:rPr lang="ar-DZ" sz="6600" b="1" dirty="0" smtClean="0">
                <a:solidFill>
                  <a:srgbClr val="FFFF00"/>
                </a:solidFill>
              </a:rPr>
              <a:t>-ثانوية بلال بن </a:t>
            </a:r>
            <a:r>
              <a:rPr lang="ar-DZ" sz="6600" b="1" dirty="0" err="1" smtClean="0">
                <a:solidFill>
                  <a:srgbClr val="FFFF00"/>
                </a:solidFill>
              </a:rPr>
              <a:t>رباح</a:t>
            </a:r>
            <a:r>
              <a:rPr lang="ar-DZ" sz="6600" b="1" dirty="0" smtClean="0">
                <a:solidFill>
                  <a:srgbClr val="FFFF00"/>
                </a:solidFill>
              </a:rPr>
              <a:t> –</a:t>
            </a:r>
            <a:r>
              <a:rPr lang="ar-DZ" sz="6600" b="1" dirty="0" err="1" smtClean="0">
                <a:solidFill>
                  <a:srgbClr val="FFFF00"/>
                </a:solidFill>
              </a:rPr>
              <a:t>ششار-</a:t>
            </a:r>
            <a:r>
              <a:rPr lang="ar-DZ" sz="6600" b="1" dirty="0" smtClean="0">
                <a:solidFill>
                  <a:srgbClr val="FFFF00"/>
                </a:solidFill>
              </a:rPr>
              <a:t>      </a:t>
            </a:r>
            <a:endParaRPr lang="fr-FR" sz="6600" b="1" dirty="0">
              <a:solidFill>
                <a:schemeClr val="bg1"/>
              </a:solidFill>
            </a:endParaRPr>
          </a:p>
        </p:txBody>
      </p:sp>
    </p:spTree>
    <p:custDataLst>
      <p:tags r:id="rId1"/>
    </p:custDataLst>
  </p:cSld>
  <p:clrMapOvr>
    <a:masterClrMapping/>
  </p:clrMapOvr>
  <p:transition spd="slow">
    <p:newsflash/>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par>
                          <p:cTn id="8" fill="hold">
                            <p:stCondLst>
                              <p:cond delay="500"/>
                            </p:stCondLst>
                            <p:childTnLst>
                              <p:par>
                                <p:cTn id="9" presetID="63" presetClass="path" presetSubtype="0" accel="50000" decel="50000" fill="hold" grpId="0" nodeType="afterEffect">
                                  <p:stCondLst>
                                    <p:cond delay="0"/>
                                  </p:stCondLst>
                                  <p:childTnLst>
                                    <p:animMotion origin="layout" path="M -0.27152 -0.07593 L 0.35851 -0.06551 " pathEditMode="relative" rAng="0" ptsTypes="AA">
                                      <p:cBhvr>
                                        <p:cTn id="10" dur="2000" spd="-100000" fill="hold"/>
                                        <p:tgtEl>
                                          <p:spTgt spid="11"/>
                                        </p:tgtEl>
                                        <p:attrNameLst>
                                          <p:attrName>ppt_x</p:attrName>
                                          <p:attrName>ppt_y</p:attrName>
                                        </p:attrNameLst>
                                      </p:cBhvr>
                                      <p:rCtr x="315" y="5"/>
                                    </p:animMotion>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nodeType="clickEffect">
                                  <p:stCondLst>
                                    <p:cond delay="0"/>
                                  </p:stCondLst>
                                  <p:iterate type="lt">
                                    <p:tmPct val="10000"/>
                                  </p:iterate>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2000"/>
                                        <p:tgtEl>
                                          <p:spTgt spid="13">
                                            <p:txEl>
                                              <p:pRg st="0" end="0"/>
                                            </p:txEl>
                                          </p:spTgt>
                                        </p:tgtEl>
                                      </p:cBhvr>
                                    </p:animEffect>
                                    <p:anim calcmode="lin" valueType="num">
                                      <p:cBhvr>
                                        <p:cTn id="16" dur="2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17" dur="2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arme 4"/>
          <p:cNvSpPr/>
          <p:nvPr/>
        </p:nvSpPr>
        <p:spPr>
          <a:xfrm>
            <a:off x="2143108" y="285728"/>
            <a:ext cx="6786610" cy="6572272"/>
          </a:xfrm>
          <a:prstGeom prst="teardrop">
            <a:avLst/>
          </a:prstGeom>
        </p:spPr>
        <p:style>
          <a:lnRef idx="1">
            <a:schemeClr val="dk1"/>
          </a:lnRef>
          <a:fillRef idx="3">
            <a:schemeClr val="dk1"/>
          </a:fillRef>
          <a:effectRef idx="2">
            <a:schemeClr val="dk1"/>
          </a:effectRef>
          <a:fontRef idx="minor">
            <a:schemeClr val="lt1"/>
          </a:fontRef>
        </p:style>
        <p:txBody>
          <a:bodyPr rtlCol="0" anchor="ctr"/>
          <a:lstStyle/>
          <a:p>
            <a:pPr algn="r" rtl="1"/>
            <a:r>
              <a:rPr lang="ar-DZ" sz="2400" b="1" dirty="0" smtClean="0">
                <a:solidFill>
                  <a:srgbClr val="FFFF00"/>
                </a:solidFill>
              </a:rPr>
              <a:t>(( اعطت الخطط التنموية 1967-1978م اهمية كبيرة للتوسع السريع للشغل .....وبذلك فان مناصب الشغل التي كان عددها في سنة 1967م حوالي 1750000.ارتفعت في سنة 1978الى 2860000 اي بزيادة 63.4 </a:t>
            </a:r>
            <a:r>
              <a:rPr lang="fr-FR" sz="2400" dirty="0" smtClean="0">
                <a:solidFill>
                  <a:srgbClr val="FFFF00"/>
                </a:solidFill>
              </a:rPr>
              <a:t>℅</a:t>
            </a:r>
          </a:p>
          <a:p>
            <a:pPr algn="r" rtl="1"/>
            <a:r>
              <a:rPr lang="ar-DZ" sz="2400" b="1" dirty="0" smtClean="0">
                <a:solidFill>
                  <a:srgbClr val="FFFF00"/>
                </a:solidFill>
              </a:rPr>
              <a:t>وفي سنة 1983م بلغت 3422000.مما يبين حجم التطور في مناصب الشغل  ))</a:t>
            </a:r>
          </a:p>
          <a:p>
            <a:pPr algn="r" rtl="1"/>
            <a:r>
              <a:rPr lang="ar-DZ" sz="2400" b="1" dirty="0" smtClean="0">
                <a:solidFill>
                  <a:srgbClr val="FFFF00"/>
                </a:solidFill>
              </a:rPr>
              <a:t> </a:t>
            </a:r>
          </a:p>
          <a:p>
            <a:pPr algn="r" rtl="1"/>
            <a:r>
              <a:rPr lang="ar-DZ" sz="2400" b="1" u="sng" dirty="0" smtClean="0">
                <a:solidFill>
                  <a:schemeClr val="bg1"/>
                </a:solidFill>
              </a:rPr>
              <a:t>-سند 1 ص 92 (ك.م جغرافيا سنة 2 ثانوي )</a:t>
            </a:r>
          </a:p>
          <a:p>
            <a:pPr algn="r" rtl="1"/>
            <a:endParaRPr lang="ar-DZ" b="1" dirty="0" smtClean="0"/>
          </a:p>
        </p:txBody>
      </p:sp>
      <p:sp>
        <p:nvSpPr>
          <p:cNvPr id="7" name="Virage 6"/>
          <p:cNvSpPr/>
          <p:nvPr/>
        </p:nvSpPr>
        <p:spPr>
          <a:xfrm>
            <a:off x="357158" y="2500306"/>
            <a:ext cx="1785950" cy="1357322"/>
          </a:xfrm>
          <a:prstGeom prst="bentArrow">
            <a:avLst>
              <a:gd name="adj1" fmla="val 44098"/>
              <a:gd name="adj2" fmla="val 25000"/>
              <a:gd name="adj3" fmla="val 22454"/>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DZ" dirty="0" smtClean="0">
              <a:solidFill>
                <a:schemeClr val="tx1"/>
              </a:solidFill>
            </a:endParaRPr>
          </a:p>
          <a:p>
            <a:pPr algn="ctr"/>
            <a:endParaRPr lang="ar-DZ" dirty="0" smtClean="0">
              <a:solidFill>
                <a:schemeClr val="tx1"/>
              </a:solidFill>
            </a:endParaRPr>
          </a:p>
          <a:p>
            <a:pPr algn="ctr"/>
            <a:endParaRPr lang="ar-DZ" dirty="0" smtClean="0">
              <a:solidFill>
                <a:schemeClr val="tx1"/>
              </a:solidFill>
            </a:endParaRPr>
          </a:p>
          <a:p>
            <a:pPr algn="ctr"/>
            <a:endParaRPr lang="ar-DZ" dirty="0" smtClean="0">
              <a:solidFill>
                <a:schemeClr val="tx1"/>
              </a:solidFill>
            </a:endParaRPr>
          </a:p>
          <a:p>
            <a:pPr algn="ctr"/>
            <a:endParaRPr lang="ar-DZ" dirty="0" smtClean="0">
              <a:solidFill>
                <a:schemeClr val="tx1"/>
              </a:solidFill>
            </a:endParaRPr>
          </a:p>
          <a:p>
            <a:pPr algn="ctr"/>
            <a:endParaRPr lang="ar-DZ" dirty="0" smtClean="0">
              <a:solidFill>
                <a:schemeClr val="tx1"/>
              </a:solidFill>
            </a:endParaRPr>
          </a:p>
          <a:p>
            <a:pPr algn="ctr"/>
            <a:endParaRPr lang="fr-FR" dirty="0">
              <a:solidFill>
                <a:schemeClr val="tx1"/>
              </a:solidFill>
            </a:endParaRPr>
          </a:p>
        </p:txBody>
      </p:sp>
      <p:sp>
        <p:nvSpPr>
          <p:cNvPr id="10" name="Ellipse 9"/>
          <p:cNvSpPr/>
          <p:nvPr/>
        </p:nvSpPr>
        <p:spPr>
          <a:xfrm>
            <a:off x="0" y="4214818"/>
            <a:ext cx="1928826" cy="1214446"/>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rtl="1"/>
            <a:r>
              <a:rPr lang="ar-DZ" sz="3200" b="1" dirty="0" smtClean="0">
                <a:solidFill>
                  <a:srgbClr val="FFFF00"/>
                </a:solidFill>
              </a:rPr>
              <a:t>السند(6)</a:t>
            </a:r>
            <a:endParaRPr lang="fr-FR" sz="3200" b="1" dirty="0">
              <a:solidFill>
                <a:srgbClr val="FFFF00"/>
              </a:solidFill>
            </a:endParaRPr>
          </a:p>
        </p:txBody>
      </p:sp>
    </p:spTree>
  </p:cSld>
  <p:clrMapOvr>
    <a:masterClrMapping/>
  </p:clrMapOvr>
  <p:transition spd="slow">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ulle ronde 5"/>
          <p:cNvSpPr/>
          <p:nvPr/>
        </p:nvSpPr>
        <p:spPr>
          <a:xfrm>
            <a:off x="1643010" y="0"/>
            <a:ext cx="7500990" cy="6000768"/>
          </a:xfrm>
          <a:prstGeom prst="wedgeEllipseCallout">
            <a:avLst>
              <a:gd name="adj1" fmla="val -52001"/>
              <a:gd name="adj2" fmla="val 361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dirty="0"/>
          </a:p>
        </p:txBody>
      </p:sp>
      <p:sp>
        <p:nvSpPr>
          <p:cNvPr id="10" name="Légende encadrée 3 9"/>
          <p:cNvSpPr/>
          <p:nvPr/>
        </p:nvSpPr>
        <p:spPr>
          <a:xfrm>
            <a:off x="285720" y="214290"/>
            <a:ext cx="1143008" cy="2071702"/>
          </a:xfrm>
          <a:prstGeom prst="borderCallout3">
            <a:avLst>
              <a:gd name="adj1" fmla="val 18750"/>
              <a:gd name="adj2" fmla="val -8333"/>
              <a:gd name="adj3" fmla="val 44624"/>
              <a:gd name="adj4" fmla="val -22184"/>
              <a:gd name="adj5" fmla="val 100000"/>
              <a:gd name="adj6" fmla="val -16667"/>
              <a:gd name="adj7" fmla="val 181786"/>
              <a:gd name="adj8" fmla="val 131316"/>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3200" b="1" dirty="0" smtClean="0">
                <a:solidFill>
                  <a:srgbClr val="7030A0"/>
                </a:solidFill>
              </a:rPr>
              <a:t>السند       </a:t>
            </a:r>
            <a:endParaRPr lang="fr-FR" b="1" dirty="0" smtClean="0"/>
          </a:p>
          <a:p>
            <a:pPr algn="ctr" rtl="1"/>
            <a:r>
              <a:rPr lang="ar-DZ" sz="4000" b="1" dirty="0" smtClean="0">
                <a:solidFill>
                  <a:srgbClr val="7030A0"/>
                </a:solidFill>
              </a:rPr>
              <a:t>7    </a:t>
            </a:r>
            <a:endParaRPr lang="fr-FR" sz="4000" b="1" dirty="0">
              <a:solidFill>
                <a:srgbClr val="7030A0"/>
              </a:solidFill>
            </a:endParaRPr>
          </a:p>
        </p:txBody>
      </p:sp>
      <p:sp>
        <p:nvSpPr>
          <p:cNvPr id="11" name="Rectangle avec flèche vers le haut 10"/>
          <p:cNvSpPr/>
          <p:nvPr/>
        </p:nvSpPr>
        <p:spPr>
          <a:xfrm>
            <a:off x="0" y="2428868"/>
            <a:ext cx="1428728" cy="4429132"/>
          </a:xfrm>
          <a:prstGeom prst="upArrowCallout">
            <a:avLst>
              <a:gd name="adj1" fmla="val 25000"/>
              <a:gd name="adj2" fmla="val 25000"/>
              <a:gd name="adj3" fmla="val 11758"/>
              <a:gd name="adj4" fmla="val 72452"/>
            </a:avLst>
          </a:prstGeom>
        </p:spPr>
        <p:style>
          <a:lnRef idx="3">
            <a:schemeClr val="lt1"/>
          </a:lnRef>
          <a:fillRef idx="1">
            <a:schemeClr val="accent3"/>
          </a:fillRef>
          <a:effectRef idx="1">
            <a:schemeClr val="accent3"/>
          </a:effectRef>
          <a:fontRef idx="minor">
            <a:schemeClr val="lt1"/>
          </a:fontRef>
        </p:style>
        <p:txBody>
          <a:bodyPr rtlCol="0" anchor="ctr"/>
          <a:lstStyle/>
          <a:p>
            <a:pPr algn="r" rtl="1"/>
            <a:r>
              <a:rPr lang="ar-DZ" sz="2400" b="1" dirty="0" smtClean="0">
                <a:solidFill>
                  <a:schemeClr val="bg1"/>
                </a:solidFill>
              </a:rPr>
              <a:t>-انطلاقا من </a:t>
            </a:r>
            <a:r>
              <a:rPr lang="fr-FR" sz="2400" b="1" dirty="0" smtClean="0">
                <a:solidFill>
                  <a:schemeClr val="bg1"/>
                </a:solidFill>
              </a:rPr>
              <a:t> </a:t>
            </a:r>
            <a:r>
              <a:rPr lang="ar-DZ" sz="2400" b="1" dirty="0" smtClean="0">
                <a:solidFill>
                  <a:schemeClr val="bg1"/>
                </a:solidFill>
              </a:rPr>
              <a:t>مكتسباتك والسند</a:t>
            </a:r>
            <a:r>
              <a:rPr lang="fr-FR" sz="2400" b="1" dirty="0" smtClean="0">
                <a:solidFill>
                  <a:schemeClr val="bg1"/>
                </a:solidFill>
              </a:rPr>
              <a:t> </a:t>
            </a:r>
            <a:endParaRPr lang="ar-DZ" sz="2400" b="1" dirty="0" smtClean="0">
              <a:solidFill>
                <a:schemeClr val="bg1"/>
              </a:solidFill>
            </a:endParaRPr>
          </a:p>
          <a:p>
            <a:pPr algn="r" rtl="1"/>
            <a:r>
              <a:rPr lang="ar-DZ" sz="2400" b="1" dirty="0" smtClean="0">
                <a:solidFill>
                  <a:schemeClr val="tx1"/>
                </a:solidFill>
              </a:rPr>
              <a:t>-ماذا تستنتج؟</a:t>
            </a:r>
            <a:endParaRPr lang="fr-FR" sz="2400" b="1" dirty="0">
              <a:solidFill>
                <a:schemeClr val="tx1"/>
              </a:solidFill>
            </a:endParaRPr>
          </a:p>
        </p:txBody>
      </p:sp>
      <p:graphicFrame>
        <p:nvGraphicFramePr>
          <p:cNvPr id="8" name="Tableau 7"/>
          <p:cNvGraphicFramePr>
            <a:graphicFrameLocks noGrp="1"/>
          </p:cNvGraphicFramePr>
          <p:nvPr/>
        </p:nvGraphicFramePr>
        <p:xfrm>
          <a:off x="2143110" y="2571744"/>
          <a:ext cx="6072228" cy="2169379"/>
        </p:xfrm>
        <a:graphic>
          <a:graphicData uri="http://schemas.openxmlformats.org/drawingml/2006/table">
            <a:tbl>
              <a:tblPr rtl="1">
                <a:tableStyleId>{08FB837D-C827-4EFA-A057-4D05807E0F7C}</a:tableStyleId>
              </a:tblPr>
              <a:tblGrid>
                <a:gridCol w="1435495"/>
                <a:gridCol w="1545318"/>
                <a:gridCol w="1546097"/>
                <a:gridCol w="1545318"/>
              </a:tblGrid>
              <a:tr h="500066">
                <a:tc>
                  <a:txBody>
                    <a:bodyPr/>
                    <a:lstStyle/>
                    <a:p>
                      <a:pPr algn="r" rtl="1">
                        <a:lnSpc>
                          <a:spcPct val="115000"/>
                        </a:lnSpc>
                        <a:spcAft>
                          <a:spcPts val="0"/>
                        </a:spcAft>
                      </a:pPr>
                      <a:r>
                        <a:rPr lang="ar-DZ" sz="2000" b="1" dirty="0">
                          <a:solidFill>
                            <a:schemeClr val="tx1"/>
                          </a:solidFill>
                        </a:rPr>
                        <a:t>   الطور</a:t>
                      </a:r>
                      <a:endParaRPr lang="fr-FR" sz="2000" b="1" dirty="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000" b="1">
                          <a:solidFill>
                            <a:schemeClr val="tx1"/>
                          </a:solidFill>
                        </a:rPr>
                        <a:t>1962-1963</a:t>
                      </a:r>
                      <a:endParaRPr lang="fr-FR" sz="2000" b="1">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000" b="1">
                          <a:solidFill>
                            <a:schemeClr val="tx1"/>
                          </a:solidFill>
                        </a:rPr>
                        <a:t>1985-1986       </a:t>
                      </a:r>
                      <a:endParaRPr lang="fr-FR" sz="2000" b="1">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000" b="1">
                          <a:solidFill>
                            <a:schemeClr val="tx1"/>
                          </a:solidFill>
                        </a:rPr>
                        <a:t>2002-2003</a:t>
                      </a:r>
                      <a:endParaRPr lang="fr-FR" sz="2000" b="1">
                        <a:solidFill>
                          <a:schemeClr val="tx1"/>
                        </a:solidFill>
                        <a:latin typeface="Calibri"/>
                        <a:ea typeface="Calibri"/>
                        <a:cs typeface="Arial"/>
                      </a:endParaRPr>
                    </a:p>
                  </a:txBody>
                  <a:tcPr marL="68580" marR="68580" marT="0" marB="0"/>
                </a:tc>
              </a:tr>
              <a:tr h="506736">
                <a:tc>
                  <a:txBody>
                    <a:bodyPr/>
                    <a:lstStyle/>
                    <a:p>
                      <a:pPr algn="r" rtl="1">
                        <a:lnSpc>
                          <a:spcPct val="115000"/>
                        </a:lnSpc>
                        <a:spcAft>
                          <a:spcPts val="0"/>
                        </a:spcAft>
                      </a:pPr>
                      <a:r>
                        <a:rPr lang="ar-DZ" sz="2000" b="1" dirty="0">
                          <a:solidFill>
                            <a:schemeClr val="tx1"/>
                          </a:solidFill>
                        </a:rPr>
                        <a:t>الابتدائي</a:t>
                      </a:r>
                      <a:endParaRPr lang="fr-FR" sz="2000" b="1" dirty="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000" b="1" dirty="0">
                          <a:solidFill>
                            <a:schemeClr val="tx1"/>
                          </a:solidFill>
                        </a:rPr>
                        <a:t>      777636</a:t>
                      </a:r>
                      <a:endParaRPr lang="fr-FR" sz="2000" b="1" dirty="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000" b="1">
                          <a:solidFill>
                            <a:schemeClr val="tx1"/>
                          </a:solidFill>
                        </a:rPr>
                        <a:t>    3415000</a:t>
                      </a:r>
                      <a:endParaRPr lang="fr-FR" sz="2000" b="1">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000" b="1">
                          <a:solidFill>
                            <a:schemeClr val="tx1"/>
                          </a:solidFill>
                        </a:rPr>
                        <a:t>  4613000</a:t>
                      </a:r>
                      <a:endParaRPr lang="fr-FR" sz="2000" b="1">
                        <a:solidFill>
                          <a:schemeClr val="tx1"/>
                        </a:solidFill>
                        <a:latin typeface="Calibri"/>
                        <a:ea typeface="Calibri"/>
                        <a:cs typeface="Arial"/>
                      </a:endParaRPr>
                    </a:p>
                  </a:txBody>
                  <a:tcPr marL="68580" marR="68580" marT="0" marB="0"/>
                </a:tc>
              </a:tr>
              <a:tr h="512072">
                <a:tc>
                  <a:txBody>
                    <a:bodyPr/>
                    <a:lstStyle/>
                    <a:p>
                      <a:pPr algn="r" rtl="1">
                        <a:lnSpc>
                          <a:spcPct val="115000"/>
                        </a:lnSpc>
                        <a:spcAft>
                          <a:spcPts val="0"/>
                        </a:spcAft>
                      </a:pPr>
                      <a:r>
                        <a:rPr lang="ar-DZ" sz="2000" b="1">
                          <a:solidFill>
                            <a:schemeClr val="tx1"/>
                          </a:solidFill>
                        </a:rPr>
                        <a:t>متوسط وثانوي</a:t>
                      </a:r>
                      <a:endParaRPr lang="fr-FR" sz="2000" b="1">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000" b="1" dirty="0">
                          <a:solidFill>
                            <a:schemeClr val="tx1"/>
                          </a:solidFill>
                        </a:rPr>
                        <a:t>    51682</a:t>
                      </a:r>
                      <a:endParaRPr lang="fr-FR" sz="2000" b="1" dirty="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000" b="1" dirty="0">
                          <a:solidFill>
                            <a:schemeClr val="tx1"/>
                          </a:solidFill>
                        </a:rPr>
                        <a:t> </a:t>
                      </a:r>
                      <a:r>
                        <a:rPr lang="ar-DZ" sz="2000" b="1" dirty="0" smtClean="0">
                          <a:solidFill>
                            <a:schemeClr val="tx1"/>
                          </a:solidFill>
                        </a:rPr>
                        <a:t> </a:t>
                      </a:r>
                      <a:r>
                        <a:rPr lang="ar-DZ" sz="2000" b="1" dirty="0">
                          <a:solidFill>
                            <a:schemeClr val="tx1"/>
                          </a:solidFill>
                        </a:rPr>
                        <a:t>1617000      </a:t>
                      </a:r>
                      <a:endParaRPr lang="fr-FR" sz="2000" b="1" dirty="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000" b="1">
                          <a:solidFill>
                            <a:schemeClr val="tx1"/>
                          </a:solidFill>
                        </a:rPr>
                        <a:t>  3282000   </a:t>
                      </a:r>
                      <a:endParaRPr lang="fr-FR" sz="2000" b="1">
                        <a:solidFill>
                          <a:schemeClr val="tx1"/>
                        </a:solidFill>
                        <a:latin typeface="Calibri"/>
                        <a:ea typeface="Calibri"/>
                        <a:cs typeface="Arial"/>
                      </a:endParaRPr>
                    </a:p>
                  </a:txBody>
                  <a:tcPr marL="68580" marR="68580" marT="0" marB="0"/>
                </a:tc>
              </a:tr>
              <a:tr h="650505">
                <a:tc>
                  <a:txBody>
                    <a:bodyPr/>
                    <a:lstStyle/>
                    <a:p>
                      <a:pPr algn="r" rtl="1">
                        <a:lnSpc>
                          <a:spcPct val="115000"/>
                        </a:lnSpc>
                        <a:spcAft>
                          <a:spcPts val="0"/>
                        </a:spcAft>
                      </a:pPr>
                      <a:r>
                        <a:rPr lang="ar-DZ" sz="2000" b="1">
                          <a:solidFill>
                            <a:schemeClr val="tx1"/>
                          </a:solidFill>
                        </a:rPr>
                        <a:t>  الجامعي</a:t>
                      </a:r>
                      <a:endParaRPr lang="fr-FR" sz="2000" b="1">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000" b="1" dirty="0">
                          <a:solidFill>
                            <a:schemeClr val="tx1"/>
                          </a:solidFill>
                        </a:rPr>
                        <a:t>     2717</a:t>
                      </a:r>
                      <a:endParaRPr lang="fr-FR" sz="2000" b="1" dirty="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000" b="1" dirty="0">
                          <a:solidFill>
                            <a:schemeClr val="tx1"/>
                          </a:solidFill>
                        </a:rPr>
                        <a:t>  </a:t>
                      </a:r>
                      <a:r>
                        <a:rPr lang="ar-DZ" sz="2000" b="1" dirty="0" smtClean="0">
                          <a:solidFill>
                            <a:schemeClr val="tx1"/>
                          </a:solidFill>
                        </a:rPr>
                        <a:t>1321000</a:t>
                      </a:r>
                      <a:endParaRPr lang="fr-FR" sz="2000" b="1" dirty="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000" b="1" dirty="0" smtClean="0">
                          <a:solidFill>
                            <a:schemeClr val="tx1"/>
                          </a:solidFill>
                          <a:latin typeface="Calibri"/>
                          <a:ea typeface="Calibri"/>
                          <a:cs typeface="Arial"/>
                        </a:rPr>
                        <a:t>  2951693</a:t>
                      </a:r>
                      <a:endParaRPr lang="fr-FR" sz="2000" b="1" dirty="0">
                        <a:solidFill>
                          <a:schemeClr val="tx1"/>
                        </a:solidFill>
                        <a:latin typeface="Calibri"/>
                        <a:ea typeface="Calibri"/>
                        <a:cs typeface="Arial"/>
                      </a:endParaRPr>
                    </a:p>
                  </a:txBody>
                  <a:tcPr marL="68580" marR="68580" marT="0" marB="0"/>
                </a:tc>
              </a:tr>
            </a:tbl>
          </a:graphicData>
        </a:graphic>
      </p:graphicFrame>
      <p:sp>
        <p:nvSpPr>
          <p:cNvPr id="16385" name="Rectangle 1"/>
          <p:cNvSpPr>
            <a:spLocks noChangeArrowheads="1"/>
          </p:cNvSpPr>
          <p:nvPr/>
        </p:nvSpPr>
        <p:spPr bwMode="auto">
          <a:xfrm>
            <a:off x="2214546" y="1357298"/>
            <a:ext cx="578647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           </a:t>
            </a:r>
            <a:r>
              <a:rPr kumimoji="0" lang="ar-DZ" sz="2400" b="1" i="0" u="sng" strike="noStrike" cap="none" normalizeH="0" baseline="0" dirty="0" smtClean="0">
                <a:ln>
                  <a:noFill/>
                </a:ln>
                <a:solidFill>
                  <a:srgbClr val="FFFF00"/>
                </a:solidFill>
                <a:effectLst/>
                <a:latin typeface="Calibri" pitchFamily="34" charset="0"/>
                <a:ea typeface="Calibri" pitchFamily="34" charset="0"/>
                <a:cs typeface="Arial" pitchFamily="34" charset="0"/>
              </a:rPr>
              <a:t>-اليك جدولا يمثل تطور عدد المتمدرسين</a:t>
            </a:r>
            <a:endParaRPr kumimoji="0" lang="fr-FR" sz="24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        </a:t>
            </a:r>
            <a:endParaRPr kumimoji="0" lang="ar-DZ" sz="2400" b="0"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transition spd="slow">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article_image" descr="http://www.ensan.net/tpllib/img.php?im=cat_141/3395.jpg&amp;w=320&amp;h=238"/>
          <p:cNvPicPr>
            <a:picLocks noChangeAspect="1" noChangeArrowheads="1"/>
          </p:cNvPicPr>
          <p:nvPr/>
        </p:nvPicPr>
        <p:blipFill>
          <a:blip r:embed="rId2" r:link="rId3" cstate="print"/>
          <a:srcRect/>
          <a:stretch>
            <a:fillRect/>
          </a:stretch>
        </p:blipFill>
        <p:spPr bwMode="auto">
          <a:xfrm>
            <a:off x="571472" y="0"/>
            <a:ext cx="7358082" cy="421481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Rectangle 3"/>
          <p:cNvSpPr/>
          <p:nvPr/>
        </p:nvSpPr>
        <p:spPr>
          <a:xfrm>
            <a:off x="2000232" y="4929198"/>
            <a:ext cx="4572000" cy="52322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ar-DZ" sz="2800" b="1" dirty="0" smtClean="0"/>
              <a:t>الصحة في الجزائر           </a:t>
            </a:r>
            <a:endParaRPr lang="fr-FR" sz="2800" b="1" dirty="0"/>
          </a:p>
        </p:txBody>
      </p:sp>
    </p:spTree>
  </p:cSld>
  <p:clrMapOvr>
    <a:masterClrMapping/>
  </p:clrMapOvr>
  <p:transition spd="slow">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tiquette 1"/>
          <p:cNvSpPr/>
          <p:nvPr/>
        </p:nvSpPr>
        <p:spPr>
          <a:xfrm>
            <a:off x="0" y="214290"/>
            <a:ext cx="9358346" cy="6643710"/>
          </a:xfrm>
          <a:prstGeom prst="plaqu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DZ" sz="2800" b="1" dirty="0" smtClean="0">
              <a:solidFill>
                <a:schemeClr val="bg1"/>
              </a:solidFill>
            </a:endParaRPr>
          </a:p>
        </p:txBody>
      </p:sp>
      <p:sp>
        <p:nvSpPr>
          <p:cNvPr id="3" name="Rectangle avec flèche vers la droite 2"/>
          <p:cNvSpPr/>
          <p:nvPr/>
        </p:nvSpPr>
        <p:spPr>
          <a:xfrm>
            <a:off x="0" y="285728"/>
            <a:ext cx="1857388" cy="1785950"/>
          </a:xfrm>
          <a:prstGeom prst="rightArrowCallou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DZ" sz="4800" b="1" dirty="0" smtClean="0">
                <a:solidFill>
                  <a:srgbClr val="FFFF00"/>
                </a:solidFill>
              </a:rPr>
              <a:t>السند8</a:t>
            </a:r>
            <a:endParaRPr lang="fr-FR" sz="4800" b="1" dirty="0">
              <a:solidFill>
                <a:srgbClr val="FFFF00"/>
              </a:solidFill>
            </a:endParaRPr>
          </a:p>
        </p:txBody>
      </p:sp>
      <p:graphicFrame>
        <p:nvGraphicFramePr>
          <p:cNvPr id="5" name="Tableau 4"/>
          <p:cNvGraphicFramePr>
            <a:graphicFrameLocks noGrp="1"/>
          </p:cNvGraphicFramePr>
          <p:nvPr/>
        </p:nvGraphicFramePr>
        <p:xfrm>
          <a:off x="4786314" y="2357430"/>
          <a:ext cx="4357686" cy="2786081"/>
        </p:xfrm>
        <a:graphic>
          <a:graphicData uri="http://schemas.openxmlformats.org/drawingml/2006/table">
            <a:tbl>
              <a:tblPr rtl="1"/>
              <a:tblGrid>
                <a:gridCol w="1259091"/>
                <a:gridCol w="946430"/>
                <a:gridCol w="913818"/>
                <a:gridCol w="1238347"/>
              </a:tblGrid>
              <a:tr h="789728">
                <a:tc>
                  <a:txBody>
                    <a:bodyPr/>
                    <a:lstStyle/>
                    <a:p>
                      <a:pPr algn="r" rtl="1">
                        <a:lnSpc>
                          <a:spcPct val="115000"/>
                        </a:lnSpc>
                        <a:spcAft>
                          <a:spcPts val="0"/>
                        </a:spcAft>
                      </a:pPr>
                      <a:r>
                        <a:rPr lang="ar-DZ" sz="1600" b="1" dirty="0">
                          <a:solidFill>
                            <a:srgbClr val="002060"/>
                          </a:solidFill>
                          <a:latin typeface="Calibri"/>
                          <a:ea typeface="Calibri"/>
                          <a:cs typeface="Arial"/>
                        </a:rPr>
                        <a:t>   الاطار الطبي   </a:t>
                      </a:r>
                      <a:endParaRPr lang="fr-FR" sz="1600" b="1" dirty="0">
                        <a:solidFill>
                          <a:srgbClr val="002060"/>
                        </a:solidFill>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c>
                  <a:txBody>
                    <a:bodyPr/>
                    <a:lstStyle/>
                    <a:p>
                      <a:pPr algn="r" rtl="1">
                        <a:lnSpc>
                          <a:spcPct val="115000"/>
                        </a:lnSpc>
                        <a:spcAft>
                          <a:spcPts val="0"/>
                        </a:spcAft>
                      </a:pPr>
                      <a:r>
                        <a:rPr lang="ar-DZ" sz="1600" b="1" dirty="0">
                          <a:solidFill>
                            <a:srgbClr val="002060"/>
                          </a:solidFill>
                          <a:latin typeface="Calibri"/>
                          <a:ea typeface="Calibri"/>
                          <a:cs typeface="Arial"/>
                        </a:rPr>
                        <a:t>   1963           </a:t>
                      </a:r>
                      <a:endParaRPr lang="fr-FR" sz="1600" b="1" dirty="0">
                        <a:solidFill>
                          <a:srgbClr val="002060"/>
                        </a:solidFill>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c>
                  <a:txBody>
                    <a:bodyPr/>
                    <a:lstStyle/>
                    <a:p>
                      <a:pPr algn="r" rtl="1">
                        <a:lnSpc>
                          <a:spcPct val="115000"/>
                        </a:lnSpc>
                        <a:spcAft>
                          <a:spcPts val="0"/>
                        </a:spcAft>
                      </a:pPr>
                      <a:r>
                        <a:rPr lang="ar-DZ" sz="1600" b="1" dirty="0">
                          <a:solidFill>
                            <a:srgbClr val="002060"/>
                          </a:solidFill>
                          <a:latin typeface="Calibri"/>
                          <a:ea typeface="Calibri"/>
                          <a:cs typeface="Arial"/>
                        </a:rPr>
                        <a:t>   1985        </a:t>
                      </a:r>
                      <a:endParaRPr lang="fr-FR" sz="1600" b="1" dirty="0">
                        <a:solidFill>
                          <a:srgbClr val="002060"/>
                        </a:solidFill>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c>
                  <a:txBody>
                    <a:bodyPr/>
                    <a:lstStyle/>
                    <a:p>
                      <a:pPr algn="r" rtl="1">
                        <a:lnSpc>
                          <a:spcPct val="115000"/>
                        </a:lnSpc>
                        <a:spcAft>
                          <a:spcPts val="0"/>
                        </a:spcAft>
                      </a:pPr>
                      <a:r>
                        <a:rPr lang="ar-DZ" sz="1600" b="1">
                          <a:solidFill>
                            <a:srgbClr val="002060"/>
                          </a:solidFill>
                          <a:latin typeface="Calibri"/>
                          <a:ea typeface="Calibri"/>
                          <a:cs typeface="Arial"/>
                        </a:rPr>
                        <a:t>    2002</a:t>
                      </a:r>
                      <a:endParaRPr lang="fr-FR" sz="1600" b="1">
                        <a:solidFill>
                          <a:srgbClr val="002060"/>
                        </a:solidFill>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r>
              <a:tr h="631783">
                <a:tc>
                  <a:txBody>
                    <a:bodyPr/>
                    <a:lstStyle/>
                    <a:p>
                      <a:pPr algn="r" rtl="1">
                        <a:lnSpc>
                          <a:spcPct val="115000"/>
                        </a:lnSpc>
                        <a:spcAft>
                          <a:spcPts val="0"/>
                        </a:spcAft>
                      </a:pPr>
                      <a:r>
                        <a:rPr lang="ar-DZ" sz="1600" b="1" dirty="0">
                          <a:solidFill>
                            <a:srgbClr val="002060"/>
                          </a:solidFill>
                          <a:latin typeface="Calibri"/>
                          <a:ea typeface="Calibri"/>
                          <a:cs typeface="Arial"/>
                        </a:rPr>
                        <a:t>    اطباء</a:t>
                      </a:r>
                      <a:endParaRPr lang="fr-FR" sz="1600" b="1" dirty="0">
                        <a:solidFill>
                          <a:srgbClr val="002060"/>
                        </a:solidFill>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4D"/>
                    </a:solidFill>
                  </a:tcPr>
                </a:tc>
                <a:tc>
                  <a:txBody>
                    <a:bodyPr/>
                    <a:lstStyle/>
                    <a:p>
                      <a:pPr algn="r" rtl="1">
                        <a:lnSpc>
                          <a:spcPct val="115000"/>
                        </a:lnSpc>
                        <a:spcAft>
                          <a:spcPts val="0"/>
                        </a:spcAft>
                      </a:pPr>
                      <a:r>
                        <a:rPr lang="ar-DZ" sz="1600" b="1" dirty="0">
                          <a:solidFill>
                            <a:srgbClr val="002060"/>
                          </a:solidFill>
                          <a:latin typeface="Calibri"/>
                          <a:ea typeface="Calibri"/>
                          <a:cs typeface="Arial"/>
                        </a:rPr>
                        <a:t>      1278</a:t>
                      </a:r>
                      <a:endParaRPr lang="fr-FR" sz="1600" b="1" dirty="0">
                        <a:solidFill>
                          <a:srgbClr val="002060"/>
                        </a:solidFill>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algn="r" rtl="1">
                        <a:lnSpc>
                          <a:spcPct val="115000"/>
                        </a:lnSpc>
                        <a:spcAft>
                          <a:spcPts val="0"/>
                        </a:spcAft>
                      </a:pPr>
                      <a:r>
                        <a:rPr lang="ar-DZ" sz="1600" b="1" dirty="0">
                          <a:solidFill>
                            <a:srgbClr val="002060"/>
                          </a:solidFill>
                          <a:latin typeface="Calibri"/>
                          <a:ea typeface="Calibri"/>
                          <a:cs typeface="Arial"/>
                        </a:rPr>
                        <a:t>    13221</a:t>
                      </a:r>
                      <a:endParaRPr lang="fr-FR" sz="1600" b="1" dirty="0">
                        <a:solidFill>
                          <a:srgbClr val="002060"/>
                        </a:solidFill>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algn="r" rtl="1">
                        <a:lnSpc>
                          <a:spcPct val="115000"/>
                        </a:lnSpc>
                        <a:spcAft>
                          <a:spcPts val="0"/>
                        </a:spcAft>
                      </a:pPr>
                      <a:r>
                        <a:rPr lang="ar-DZ" sz="1600" b="1">
                          <a:solidFill>
                            <a:srgbClr val="002060"/>
                          </a:solidFill>
                          <a:latin typeface="Calibri"/>
                          <a:ea typeface="Calibri"/>
                          <a:cs typeface="Arial"/>
                        </a:rPr>
                        <a:t>    35368             </a:t>
                      </a:r>
                      <a:endParaRPr lang="fr-FR" sz="1600" b="1">
                        <a:solidFill>
                          <a:srgbClr val="002060"/>
                        </a:solidFill>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r h="653814">
                <a:tc>
                  <a:txBody>
                    <a:bodyPr/>
                    <a:lstStyle/>
                    <a:p>
                      <a:pPr algn="r" rtl="1">
                        <a:lnSpc>
                          <a:spcPct val="115000"/>
                        </a:lnSpc>
                        <a:spcAft>
                          <a:spcPts val="0"/>
                        </a:spcAft>
                      </a:pPr>
                      <a:r>
                        <a:rPr lang="ar-DZ" sz="1600" b="1">
                          <a:solidFill>
                            <a:srgbClr val="002060"/>
                          </a:solidFill>
                          <a:latin typeface="Calibri"/>
                          <a:ea typeface="Calibri"/>
                          <a:cs typeface="Arial"/>
                        </a:rPr>
                        <a:t>   صيادلة</a:t>
                      </a:r>
                      <a:endParaRPr lang="fr-FR" sz="1600" b="1">
                        <a:solidFill>
                          <a:srgbClr val="002060"/>
                        </a:solidFill>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4D"/>
                    </a:solidFill>
                  </a:tcPr>
                </a:tc>
                <a:tc>
                  <a:txBody>
                    <a:bodyPr/>
                    <a:lstStyle/>
                    <a:p>
                      <a:pPr algn="r" rtl="1">
                        <a:lnSpc>
                          <a:spcPct val="115000"/>
                        </a:lnSpc>
                        <a:spcAft>
                          <a:spcPts val="0"/>
                        </a:spcAft>
                      </a:pPr>
                      <a:r>
                        <a:rPr lang="ar-DZ" sz="1600" b="1" dirty="0">
                          <a:solidFill>
                            <a:srgbClr val="002060"/>
                          </a:solidFill>
                          <a:latin typeface="Calibri"/>
                          <a:ea typeface="Calibri"/>
                          <a:cs typeface="Arial"/>
                        </a:rPr>
                        <a:t>      240 </a:t>
                      </a:r>
                      <a:endParaRPr lang="fr-FR" sz="1600" b="1" dirty="0">
                        <a:solidFill>
                          <a:srgbClr val="002060"/>
                        </a:solidFill>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algn="r" rtl="1">
                        <a:lnSpc>
                          <a:spcPct val="115000"/>
                        </a:lnSpc>
                        <a:spcAft>
                          <a:spcPts val="0"/>
                        </a:spcAft>
                      </a:pPr>
                      <a:r>
                        <a:rPr lang="ar-DZ" sz="1600" b="1" dirty="0">
                          <a:solidFill>
                            <a:srgbClr val="002060"/>
                          </a:solidFill>
                          <a:latin typeface="Calibri"/>
                          <a:ea typeface="Calibri"/>
                          <a:cs typeface="Arial"/>
                        </a:rPr>
                        <a:t>     1403  </a:t>
                      </a:r>
                      <a:endParaRPr lang="fr-FR" sz="1600" b="1" dirty="0">
                        <a:solidFill>
                          <a:srgbClr val="002060"/>
                        </a:solidFill>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algn="r" rtl="1">
                        <a:lnSpc>
                          <a:spcPct val="115000"/>
                        </a:lnSpc>
                        <a:spcAft>
                          <a:spcPts val="0"/>
                        </a:spcAft>
                      </a:pPr>
                      <a:r>
                        <a:rPr lang="ar-DZ" sz="1600" b="1" dirty="0">
                          <a:solidFill>
                            <a:srgbClr val="002060"/>
                          </a:solidFill>
                          <a:latin typeface="Calibri"/>
                          <a:ea typeface="Calibri"/>
                          <a:cs typeface="Arial"/>
                        </a:rPr>
                        <a:t>     5198  </a:t>
                      </a:r>
                      <a:endParaRPr lang="fr-FR" sz="1600" b="1" dirty="0">
                        <a:solidFill>
                          <a:srgbClr val="002060"/>
                        </a:solidFill>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r>
              <a:tr h="710756">
                <a:tc>
                  <a:txBody>
                    <a:bodyPr/>
                    <a:lstStyle/>
                    <a:p>
                      <a:pPr algn="r" rtl="1">
                        <a:lnSpc>
                          <a:spcPct val="115000"/>
                        </a:lnSpc>
                        <a:spcAft>
                          <a:spcPts val="0"/>
                        </a:spcAft>
                      </a:pPr>
                      <a:r>
                        <a:rPr lang="ar-DZ" sz="1600" b="1">
                          <a:solidFill>
                            <a:srgbClr val="002060"/>
                          </a:solidFill>
                          <a:latin typeface="Calibri"/>
                          <a:ea typeface="Calibri"/>
                          <a:cs typeface="Arial"/>
                        </a:rPr>
                        <a:t> اطباء اسنان</a:t>
                      </a:r>
                      <a:endParaRPr lang="fr-FR" sz="1600" b="1">
                        <a:solidFill>
                          <a:srgbClr val="002060"/>
                        </a:solidFill>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4D"/>
                    </a:solidFill>
                  </a:tcPr>
                </a:tc>
                <a:tc>
                  <a:txBody>
                    <a:bodyPr/>
                    <a:lstStyle/>
                    <a:p>
                      <a:pPr algn="r" rtl="1">
                        <a:lnSpc>
                          <a:spcPct val="115000"/>
                        </a:lnSpc>
                        <a:spcAft>
                          <a:spcPts val="0"/>
                        </a:spcAft>
                      </a:pPr>
                      <a:r>
                        <a:rPr lang="ar-DZ" sz="1600" b="1" dirty="0">
                          <a:solidFill>
                            <a:srgbClr val="002060"/>
                          </a:solidFill>
                          <a:latin typeface="Calibri"/>
                          <a:ea typeface="Calibri"/>
                          <a:cs typeface="Arial"/>
                        </a:rPr>
                        <a:t>      147   </a:t>
                      </a:r>
                      <a:endParaRPr lang="fr-FR" sz="1600" b="1" dirty="0">
                        <a:solidFill>
                          <a:srgbClr val="002060"/>
                        </a:solidFill>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algn="r" rtl="1">
                        <a:lnSpc>
                          <a:spcPct val="115000"/>
                        </a:lnSpc>
                        <a:spcAft>
                          <a:spcPts val="0"/>
                        </a:spcAft>
                      </a:pPr>
                      <a:r>
                        <a:rPr lang="ar-DZ" sz="1600" b="1" dirty="0">
                          <a:solidFill>
                            <a:srgbClr val="002060"/>
                          </a:solidFill>
                          <a:latin typeface="Calibri"/>
                          <a:ea typeface="Calibri"/>
                          <a:cs typeface="Arial"/>
                        </a:rPr>
                        <a:t>     2750     </a:t>
                      </a:r>
                      <a:endParaRPr lang="fr-FR" sz="1600" b="1" dirty="0">
                        <a:solidFill>
                          <a:srgbClr val="002060"/>
                        </a:solidFill>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algn="r" rtl="1">
                        <a:lnSpc>
                          <a:spcPct val="115000"/>
                        </a:lnSpc>
                        <a:spcAft>
                          <a:spcPts val="0"/>
                        </a:spcAft>
                      </a:pPr>
                      <a:r>
                        <a:rPr lang="ar-DZ" sz="1600" b="1" dirty="0">
                          <a:solidFill>
                            <a:srgbClr val="002060"/>
                          </a:solidFill>
                          <a:latin typeface="Calibri"/>
                          <a:ea typeface="Calibri"/>
                          <a:cs typeface="Arial"/>
                        </a:rPr>
                        <a:t>    8618         </a:t>
                      </a:r>
                      <a:endParaRPr lang="fr-FR" sz="1600" b="1" dirty="0">
                        <a:solidFill>
                          <a:srgbClr val="002060"/>
                        </a:solidFill>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bl>
          </a:graphicData>
        </a:graphic>
      </p:graphicFrame>
      <p:sp>
        <p:nvSpPr>
          <p:cNvPr id="15361" name="Rectangle 1"/>
          <p:cNvSpPr>
            <a:spLocks noChangeArrowheads="1"/>
          </p:cNvSpPr>
          <p:nvPr/>
        </p:nvSpPr>
        <p:spPr bwMode="auto">
          <a:xfrm>
            <a:off x="2214546" y="857232"/>
            <a:ext cx="6143668" cy="10002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11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 </a:t>
            </a:r>
            <a:r>
              <a:rPr kumimoji="0" lang="ar-DZ" sz="2400" b="1" i="0" u="sng" strike="noStrike" cap="none" normalizeH="0" baseline="0" dirty="0" smtClean="0">
                <a:ln>
                  <a:noFill/>
                </a:ln>
                <a:solidFill>
                  <a:srgbClr val="FFFF00"/>
                </a:solidFill>
                <a:effectLst/>
                <a:latin typeface="Calibri" pitchFamily="34" charset="0"/>
                <a:ea typeface="Calibri" pitchFamily="34" charset="0"/>
                <a:cs typeface="Arial" pitchFamily="34" charset="0"/>
              </a:rPr>
              <a:t>-اليك جدولين يمثلان تطور عدد المؤطرين </a:t>
            </a:r>
            <a:r>
              <a:rPr kumimoji="0" lang="fr-FR" sz="2400" b="1" i="0" u="sng" strike="noStrike" cap="none" normalizeH="0" baseline="0" dirty="0" smtClean="0">
                <a:ln>
                  <a:noFill/>
                </a:ln>
                <a:solidFill>
                  <a:srgbClr val="FFFF00"/>
                </a:solidFill>
                <a:effectLst/>
                <a:latin typeface="Calibri" pitchFamily="34" charset="0"/>
                <a:ea typeface="Calibri" pitchFamily="34" charset="0"/>
                <a:cs typeface="Arial" pitchFamily="34" charset="0"/>
              </a:rPr>
              <a:t> </a:t>
            </a:r>
            <a:r>
              <a:rPr kumimoji="0" lang="ar-DZ" sz="2400" b="1" i="0" u="sng" strike="noStrike" cap="none" normalizeH="0" baseline="0" dirty="0" smtClean="0">
                <a:ln>
                  <a:noFill/>
                </a:ln>
                <a:solidFill>
                  <a:srgbClr val="FFFF00"/>
                </a:solidFill>
                <a:effectLst/>
                <a:latin typeface="Calibri" pitchFamily="34" charset="0"/>
                <a:ea typeface="Calibri" pitchFamily="34" charset="0"/>
                <a:cs typeface="Arial" pitchFamily="34" charset="0"/>
              </a:rPr>
              <a:t>والمراكزالطبيية</a:t>
            </a:r>
            <a:endParaRPr kumimoji="0" lang="fr-FR" sz="24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     -</a:t>
            </a:r>
            <a:r>
              <a:rPr kumimoji="0" lang="ar-DZ" sz="2400" b="1" i="0" u="sng" strike="noStrike" cap="none" normalizeH="0" baseline="0" dirty="0" smtClean="0">
                <a:ln>
                  <a:noFill/>
                </a:ln>
                <a:solidFill>
                  <a:srgbClr val="FFFF00"/>
                </a:solidFill>
                <a:effectLst/>
                <a:latin typeface="Calibri" pitchFamily="34" charset="0"/>
                <a:ea typeface="Calibri" pitchFamily="34" charset="0"/>
                <a:cs typeface="Arial" pitchFamily="34" charset="0"/>
              </a:rPr>
              <a:t>الديوان الوطني للاحصاء(2005م)</a:t>
            </a:r>
            <a:endParaRPr kumimoji="0" lang="ar-DZ" sz="2400" b="0" i="0" u="none" strike="noStrike" cap="none" normalizeH="0" baseline="0" dirty="0" smtClean="0">
              <a:ln>
                <a:noFill/>
              </a:ln>
              <a:solidFill>
                <a:srgbClr val="FFFF00"/>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285720" y="2357430"/>
          <a:ext cx="4357686" cy="2786081"/>
        </p:xfrm>
        <a:graphic>
          <a:graphicData uri="http://schemas.openxmlformats.org/drawingml/2006/table">
            <a:tbl>
              <a:tblPr rtl="1">
                <a:tableStyleId>{35758FB7-9AC5-4552-8A53-C91805E547FA}</a:tableStyleId>
              </a:tblPr>
              <a:tblGrid>
                <a:gridCol w="1259091"/>
                <a:gridCol w="946430"/>
                <a:gridCol w="913818"/>
                <a:gridCol w="1238347"/>
              </a:tblGrid>
              <a:tr h="789728">
                <a:tc>
                  <a:txBody>
                    <a:bodyPr/>
                    <a:lstStyle/>
                    <a:p>
                      <a:pPr algn="r" rtl="1">
                        <a:lnSpc>
                          <a:spcPct val="115000"/>
                        </a:lnSpc>
                        <a:spcAft>
                          <a:spcPts val="0"/>
                        </a:spcAft>
                      </a:pPr>
                      <a:r>
                        <a:rPr lang="ar-DZ" sz="1800" b="1" dirty="0"/>
                        <a:t>   </a:t>
                      </a:r>
                      <a:r>
                        <a:rPr lang="ar-DZ" sz="1800" b="1" dirty="0" smtClean="0"/>
                        <a:t>البنية الصحية</a:t>
                      </a:r>
                      <a:endParaRPr lang="fr-FR" sz="1800" b="1" dirty="0">
                        <a:solidFill>
                          <a:srgbClr val="002060"/>
                        </a:solidFill>
                        <a:latin typeface="Calibri"/>
                        <a:ea typeface="Calibri"/>
                        <a:cs typeface="Arial"/>
                      </a:endParaRPr>
                    </a:p>
                  </a:txBody>
                  <a:tcPr marL="68580" marR="68580" marT="0" marB="0"/>
                </a:tc>
                <a:tc>
                  <a:txBody>
                    <a:bodyPr/>
                    <a:lstStyle/>
                    <a:p>
                      <a:pPr algn="r" rtl="1">
                        <a:lnSpc>
                          <a:spcPct val="115000"/>
                        </a:lnSpc>
                        <a:spcAft>
                          <a:spcPts val="0"/>
                        </a:spcAft>
                      </a:pPr>
                      <a:r>
                        <a:rPr lang="ar-DZ" sz="1800" b="1" dirty="0"/>
                        <a:t>   </a:t>
                      </a:r>
                      <a:r>
                        <a:rPr lang="ar-DZ" sz="1800" b="1" dirty="0" smtClean="0"/>
                        <a:t>1962           </a:t>
                      </a:r>
                      <a:endParaRPr lang="fr-FR" sz="1800" b="1" dirty="0">
                        <a:solidFill>
                          <a:srgbClr val="002060"/>
                        </a:solidFill>
                        <a:latin typeface="Calibri"/>
                        <a:ea typeface="Calibri"/>
                        <a:cs typeface="Arial"/>
                      </a:endParaRPr>
                    </a:p>
                  </a:txBody>
                  <a:tcPr marL="68580" marR="68580" marT="0" marB="0"/>
                </a:tc>
                <a:tc>
                  <a:txBody>
                    <a:bodyPr/>
                    <a:lstStyle/>
                    <a:p>
                      <a:pPr algn="r" rtl="1">
                        <a:lnSpc>
                          <a:spcPct val="115000"/>
                        </a:lnSpc>
                        <a:spcAft>
                          <a:spcPts val="0"/>
                        </a:spcAft>
                      </a:pPr>
                      <a:r>
                        <a:rPr lang="ar-DZ" sz="1800" b="1" dirty="0"/>
                        <a:t>   1985        </a:t>
                      </a:r>
                      <a:endParaRPr lang="fr-FR" sz="1800" b="1" dirty="0">
                        <a:solidFill>
                          <a:srgbClr val="002060"/>
                        </a:solidFill>
                        <a:latin typeface="Calibri"/>
                        <a:ea typeface="Calibri"/>
                        <a:cs typeface="Arial"/>
                      </a:endParaRPr>
                    </a:p>
                  </a:txBody>
                  <a:tcPr marL="68580" marR="68580" marT="0" marB="0"/>
                </a:tc>
                <a:tc>
                  <a:txBody>
                    <a:bodyPr/>
                    <a:lstStyle/>
                    <a:p>
                      <a:pPr algn="r" rtl="1">
                        <a:lnSpc>
                          <a:spcPct val="115000"/>
                        </a:lnSpc>
                        <a:spcAft>
                          <a:spcPts val="0"/>
                        </a:spcAft>
                      </a:pPr>
                      <a:r>
                        <a:rPr lang="ar-DZ" sz="1800" b="1" dirty="0"/>
                        <a:t>    2002</a:t>
                      </a:r>
                      <a:endParaRPr lang="fr-FR" sz="1800" b="1" dirty="0">
                        <a:solidFill>
                          <a:srgbClr val="002060"/>
                        </a:solidFill>
                        <a:latin typeface="Calibri"/>
                        <a:ea typeface="Calibri"/>
                        <a:cs typeface="Arial"/>
                      </a:endParaRPr>
                    </a:p>
                  </a:txBody>
                  <a:tcPr marL="68580" marR="68580" marT="0" marB="0"/>
                </a:tc>
              </a:tr>
              <a:tr h="631783">
                <a:tc>
                  <a:txBody>
                    <a:bodyPr/>
                    <a:lstStyle/>
                    <a:p>
                      <a:pPr algn="r" rtl="1">
                        <a:lnSpc>
                          <a:spcPct val="115000"/>
                        </a:lnSpc>
                        <a:spcAft>
                          <a:spcPts val="0"/>
                        </a:spcAft>
                      </a:pPr>
                      <a:r>
                        <a:rPr lang="ar-DZ" sz="1800" b="1" dirty="0"/>
                        <a:t>   </a:t>
                      </a:r>
                      <a:r>
                        <a:rPr lang="ar-DZ" sz="1800" b="1" dirty="0" smtClean="0"/>
                        <a:t>عدد</a:t>
                      </a:r>
                      <a:r>
                        <a:rPr lang="ar-DZ" sz="1800" b="1" baseline="0" dirty="0" smtClean="0"/>
                        <a:t> المستشفيات</a:t>
                      </a:r>
                      <a:endParaRPr lang="fr-FR" sz="1800" b="1" dirty="0">
                        <a:solidFill>
                          <a:srgbClr val="002060"/>
                        </a:solidFill>
                        <a:latin typeface="Calibri"/>
                        <a:ea typeface="Calibri"/>
                        <a:cs typeface="Arial"/>
                      </a:endParaRPr>
                    </a:p>
                  </a:txBody>
                  <a:tcPr marL="68580" marR="68580" marT="0" marB="0"/>
                </a:tc>
                <a:tc>
                  <a:txBody>
                    <a:bodyPr/>
                    <a:lstStyle/>
                    <a:p>
                      <a:pPr algn="r" rtl="1">
                        <a:lnSpc>
                          <a:spcPct val="115000"/>
                        </a:lnSpc>
                        <a:spcAft>
                          <a:spcPts val="0"/>
                        </a:spcAft>
                      </a:pPr>
                      <a:r>
                        <a:rPr lang="ar-DZ" sz="1800" b="1" dirty="0"/>
                        <a:t>      </a:t>
                      </a:r>
                      <a:r>
                        <a:rPr lang="ar-DZ" sz="1800" b="1" dirty="0" smtClean="0"/>
                        <a:t>149</a:t>
                      </a:r>
                      <a:endParaRPr lang="fr-FR" sz="1800" b="1" dirty="0">
                        <a:solidFill>
                          <a:srgbClr val="002060"/>
                        </a:solidFill>
                        <a:latin typeface="Calibri"/>
                        <a:ea typeface="Calibri"/>
                        <a:cs typeface="Arial"/>
                      </a:endParaRPr>
                    </a:p>
                  </a:txBody>
                  <a:tcPr marL="68580" marR="68580" marT="0" marB="0"/>
                </a:tc>
                <a:tc>
                  <a:txBody>
                    <a:bodyPr/>
                    <a:lstStyle/>
                    <a:p>
                      <a:pPr algn="r" rtl="1">
                        <a:lnSpc>
                          <a:spcPct val="115000"/>
                        </a:lnSpc>
                        <a:spcAft>
                          <a:spcPts val="0"/>
                        </a:spcAft>
                      </a:pPr>
                      <a:r>
                        <a:rPr lang="ar-DZ" sz="1800" b="1" dirty="0"/>
                        <a:t>    </a:t>
                      </a:r>
                      <a:r>
                        <a:rPr lang="ar-DZ" sz="1800" b="1" dirty="0" smtClean="0"/>
                        <a:t>221</a:t>
                      </a:r>
                      <a:endParaRPr lang="fr-FR" sz="1800" b="1" dirty="0">
                        <a:solidFill>
                          <a:srgbClr val="002060"/>
                        </a:solidFill>
                        <a:latin typeface="Calibri"/>
                        <a:ea typeface="Calibri"/>
                        <a:cs typeface="Arial"/>
                      </a:endParaRPr>
                    </a:p>
                  </a:txBody>
                  <a:tcPr marL="68580" marR="68580" marT="0" marB="0"/>
                </a:tc>
                <a:tc>
                  <a:txBody>
                    <a:bodyPr/>
                    <a:lstStyle/>
                    <a:p>
                      <a:pPr algn="r" rtl="1">
                        <a:lnSpc>
                          <a:spcPct val="115000"/>
                        </a:lnSpc>
                        <a:spcAft>
                          <a:spcPts val="0"/>
                        </a:spcAft>
                      </a:pPr>
                      <a:r>
                        <a:rPr lang="ar-DZ" sz="1800" b="1" dirty="0"/>
                        <a:t>    </a:t>
                      </a:r>
                      <a:r>
                        <a:rPr lang="ar-DZ" sz="1800" b="1" dirty="0" smtClean="0"/>
                        <a:t>372             </a:t>
                      </a:r>
                      <a:endParaRPr lang="fr-FR" sz="1800" b="1" dirty="0">
                        <a:solidFill>
                          <a:srgbClr val="002060"/>
                        </a:solidFill>
                        <a:latin typeface="Calibri"/>
                        <a:ea typeface="Calibri"/>
                        <a:cs typeface="Arial"/>
                      </a:endParaRPr>
                    </a:p>
                  </a:txBody>
                  <a:tcPr marL="68580" marR="68580" marT="0" marB="0"/>
                </a:tc>
              </a:tr>
              <a:tr h="653814">
                <a:tc>
                  <a:txBody>
                    <a:bodyPr/>
                    <a:lstStyle/>
                    <a:p>
                      <a:pPr algn="r" rtl="1">
                        <a:lnSpc>
                          <a:spcPct val="115000"/>
                        </a:lnSpc>
                        <a:spcAft>
                          <a:spcPts val="0"/>
                        </a:spcAft>
                      </a:pPr>
                      <a:r>
                        <a:rPr lang="ar-DZ" sz="1800" b="1" dirty="0" smtClean="0"/>
                        <a:t>المراكز</a:t>
                      </a:r>
                      <a:r>
                        <a:rPr lang="ar-DZ" sz="1800" b="1" baseline="0" dirty="0" smtClean="0"/>
                        <a:t> الصحية</a:t>
                      </a:r>
                      <a:endParaRPr lang="fr-FR" sz="1800" b="1" dirty="0">
                        <a:solidFill>
                          <a:srgbClr val="002060"/>
                        </a:solidFill>
                        <a:latin typeface="Calibri"/>
                        <a:ea typeface="Calibri"/>
                        <a:cs typeface="Arial"/>
                      </a:endParaRPr>
                    </a:p>
                  </a:txBody>
                  <a:tcPr marL="68580" marR="68580" marT="0" marB="0"/>
                </a:tc>
                <a:tc>
                  <a:txBody>
                    <a:bodyPr/>
                    <a:lstStyle/>
                    <a:p>
                      <a:pPr algn="r" rtl="1">
                        <a:lnSpc>
                          <a:spcPct val="115000"/>
                        </a:lnSpc>
                        <a:spcAft>
                          <a:spcPts val="0"/>
                        </a:spcAft>
                      </a:pPr>
                      <a:r>
                        <a:rPr lang="ar-DZ" sz="1800" b="1" dirty="0"/>
                        <a:t>      </a:t>
                      </a:r>
                      <a:r>
                        <a:rPr lang="ar-DZ" sz="1800" b="1" dirty="0" smtClean="0"/>
                        <a:t>200 </a:t>
                      </a:r>
                      <a:endParaRPr lang="fr-FR" sz="1800" b="1" dirty="0">
                        <a:solidFill>
                          <a:srgbClr val="002060"/>
                        </a:solidFill>
                        <a:latin typeface="Calibri"/>
                        <a:ea typeface="Calibri"/>
                        <a:cs typeface="Arial"/>
                      </a:endParaRPr>
                    </a:p>
                  </a:txBody>
                  <a:tcPr marL="68580" marR="68580" marT="0" marB="0"/>
                </a:tc>
                <a:tc>
                  <a:txBody>
                    <a:bodyPr/>
                    <a:lstStyle/>
                    <a:p>
                      <a:pPr algn="r" rtl="1">
                        <a:lnSpc>
                          <a:spcPct val="115000"/>
                        </a:lnSpc>
                        <a:spcAft>
                          <a:spcPts val="0"/>
                        </a:spcAft>
                      </a:pPr>
                      <a:r>
                        <a:rPr lang="ar-DZ" sz="1800" b="1" baseline="0" dirty="0" smtClean="0"/>
                        <a:t>   969</a:t>
                      </a:r>
                      <a:r>
                        <a:rPr lang="ar-DZ" sz="1800" b="1" dirty="0" smtClean="0"/>
                        <a:t>  </a:t>
                      </a:r>
                      <a:endParaRPr lang="fr-FR" sz="1800" b="1" dirty="0">
                        <a:solidFill>
                          <a:srgbClr val="002060"/>
                        </a:solidFill>
                        <a:latin typeface="Calibri"/>
                        <a:ea typeface="Calibri"/>
                        <a:cs typeface="Arial"/>
                      </a:endParaRPr>
                    </a:p>
                  </a:txBody>
                  <a:tcPr marL="68580" marR="68580" marT="0" marB="0"/>
                </a:tc>
                <a:tc>
                  <a:txBody>
                    <a:bodyPr/>
                    <a:lstStyle/>
                    <a:p>
                      <a:pPr algn="r" rtl="1">
                        <a:lnSpc>
                          <a:spcPct val="115000"/>
                        </a:lnSpc>
                        <a:spcAft>
                          <a:spcPts val="0"/>
                        </a:spcAft>
                      </a:pPr>
                      <a:r>
                        <a:rPr lang="ar-DZ" sz="1800" b="1" dirty="0"/>
                        <a:t>     </a:t>
                      </a:r>
                      <a:r>
                        <a:rPr lang="ar-DZ" sz="1800" b="1" dirty="0" smtClean="0"/>
                        <a:t>1281  </a:t>
                      </a:r>
                      <a:endParaRPr lang="fr-FR" sz="1800" b="1" dirty="0">
                        <a:solidFill>
                          <a:srgbClr val="002060"/>
                        </a:solidFill>
                        <a:latin typeface="Calibri"/>
                        <a:ea typeface="Calibri"/>
                        <a:cs typeface="Arial"/>
                      </a:endParaRPr>
                    </a:p>
                  </a:txBody>
                  <a:tcPr marL="68580" marR="68580" marT="0" marB="0"/>
                </a:tc>
              </a:tr>
              <a:tr h="710756">
                <a:tc>
                  <a:txBody>
                    <a:bodyPr/>
                    <a:lstStyle/>
                    <a:p>
                      <a:pPr algn="r" rtl="1">
                        <a:lnSpc>
                          <a:spcPct val="115000"/>
                        </a:lnSpc>
                        <a:spcAft>
                          <a:spcPts val="0"/>
                        </a:spcAft>
                      </a:pPr>
                      <a:r>
                        <a:rPr lang="ar-DZ" sz="1800" b="1" dirty="0"/>
                        <a:t> </a:t>
                      </a:r>
                      <a:r>
                        <a:rPr lang="ar-DZ" sz="1800" b="1" dirty="0" smtClean="0"/>
                        <a:t>قاعات</a:t>
                      </a:r>
                      <a:r>
                        <a:rPr lang="ar-DZ" sz="1800" b="1" baseline="0" dirty="0" smtClean="0"/>
                        <a:t> العلاج</a:t>
                      </a:r>
                      <a:endParaRPr lang="fr-FR" sz="1800" b="1" dirty="0">
                        <a:solidFill>
                          <a:srgbClr val="002060"/>
                        </a:solidFill>
                        <a:latin typeface="Calibri"/>
                        <a:ea typeface="Calibri"/>
                        <a:cs typeface="Arial"/>
                      </a:endParaRPr>
                    </a:p>
                  </a:txBody>
                  <a:tcPr marL="68580" marR="68580" marT="0" marB="0"/>
                </a:tc>
                <a:tc>
                  <a:txBody>
                    <a:bodyPr/>
                    <a:lstStyle/>
                    <a:p>
                      <a:pPr algn="r" rtl="1">
                        <a:lnSpc>
                          <a:spcPct val="115000"/>
                        </a:lnSpc>
                        <a:spcAft>
                          <a:spcPts val="0"/>
                        </a:spcAft>
                      </a:pPr>
                      <a:r>
                        <a:rPr lang="ar-DZ" sz="1800" b="1" dirty="0"/>
                        <a:t>  </a:t>
                      </a:r>
                      <a:r>
                        <a:rPr lang="ar-DZ" sz="1800" b="1" dirty="0" smtClean="0"/>
                        <a:t>1013  </a:t>
                      </a:r>
                      <a:endParaRPr lang="fr-FR" sz="1800" b="1" dirty="0">
                        <a:solidFill>
                          <a:srgbClr val="002060"/>
                        </a:solidFill>
                        <a:latin typeface="Calibri"/>
                        <a:ea typeface="Calibri"/>
                        <a:cs typeface="Arial"/>
                      </a:endParaRPr>
                    </a:p>
                  </a:txBody>
                  <a:tcPr marL="68580" marR="68580" marT="0" marB="0"/>
                </a:tc>
                <a:tc>
                  <a:txBody>
                    <a:bodyPr/>
                    <a:lstStyle/>
                    <a:p>
                      <a:pPr algn="r" rtl="1">
                        <a:lnSpc>
                          <a:spcPct val="115000"/>
                        </a:lnSpc>
                        <a:spcAft>
                          <a:spcPts val="0"/>
                        </a:spcAft>
                      </a:pPr>
                      <a:r>
                        <a:rPr lang="ar-DZ" sz="1800" b="1" dirty="0"/>
                        <a:t>  </a:t>
                      </a:r>
                      <a:r>
                        <a:rPr lang="ar-DZ" sz="1800" b="1" dirty="0" smtClean="0"/>
                        <a:t>2454     </a:t>
                      </a:r>
                      <a:endParaRPr lang="fr-FR" sz="1800" b="1" dirty="0">
                        <a:solidFill>
                          <a:srgbClr val="002060"/>
                        </a:solidFill>
                        <a:latin typeface="Calibri"/>
                        <a:ea typeface="Calibri"/>
                        <a:cs typeface="Arial"/>
                      </a:endParaRPr>
                    </a:p>
                  </a:txBody>
                  <a:tcPr marL="68580" marR="68580" marT="0" marB="0"/>
                </a:tc>
                <a:tc>
                  <a:txBody>
                    <a:bodyPr/>
                    <a:lstStyle/>
                    <a:p>
                      <a:pPr algn="r" rtl="1">
                        <a:lnSpc>
                          <a:spcPct val="115000"/>
                        </a:lnSpc>
                        <a:spcAft>
                          <a:spcPts val="0"/>
                        </a:spcAft>
                      </a:pPr>
                      <a:r>
                        <a:rPr lang="ar-DZ" sz="1800" b="1" dirty="0"/>
                        <a:t>   </a:t>
                      </a:r>
                      <a:r>
                        <a:rPr lang="ar-DZ" sz="1800" b="1" baseline="0" dirty="0" smtClean="0"/>
                        <a:t> 4228</a:t>
                      </a:r>
                      <a:r>
                        <a:rPr lang="ar-DZ" sz="1800" b="1" dirty="0" smtClean="0"/>
                        <a:t>         </a:t>
                      </a:r>
                      <a:endParaRPr lang="fr-FR" sz="1800" b="1" dirty="0">
                        <a:solidFill>
                          <a:srgbClr val="002060"/>
                        </a:solidFill>
                        <a:latin typeface="Calibri"/>
                        <a:ea typeface="Calibri"/>
                        <a:cs typeface="Arial"/>
                      </a:endParaRPr>
                    </a:p>
                  </a:txBody>
                  <a:tcPr marL="68580" marR="68580" marT="0" marB="0"/>
                </a:tc>
              </a:tr>
            </a:tbl>
          </a:graphicData>
        </a:graphic>
      </p:graphicFrame>
    </p:spTree>
  </p:cSld>
  <p:clrMapOvr>
    <a:masterClrMapping/>
  </p:clrMapOvr>
  <p:transition spd="slow">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rganigramme : Procédé prédéfini 1"/>
          <p:cNvSpPr/>
          <p:nvPr/>
        </p:nvSpPr>
        <p:spPr>
          <a:xfrm>
            <a:off x="285720" y="285728"/>
            <a:ext cx="8643998" cy="6286544"/>
          </a:xfrm>
          <a:prstGeom prst="flowChartPredefined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a:p>
        </p:txBody>
      </p:sp>
      <p:sp>
        <p:nvSpPr>
          <p:cNvPr id="37890" name="Rectangle 2"/>
          <p:cNvSpPr>
            <a:spLocks noChangeArrowheads="1"/>
          </p:cNvSpPr>
          <p:nvPr/>
        </p:nvSpPr>
        <p:spPr bwMode="auto">
          <a:xfrm>
            <a:off x="2000232" y="285728"/>
            <a:ext cx="6929486" cy="501675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((....وللوفاء بالمطلوب، أعدت وزارة الصحة الجزائرية برنامج شاملا يقضي بانـجاز 88 مستشفى عامّا، و94 مستشفى متـخصّصا، وأربعة معاهد محلية مختصة، فضلا عن 311 عيادة متعددة التـخصصات و221 هيكلا صحيا آخر، </a:t>
            </a:r>
            <a:r>
              <a:rPr kumimoji="0" lang="ar-DZ" sz="20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r>
              <a:rPr kumimoji="0" lang="ar-SA" sz="20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و4 برامج دعم بتكلفة إجمالية قدرها 92 مليار دينار جزائري، وإنشاء وكالة محلية مركزية للـمواد الصيدلانية وترقية إلى جانب محاربة الأدوية الـمزيفة، إضافة إلى مضاعفة الهياكل الصحية وترميـمها، وتأهيل الإمكانات التقنية وفتـح الاستثمار الاستشفائي في وجه القطاع الخاص الجزائري والأجنبي، مع تعييـن الأطباء الأخصائييـن في مناطق الـجنوب والهضاب العليا، و تطوير التكوين وتدعيـم التأطير</a:t>
            </a:r>
            <a:r>
              <a:rPr kumimoji="0" lang="fr-FR" sz="20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r>
              <a:rPr kumimoji="0" lang="ar-SA" sz="20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ar-DZ" sz="20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r>
              <a:rPr kumimoji="0" lang="ar-SA" sz="20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وتحسيـن نوعية الـخدمات والتكفل براحة الـمريض وبأمنه، إضافة إلى إزالة الفوارق الصحية على مستوى الولايات الـ48،......))</a:t>
            </a:r>
            <a:endParaRPr kumimoji="0" lang="ar-DZ" sz="20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lang="ar-DZ" sz="2000" b="1" dirty="0" smtClean="0">
              <a:solidFill>
                <a:schemeClr val="tx1"/>
              </a:solidFill>
              <a:latin typeface="Tahoma" pitchFamily="34" charset="0"/>
              <a:cs typeface="Tahoma"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Tahoma" pitchFamily="34" charset="0"/>
                <a:cs typeface="Tahoma" pitchFamily="34" charset="0"/>
              </a:rPr>
              <a:t>     </a:t>
            </a:r>
            <a:r>
              <a:rPr kumimoji="0" lang="ar-DZ" sz="2000" b="1" i="0" u="sng" strike="noStrike" cap="none" normalizeH="0" baseline="0" dirty="0" smtClean="0">
                <a:ln>
                  <a:noFill/>
                </a:ln>
                <a:solidFill>
                  <a:srgbClr val="7030A0"/>
                </a:solidFill>
                <a:effectLst/>
                <a:latin typeface="Tahoma" pitchFamily="34" charset="0"/>
                <a:cs typeface="Tahoma" pitchFamily="34" charset="0"/>
              </a:rPr>
              <a:t>-تقرير لوزارة</a:t>
            </a:r>
            <a:r>
              <a:rPr kumimoji="0" lang="ar-DZ" sz="2000" b="1" i="0" u="sng" strike="noStrike" cap="none" normalizeH="0" dirty="0" smtClean="0">
                <a:ln>
                  <a:noFill/>
                </a:ln>
                <a:solidFill>
                  <a:srgbClr val="7030A0"/>
                </a:solidFill>
                <a:effectLst/>
                <a:latin typeface="Tahoma" pitchFamily="34" charset="0"/>
                <a:cs typeface="Tahoma" pitchFamily="34" charset="0"/>
              </a:rPr>
              <a:t> الصحة واصلاح المستشفيات سنة 2006م</a:t>
            </a:r>
            <a:endParaRPr kumimoji="0" lang="ar-SA" sz="2000" b="0" i="0" u="sng" strike="noStrike" cap="none" normalizeH="0" baseline="0" dirty="0" smtClean="0">
              <a:ln>
                <a:noFill/>
              </a:ln>
              <a:solidFill>
                <a:srgbClr val="7030A0"/>
              </a:solidFill>
              <a:effectLst/>
              <a:latin typeface="Arial" pitchFamily="34" charset="0"/>
              <a:cs typeface="Arial" pitchFamily="34" charset="0"/>
            </a:endParaRPr>
          </a:p>
        </p:txBody>
      </p:sp>
      <p:sp>
        <p:nvSpPr>
          <p:cNvPr id="5" name="Flèche droite 4"/>
          <p:cNvSpPr/>
          <p:nvPr/>
        </p:nvSpPr>
        <p:spPr>
          <a:xfrm>
            <a:off x="0" y="1285860"/>
            <a:ext cx="2143108" cy="3286148"/>
          </a:xfrm>
          <a:prstGeom prst="rightArrow">
            <a:avLst>
              <a:gd name="adj1" fmla="val 50000"/>
              <a:gd name="adj2" fmla="val 39701"/>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rtl="1"/>
            <a:r>
              <a:rPr lang="ar-DZ" sz="3200" b="1" dirty="0" smtClean="0">
                <a:solidFill>
                  <a:schemeClr val="tx1"/>
                </a:solidFill>
              </a:rPr>
              <a:t>السند 9</a:t>
            </a:r>
            <a:endParaRPr lang="fr-FR" sz="3200" b="1" dirty="0">
              <a:solidFill>
                <a:schemeClr val="tx1"/>
              </a:solidFill>
            </a:endParaRPr>
          </a:p>
        </p:txBody>
      </p:sp>
    </p:spTree>
  </p:cSld>
  <p:clrMapOvr>
    <a:masterClrMapping/>
  </p:clrMapOvr>
  <p:transition spd="slow">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على شكل سحابة 4"/>
          <p:cNvSpPr/>
          <p:nvPr/>
        </p:nvSpPr>
        <p:spPr>
          <a:xfrm>
            <a:off x="2428860" y="0"/>
            <a:ext cx="4714908" cy="785794"/>
          </a:xfrm>
          <a:prstGeom prst="cloudCallout">
            <a:avLst>
              <a:gd name="adj1" fmla="val 47398"/>
              <a:gd name="adj2" fmla="val 126703"/>
            </a:avLst>
          </a:prstGeom>
        </p:spPr>
        <p:style>
          <a:lnRef idx="1">
            <a:schemeClr val="accent4"/>
          </a:lnRef>
          <a:fillRef idx="2">
            <a:schemeClr val="accent4"/>
          </a:fillRef>
          <a:effectRef idx="1">
            <a:schemeClr val="accent4"/>
          </a:effectRef>
          <a:fontRef idx="minor">
            <a:schemeClr val="dk1"/>
          </a:fontRef>
        </p:style>
        <p:txBody>
          <a:bodyPr rtlCol="1" anchor="ctr"/>
          <a:lstStyle/>
          <a:p>
            <a:pPr algn="ctr" rtl="1">
              <a:defRPr/>
            </a:pPr>
            <a:r>
              <a:rPr lang="ar-DZ" sz="3600" b="1" dirty="0" smtClean="0">
                <a:solidFill>
                  <a:srgbClr val="FF0000"/>
                </a:solidFill>
                <a:latin typeface="Tahoma" pitchFamily="34" charset="0"/>
                <a:cs typeface="Tahoma" pitchFamily="34" charset="0"/>
              </a:rPr>
              <a:t>التعليمات</a:t>
            </a:r>
          </a:p>
        </p:txBody>
      </p:sp>
      <p:sp>
        <p:nvSpPr>
          <p:cNvPr id="3" name="تمرير أفقي 3"/>
          <p:cNvSpPr/>
          <p:nvPr/>
        </p:nvSpPr>
        <p:spPr>
          <a:xfrm>
            <a:off x="285720" y="785794"/>
            <a:ext cx="8572560" cy="6072206"/>
          </a:xfrm>
          <a:prstGeom prst="horizontalScroll">
            <a:avLst>
              <a:gd name="adj" fmla="val 9652"/>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r" rtl="1">
              <a:defRPr/>
            </a:pPr>
            <a:r>
              <a:rPr lang="ar-DZ" sz="3200" b="1" dirty="0" smtClean="0">
                <a:solidFill>
                  <a:srgbClr val="FF0000"/>
                </a:solidFill>
                <a:latin typeface="Tahoma" pitchFamily="34" charset="0"/>
                <a:cs typeface="Tahoma" pitchFamily="34" charset="0"/>
              </a:rPr>
              <a:t>*اعتمادا على مكتسباتك ومعارفك القبلية </a:t>
            </a:r>
          </a:p>
          <a:p>
            <a:pPr algn="r" rtl="1">
              <a:defRPr/>
            </a:pPr>
            <a:r>
              <a:rPr lang="ar-DZ" sz="3200" b="1" dirty="0" smtClean="0">
                <a:solidFill>
                  <a:srgbClr val="FF0000"/>
                </a:solidFill>
                <a:latin typeface="Tahoma" pitchFamily="34" charset="0"/>
                <a:cs typeface="Tahoma" pitchFamily="34" charset="0"/>
              </a:rPr>
              <a:t>1-وانطلاقا من الوثائق المقترحة(1...9) </a:t>
            </a:r>
          </a:p>
          <a:p>
            <a:pPr algn="r" rtl="1">
              <a:defRPr/>
            </a:pPr>
            <a:r>
              <a:rPr lang="ar-DZ" sz="3200" b="1" dirty="0" smtClean="0">
                <a:solidFill>
                  <a:srgbClr val="FF0000"/>
                </a:solidFill>
                <a:latin typeface="Tahoma" pitchFamily="34" charset="0"/>
                <a:cs typeface="Tahoma" pitchFamily="34" charset="0"/>
              </a:rPr>
              <a:t>     -(نصوص ++صور+جداول احصائية)</a:t>
            </a:r>
          </a:p>
          <a:p>
            <a:pPr algn="r" rtl="1">
              <a:defRPr/>
            </a:pPr>
            <a:r>
              <a:rPr lang="ar-DZ" sz="3200" b="1" dirty="0" smtClean="0">
                <a:solidFill>
                  <a:srgbClr val="FF0000"/>
                </a:solidFill>
                <a:latin typeface="Tahoma" pitchFamily="34" charset="0"/>
                <a:cs typeface="Tahoma" pitchFamily="34" charset="0"/>
              </a:rPr>
              <a:t>**- اكتشف مظاهر التحولات الاجتماعيةبعدالاستقلال؟</a:t>
            </a:r>
          </a:p>
          <a:p>
            <a:pPr algn="r" rtl="1">
              <a:defRPr/>
            </a:pPr>
            <a:r>
              <a:rPr lang="ar-DZ" sz="3200" b="1" dirty="0" smtClean="0">
                <a:solidFill>
                  <a:srgbClr val="FF0000"/>
                </a:solidFill>
                <a:latin typeface="Tahoma" pitchFamily="34" charset="0"/>
                <a:cs typeface="Tahoma" pitchFamily="34" charset="0"/>
              </a:rPr>
              <a:t>            (السكان.الخدمات) </a:t>
            </a:r>
          </a:p>
        </p:txBody>
      </p:sp>
    </p:spTree>
  </p:cSld>
  <p:clrMapOvr>
    <a:masterClrMapping/>
  </p:clrMapOvr>
  <p:transition spd="slow">
    <p:spli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quatre flèches 1"/>
          <p:cNvSpPr/>
          <p:nvPr/>
        </p:nvSpPr>
        <p:spPr>
          <a:xfrm>
            <a:off x="571472" y="428604"/>
            <a:ext cx="8001056" cy="6215106"/>
          </a:xfrm>
          <a:prstGeom prst="quadArrowCallout">
            <a:avLst>
              <a:gd name="adj1" fmla="val 18515"/>
              <a:gd name="adj2" fmla="val 18515"/>
              <a:gd name="adj3" fmla="val 18515"/>
              <a:gd name="adj4" fmla="val 4812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r>
              <a:rPr lang="ar-DZ" sz="3200" b="1" smtClean="0">
                <a:solidFill>
                  <a:srgbClr val="FFFF00"/>
                </a:solidFill>
              </a:rPr>
              <a:t>    </a:t>
            </a:r>
            <a:r>
              <a:rPr lang="ar-DZ" sz="9600" b="1" dirty="0" smtClean="0">
                <a:solidFill>
                  <a:srgbClr val="FFFF00"/>
                </a:solidFill>
              </a:rPr>
              <a:t>المنتوج</a:t>
            </a:r>
            <a:endParaRPr lang="fr-FR" sz="9600" b="1" dirty="0">
              <a:solidFill>
                <a:srgbClr val="FFFF00"/>
              </a:solidFill>
            </a:endParaRPr>
          </a:p>
        </p:txBody>
      </p:sp>
    </p:spTree>
  </p:cSld>
  <p:clrMapOvr>
    <a:masterClrMapping/>
  </p:clrMapOvr>
  <p:transition spd="slow">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428860" y="0"/>
            <a:ext cx="6715140" cy="68580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rtl="1"/>
            <a:r>
              <a:rPr lang="fr-FR" dirty="0" smtClean="0"/>
              <a:t/>
            </a:r>
            <a:br>
              <a:rPr lang="fr-FR" dirty="0" smtClean="0"/>
            </a:br>
            <a:r>
              <a:rPr lang="fr-FR" sz="2400" b="1" dirty="0" smtClean="0">
                <a:solidFill>
                  <a:schemeClr val="tx1"/>
                </a:solidFill>
              </a:rPr>
              <a:t>-</a:t>
            </a:r>
            <a:r>
              <a:rPr lang="ar-SA" sz="2400" b="1" dirty="0" smtClean="0">
                <a:solidFill>
                  <a:schemeClr val="tx1"/>
                </a:solidFill>
              </a:rPr>
              <a:t>تضاعف عدد سكان الجزائر ما بين 1962 – 9 م/ن – 2005 – 33.2 م/ن بنسبة نمو و صلت إلى 3.4</a:t>
            </a:r>
            <a:r>
              <a:rPr lang="fr-FR" sz="2400" b="1" dirty="0" smtClean="0">
                <a:solidFill>
                  <a:schemeClr val="tx1"/>
                </a:solidFill>
              </a:rPr>
              <a:t> % </a:t>
            </a:r>
            <a:br>
              <a:rPr lang="fr-FR" sz="2400" b="1" dirty="0" smtClean="0">
                <a:solidFill>
                  <a:schemeClr val="tx1"/>
                </a:solidFill>
              </a:rPr>
            </a:br>
            <a:r>
              <a:rPr lang="fr-FR" sz="2400" b="1" dirty="0" smtClean="0">
                <a:solidFill>
                  <a:schemeClr val="tx1"/>
                </a:solidFill>
              </a:rPr>
              <a:t>-</a:t>
            </a:r>
            <a:r>
              <a:rPr lang="ar-SA" sz="2400" b="1" dirty="0" smtClean="0">
                <a:solidFill>
                  <a:schemeClr val="tx1"/>
                </a:solidFill>
              </a:rPr>
              <a:t>بداية من التسعينات بدأت نسبة النمو الديعغرافي تنخفض حيث وصلت سنة 2003 إلى 1.5</a:t>
            </a:r>
            <a:r>
              <a:rPr lang="fr-FR" sz="2400" b="1" dirty="0" smtClean="0">
                <a:solidFill>
                  <a:schemeClr val="tx1"/>
                </a:solidFill>
              </a:rPr>
              <a:t> %</a:t>
            </a:r>
            <a:r>
              <a:rPr lang="ar-SA" sz="2400" b="1" dirty="0" smtClean="0">
                <a:solidFill>
                  <a:schemeClr val="tx1"/>
                </a:solidFill>
              </a:rPr>
              <a:t>نتيجة عوامل اقتصادية و اجتماعية منها</a:t>
            </a:r>
            <a:r>
              <a:rPr lang="fr-FR" sz="2400" b="1" dirty="0" smtClean="0">
                <a:solidFill>
                  <a:schemeClr val="tx1"/>
                </a:solidFill>
              </a:rPr>
              <a:t> ( </a:t>
            </a:r>
            <a:r>
              <a:rPr lang="ar-SA" sz="2400" b="1" dirty="0" smtClean="0">
                <a:solidFill>
                  <a:schemeClr val="tx1"/>
                </a:solidFill>
              </a:rPr>
              <a:t>ارتفاع سن الزواج </a:t>
            </a:r>
            <a:endParaRPr lang="ar-DZ" sz="2400" b="1" dirty="0" smtClean="0">
              <a:solidFill>
                <a:schemeClr val="tx1"/>
              </a:solidFill>
            </a:endParaRPr>
          </a:p>
          <a:p>
            <a:pPr algn="ctr" rtl="1"/>
            <a:r>
              <a:rPr lang="ar-DZ" sz="2400" b="1" dirty="0" smtClean="0">
                <a:solidFill>
                  <a:schemeClr val="tx1"/>
                </a:solidFill>
              </a:rPr>
              <a:t>-</a:t>
            </a:r>
            <a:r>
              <a:rPr lang="ar-SA" sz="2400" b="1" dirty="0" smtClean="0">
                <a:solidFill>
                  <a:schemeClr val="tx1"/>
                </a:solidFill>
              </a:rPr>
              <a:t>لقد توسعت المدن الجزائرية خاصة الشمالية منها بشكل سريع جدا مثل مدينة ( الجزائر العاصمة و المدن المجاورة لها – قسنطينة – عنابة – وهران – سطيف ..) بسبب :-</a:t>
            </a:r>
            <a:endParaRPr lang="fr-FR" sz="2400" b="1" dirty="0" smtClean="0">
              <a:solidFill>
                <a:schemeClr val="tx1"/>
              </a:solidFill>
            </a:endParaRPr>
          </a:p>
          <a:p>
            <a:pPr algn="r" rtl="1"/>
            <a:r>
              <a:rPr lang="ar-SA" sz="2400" dirty="0" smtClean="0"/>
              <a:t> </a:t>
            </a:r>
            <a:r>
              <a:rPr lang="ar-SA" sz="2400" b="1" u="sng" dirty="0" smtClean="0">
                <a:solidFill>
                  <a:srgbClr val="FFFF00"/>
                </a:solidFill>
              </a:rPr>
              <a:t>- الانفجار  الديموغرافي السريع</a:t>
            </a:r>
            <a:endParaRPr lang="fr-FR" sz="2400" b="1" u="sng" dirty="0" smtClean="0">
              <a:solidFill>
                <a:srgbClr val="FFFF00"/>
              </a:solidFill>
            </a:endParaRPr>
          </a:p>
          <a:p>
            <a:pPr algn="r" rtl="1"/>
            <a:r>
              <a:rPr lang="ar-SA" sz="2400" b="1" u="sng" dirty="0" smtClean="0">
                <a:solidFill>
                  <a:srgbClr val="FFFF00"/>
                </a:solidFill>
              </a:rPr>
              <a:t>التوسع العمراني</a:t>
            </a:r>
            <a:r>
              <a:rPr lang="ar-DZ" sz="2400" b="1" dirty="0" smtClean="0">
                <a:solidFill>
                  <a:srgbClr val="FFFF00"/>
                </a:solidFill>
              </a:rPr>
              <a:t> </a:t>
            </a:r>
            <a:r>
              <a:rPr lang="ar-SA" sz="2400" b="1" dirty="0" smtClean="0">
                <a:solidFill>
                  <a:srgbClr val="FFFF00"/>
                </a:solidFill>
              </a:rPr>
              <a:t> </a:t>
            </a:r>
            <a:r>
              <a:rPr lang="ar-SA" sz="2400" b="1" dirty="0" smtClean="0">
                <a:solidFill>
                  <a:schemeClr val="tx1"/>
                </a:solidFill>
              </a:rPr>
              <a:t>(سياسة الدولة بتوفير السكن الاجتماعي</a:t>
            </a:r>
            <a:r>
              <a:rPr lang="ar-DZ" sz="2400" b="1" dirty="0" smtClean="0">
                <a:solidFill>
                  <a:schemeClr val="tx1"/>
                </a:solidFill>
              </a:rPr>
              <a:t> </a:t>
            </a:r>
            <a:r>
              <a:rPr lang="ar-SA" sz="2400" b="1" dirty="0" smtClean="0">
                <a:solidFill>
                  <a:schemeClr val="tx1"/>
                </a:solidFill>
              </a:rPr>
              <a:t>للسكان</a:t>
            </a:r>
            <a:endParaRPr lang="fr-FR" sz="2400" b="1" dirty="0" smtClean="0">
              <a:solidFill>
                <a:schemeClr val="tx1"/>
              </a:solidFill>
            </a:endParaRPr>
          </a:p>
          <a:p>
            <a:pPr algn="r"/>
            <a:r>
              <a:rPr lang="ar-SA" sz="2400" b="1" u="sng" dirty="0" smtClean="0">
                <a:solidFill>
                  <a:srgbClr val="FFFF00"/>
                </a:solidFill>
              </a:rPr>
              <a:t>النزوح الريفي :- </a:t>
            </a:r>
            <a:r>
              <a:rPr lang="ar-SA" sz="2400" b="1" dirty="0" smtClean="0">
                <a:solidFill>
                  <a:schemeClr val="tx1"/>
                </a:solidFill>
              </a:rPr>
              <a:t>الناتج عن الخدمات التي توفرها المدينة كالسكن – المدارس- المستشفيات- فرص الشغل و منعدمة في الريف رغم الإغراءات التي تقدمها الدولة مثل القروض و السكن الريفي و الدعم الفلاحي ... </a:t>
            </a:r>
            <a:r>
              <a:rPr lang="fr-FR" sz="2400" b="1" dirty="0" smtClean="0">
                <a:solidFill>
                  <a:schemeClr val="tx1"/>
                </a:solidFill>
              </a:rPr>
              <a:t/>
            </a:r>
            <a:br>
              <a:rPr lang="fr-FR" sz="2400" b="1" dirty="0" smtClean="0">
                <a:solidFill>
                  <a:schemeClr val="tx1"/>
                </a:solidFill>
              </a:rPr>
            </a:br>
            <a:endParaRPr lang="fr-FR" sz="2400" b="1" dirty="0">
              <a:solidFill>
                <a:schemeClr val="tx1"/>
              </a:solidFill>
            </a:endParaRPr>
          </a:p>
        </p:txBody>
      </p:sp>
      <p:sp>
        <p:nvSpPr>
          <p:cNvPr id="6" name="Rectangle avec flèche vers le haut 5"/>
          <p:cNvSpPr/>
          <p:nvPr/>
        </p:nvSpPr>
        <p:spPr>
          <a:xfrm>
            <a:off x="214282" y="3143224"/>
            <a:ext cx="2000264" cy="3714776"/>
          </a:xfrm>
          <a:prstGeom prst="upArrowCallout">
            <a:avLst>
              <a:gd name="adj1" fmla="val 25000"/>
              <a:gd name="adj2" fmla="val 23424"/>
              <a:gd name="adj3" fmla="val 25000"/>
              <a:gd name="adj4" fmla="val 7346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r>
              <a:rPr lang="ar-DZ" b="1" dirty="0" smtClean="0"/>
              <a:t> </a:t>
            </a:r>
            <a:r>
              <a:rPr lang="fr-FR" sz="3600" b="1" dirty="0" smtClean="0"/>
              <a:t>/1</a:t>
            </a:r>
            <a:r>
              <a:rPr lang="ar-DZ" sz="3600" b="1" dirty="0" smtClean="0"/>
              <a:t>- مظاهر التحولات الاجتماعية بعد الاستقلال</a:t>
            </a:r>
            <a:endParaRPr lang="fr-FR" sz="3600" b="1" dirty="0"/>
          </a:p>
        </p:txBody>
      </p:sp>
      <p:sp>
        <p:nvSpPr>
          <p:cNvPr id="11" name="Rectangle avec flèche vers la droite 10"/>
          <p:cNvSpPr/>
          <p:nvPr/>
        </p:nvSpPr>
        <p:spPr>
          <a:xfrm>
            <a:off x="285720" y="1500174"/>
            <a:ext cx="2128846" cy="1428760"/>
          </a:xfrm>
          <a:prstGeom prst="rightArrow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ar-DZ" sz="3200" b="1" dirty="0" smtClean="0">
                <a:solidFill>
                  <a:srgbClr val="FFFF00"/>
                </a:solidFill>
              </a:rPr>
              <a:t>ا-السكان</a:t>
            </a:r>
            <a:endParaRPr lang="fr-FR" sz="3200" b="1" dirty="0">
              <a:solidFill>
                <a:srgbClr val="FFFF00"/>
              </a:solidFill>
            </a:endParaRPr>
          </a:p>
        </p:txBody>
      </p:sp>
    </p:spTree>
  </p:cSld>
  <p:clrMapOvr>
    <a:masterClrMapping/>
  </p:clrMapOvr>
  <p:transition spd="slow">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que 1"/>
          <p:cNvSpPr/>
          <p:nvPr/>
        </p:nvSpPr>
        <p:spPr>
          <a:xfrm>
            <a:off x="1643042" y="0"/>
            <a:ext cx="7500958" cy="6858000"/>
          </a:xfrm>
          <a:prstGeom prst="beve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r>
              <a:rPr lang="ar-SA" sz="2800" b="1" u="sng" dirty="0" smtClean="0">
                <a:solidFill>
                  <a:srgbClr val="00B050"/>
                </a:solidFill>
              </a:rPr>
              <a:t>التشغيل</a:t>
            </a:r>
            <a:r>
              <a:rPr lang="fr-FR" b="1" dirty="0" smtClean="0">
                <a:solidFill>
                  <a:srgbClr val="FF0000"/>
                </a:solidFill>
              </a:rPr>
              <a:t> </a:t>
            </a:r>
            <a:endParaRPr lang="ar-DZ" b="1" dirty="0" smtClean="0">
              <a:solidFill>
                <a:srgbClr val="FF0000"/>
              </a:solidFill>
            </a:endParaRPr>
          </a:p>
          <a:p>
            <a:pPr algn="r" rtl="1"/>
            <a:r>
              <a:rPr lang="ar-SA" sz="2400" b="1" dirty="0" smtClean="0">
                <a:solidFill>
                  <a:srgbClr val="FFFF00"/>
                </a:solidFill>
              </a:rPr>
              <a:t>تطور مستمر في عدد اليد العاملة نتيجة تحسن الوضع الاقتصادي خاصة قطاع الخدمات الذي يشغل اكثر من</a:t>
            </a:r>
            <a:r>
              <a:rPr lang="fr-FR" sz="2400" b="1" dirty="0" smtClean="0">
                <a:solidFill>
                  <a:srgbClr val="FFFF00"/>
                </a:solidFill>
              </a:rPr>
              <a:t> 54 % </a:t>
            </a:r>
            <a:r>
              <a:rPr lang="ar-SA" sz="2400" b="1" dirty="0" smtClean="0">
                <a:solidFill>
                  <a:srgbClr val="FFFF00"/>
                </a:solidFill>
              </a:rPr>
              <a:t>من اليد العاملة فالوظيف العمومي وحده يوظف أكثر من 1.5مليون ثم يليه القطاع الصناعي كما شهد قطاع التشغيل انفتاحا كبيرا على العنصر النسوي</a:t>
            </a:r>
            <a:r>
              <a:rPr lang="fr-FR" sz="2400" b="1" dirty="0" smtClean="0">
                <a:solidFill>
                  <a:srgbClr val="FFFF00"/>
                </a:solidFill>
              </a:rPr>
              <a:t> </a:t>
            </a:r>
            <a:r>
              <a:rPr lang="fr-FR" dirty="0" smtClean="0"/>
              <a:t/>
            </a:r>
            <a:br>
              <a:rPr lang="fr-FR" dirty="0" smtClean="0"/>
            </a:br>
            <a:r>
              <a:rPr lang="fr-FR" b="1" dirty="0" smtClean="0">
                <a:solidFill>
                  <a:srgbClr val="00B050"/>
                </a:solidFill>
              </a:rPr>
              <a:t>- </a:t>
            </a:r>
            <a:r>
              <a:rPr lang="ar-SA" sz="2800" b="1" u="sng" dirty="0" smtClean="0">
                <a:solidFill>
                  <a:srgbClr val="00B050"/>
                </a:solidFill>
              </a:rPr>
              <a:t>التعليم</a:t>
            </a:r>
            <a:r>
              <a:rPr lang="fr-FR" sz="2800" b="1" u="sng" dirty="0" smtClean="0">
                <a:solidFill>
                  <a:srgbClr val="00B050"/>
                </a:solidFill>
              </a:rPr>
              <a:t> </a:t>
            </a:r>
            <a:r>
              <a:rPr lang="fr-FR" sz="2400" b="1" u="sng" dirty="0" smtClean="0">
                <a:solidFill>
                  <a:srgbClr val="00B050"/>
                </a:solidFill>
              </a:rPr>
              <a:t>:</a:t>
            </a:r>
            <a:r>
              <a:rPr lang="fr-FR" sz="2400" b="1" dirty="0" smtClean="0">
                <a:solidFill>
                  <a:srgbClr val="00B050"/>
                </a:solidFill>
              </a:rPr>
              <a:t> </a:t>
            </a:r>
            <a:r>
              <a:rPr lang="ar-SA" sz="2400" b="1" dirty="0" smtClean="0">
                <a:solidFill>
                  <a:srgbClr val="FF0000"/>
                </a:solidFill>
              </a:rPr>
              <a:t>تخصص الدولة أكبر ميزانية في الحكومة لوزارة التربية والتعليم أكثر من 40مليار دينار(لقد خصص الخطط الخماسي الخاص بدعم النمو الاقتصادي مشروع بناء</a:t>
            </a:r>
            <a:r>
              <a:rPr lang="fr-FR" sz="2400" b="1" dirty="0" smtClean="0">
                <a:solidFill>
                  <a:srgbClr val="FF0000"/>
                </a:solidFill>
              </a:rPr>
              <a:t> 500</a:t>
            </a:r>
            <a:r>
              <a:rPr lang="ar-SA" sz="2400" b="1" dirty="0" smtClean="0">
                <a:solidFill>
                  <a:srgbClr val="FF0000"/>
                </a:solidFill>
              </a:rPr>
              <a:t>ثانوية –1000إكمالية –2000مطعم مدرسي- 500000مقعد بيداغوجي جامعي – 50000 مقعد للتكوين المهني مما اسهم في انخفاض نسبة الامية و تضاعف عدد المتمدريسين مقارنة بسنوات الاستقلال</a:t>
            </a:r>
            <a:r>
              <a:rPr lang="fr-FR" sz="2400" b="1" dirty="0" smtClean="0">
                <a:solidFill>
                  <a:srgbClr val="FF0000"/>
                </a:solidFill>
              </a:rPr>
              <a:t> </a:t>
            </a:r>
            <a:r>
              <a:rPr lang="fr-FR" dirty="0" smtClean="0"/>
              <a:t/>
            </a:r>
            <a:br>
              <a:rPr lang="fr-FR" dirty="0" smtClean="0"/>
            </a:br>
            <a:r>
              <a:rPr lang="fr-FR" sz="2800" b="1" u="sng" dirty="0" smtClean="0">
                <a:solidFill>
                  <a:srgbClr val="00B050"/>
                </a:solidFill>
              </a:rPr>
              <a:t>- </a:t>
            </a:r>
            <a:r>
              <a:rPr lang="ar-SA" sz="2800" b="1" u="sng" dirty="0" smtClean="0">
                <a:solidFill>
                  <a:srgbClr val="00B050"/>
                </a:solidFill>
              </a:rPr>
              <a:t>الصحة</a:t>
            </a:r>
            <a:r>
              <a:rPr lang="fr-FR" sz="2800" b="1" u="sng" dirty="0" smtClean="0">
                <a:solidFill>
                  <a:srgbClr val="00B050"/>
                </a:solidFill>
              </a:rPr>
              <a:t> </a:t>
            </a:r>
            <a:r>
              <a:rPr lang="fr-FR" b="1" dirty="0" smtClean="0">
                <a:solidFill>
                  <a:schemeClr val="bg1"/>
                </a:solidFill>
              </a:rPr>
              <a:t>:</a:t>
            </a:r>
            <a:r>
              <a:rPr lang="fr-FR" dirty="0" smtClean="0">
                <a:solidFill>
                  <a:schemeClr val="bg1"/>
                </a:solidFill>
              </a:rPr>
              <a:t> </a:t>
            </a:r>
            <a:r>
              <a:rPr lang="ar-SA" b="1" dirty="0" smtClean="0">
                <a:solidFill>
                  <a:schemeClr val="bg1"/>
                </a:solidFill>
              </a:rPr>
              <a:t>تحسن الوضع الصحي الناتج عن سياسة الدولة من 149مستشفى 1962 – 372م</a:t>
            </a:r>
            <a:r>
              <a:rPr lang="ar-DZ" b="1" dirty="0" smtClean="0">
                <a:solidFill>
                  <a:schemeClr val="bg1"/>
                </a:solidFill>
              </a:rPr>
              <a:t>ستشفى في </a:t>
            </a:r>
            <a:r>
              <a:rPr lang="ar-SA" b="1" dirty="0" smtClean="0">
                <a:solidFill>
                  <a:schemeClr val="bg1"/>
                </a:solidFill>
              </a:rPr>
              <a:t> 2002</a:t>
            </a:r>
            <a:r>
              <a:rPr lang="ar-DZ" b="1" dirty="0" smtClean="0">
                <a:solidFill>
                  <a:schemeClr val="bg1"/>
                </a:solidFill>
              </a:rPr>
              <a:t>-</a:t>
            </a:r>
          </a:p>
          <a:p>
            <a:pPr algn="r" rtl="1"/>
            <a:r>
              <a:rPr lang="ar-SA" b="1" dirty="0" smtClean="0">
                <a:solidFill>
                  <a:schemeClr val="bg1"/>
                </a:solidFill>
              </a:rPr>
              <a:t>تطور عدد الأطباء من 1278</a:t>
            </a:r>
            <a:r>
              <a:rPr lang="ar-DZ" b="1" dirty="0" smtClean="0">
                <a:solidFill>
                  <a:schemeClr val="bg1"/>
                </a:solidFill>
              </a:rPr>
              <a:t>سنة</a:t>
            </a:r>
            <a:r>
              <a:rPr lang="ar-SA" b="1" dirty="0" smtClean="0">
                <a:solidFill>
                  <a:schemeClr val="bg1"/>
                </a:solidFill>
              </a:rPr>
              <a:t>(</a:t>
            </a:r>
            <a:r>
              <a:rPr lang="ar-DZ" b="1" dirty="0" smtClean="0">
                <a:solidFill>
                  <a:schemeClr val="bg1"/>
                </a:solidFill>
              </a:rPr>
              <a:t> </a:t>
            </a:r>
            <a:r>
              <a:rPr lang="ar-SA" b="1" dirty="0" smtClean="0">
                <a:solidFill>
                  <a:schemeClr val="bg1"/>
                </a:solidFill>
              </a:rPr>
              <a:t>1963</a:t>
            </a:r>
            <a:r>
              <a:rPr lang="ar-DZ" b="1" dirty="0" smtClean="0">
                <a:solidFill>
                  <a:schemeClr val="bg1"/>
                </a:solidFill>
              </a:rPr>
              <a:t>م)  الى   </a:t>
            </a:r>
            <a:r>
              <a:rPr lang="fr-FR" b="1" dirty="0" smtClean="0">
                <a:solidFill>
                  <a:schemeClr val="bg1"/>
                </a:solidFill>
              </a:rPr>
              <a:t>35368</a:t>
            </a:r>
            <a:r>
              <a:rPr lang="ar-DZ" b="1" dirty="0" smtClean="0">
                <a:solidFill>
                  <a:schemeClr val="bg1"/>
                </a:solidFill>
              </a:rPr>
              <a:t> </a:t>
            </a:r>
            <a:r>
              <a:rPr lang="ar-SA" b="1" dirty="0" smtClean="0">
                <a:solidFill>
                  <a:schemeClr val="bg1"/>
                </a:solidFill>
              </a:rPr>
              <a:t>ط</a:t>
            </a:r>
            <a:r>
              <a:rPr lang="ar-DZ" b="1" dirty="0" smtClean="0">
                <a:solidFill>
                  <a:schemeClr val="bg1"/>
                </a:solidFill>
              </a:rPr>
              <a:t>بيب سنة</a:t>
            </a:r>
            <a:r>
              <a:rPr lang="ar-SA" b="1" dirty="0" smtClean="0">
                <a:solidFill>
                  <a:schemeClr val="bg1"/>
                </a:solidFill>
              </a:rPr>
              <a:t> 2002</a:t>
            </a:r>
            <a:r>
              <a:rPr lang="ar-DZ" b="1" dirty="0" smtClean="0">
                <a:solidFill>
                  <a:schemeClr val="bg1"/>
                </a:solidFill>
              </a:rPr>
              <a:t>م</a:t>
            </a:r>
            <a:r>
              <a:rPr lang="fr-FR" b="1" dirty="0" smtClean="0">
                <a:solidFill>
                  <a:schemeClr val="bg1"/>
                </a:solidFill>
              </a:rPr>
              <a:t/>
            </a:r>
            <a:br>
              <a:rPr lang="fr-FR" b="1" dirty="0" smtClean="0">
                <a:solidFill>
                  <a:schemeClr val="bg1"/>
                </a:solidFill>
              </a:rPr>
            </a:br>
            <a:r>
              <a:rPr lang="fr-FR" sz="2800" b="1" u="sng" dirty="0" smtClean="0">
                <a:solidFill>
                  <a:schemeClr val="accent5">
                    <a:lumMod val="60000"/>
                    <a:lumOff val="40000"/>
                  </a:schemeClr>
                </a:solidFill>
              </a:rPr>
              <a:t>- </a:t>
            </a:r>
            <a:r>
              <a:rPr lang="ar-SA" sz="2800" b="1" u="sng" dirty="0" smtClean="0">
                <a:solidFill>
                  <a:srgbClr val="00B050"/>
                </a:solidFill>
              </a:rPr>
              <a:t>المستوى المعيشي</a:t>
            </a:r>
            <a:r>
              <a:rPr lang="fr-FR" sz="2800" b="1" u="sng" dirty="0" smtClean="0">
                <a:solidFill>
                  <a:srgbClr val="00B050"/>
                </a:solidFill>
              </a:rPr>
              <a:t> : </a:t>
            </a:r>
            <a:r>
              <a:rPr lang="ar-SA" b="1" dirty="0" smtClean="0">
                <a:solidFill>
                  <a:schemeClr val="accent1">
                    <a:lumMod val="20000"/>
                    <a:lumOff val="80000"/>
                  </a:schemeClr>
                </a:solidFill>
              </a:rPr>
              <a:t>تحسن خاصة في الثمانينات - يقدر الدخل الفردي الخام 3100 دولار سنة</a:t>
            </a:r>
            <a:r>
              <a:rPr lang="fr-FR" b="1" dirty="0" smtClean="0">
                <a:solidFill>
                  <a:schemeClr val="accent1">
                    <a:lumMod val="20000"/>
                    <a:lumOff val="80000"/>
                  </a:schemeClr>
                </a:solidFill>
              </a:rPr>
              <a:t> 2005 - </a:t>
            </a:r>
            <a:r>
              <a:rPr lang="ar-SA" b="1" dirty="0" smtClean="0">
                <a:solidFill>
                  <a:schemeClr val="accent1">
                    <a:lumMod val="20000"/>
                    <a:lumOff val="80000"/>
                  </a:schemeClr>
                </a:solidFill>
              </a:rPr>
              <a:t>متوسط أمل الحياة 70سنة </a:t>
            </a:r>
            <a:r>
              <a:rPr lang="ar-DZ" b="1" dirty="0" smtClean="0">
                <a:solidFill>
                  <a:schemeClr val="accent1">
                    <a:lumMod val="20000"/>
                    <a:lumOff val="80000"/>
                  </a:schemeClr>
                </a:solidFill>
              </a:rPr>
              <a:t>.</a:t>
            </a:r>
            <a:endParaRPr lang="fr-FR" b="1" dirty="0">
              <a:solidFill>
                <a:schemeClr val="accent1">
                  <a:lumMod val="20000"/>
                  <a:lumOff val="80000"/>
                </a:schemeClr>
              </a:solidFill>
            </a:endParaRPr>
          </a:p>
        </p:txBody>
      </p:sp>
      <p:sp>
        <p:nvSpPr>
          <p:cNvPr id="3" name="Flèche droite 2"/>
          <p:cNvSpPr/>
          <p:nvPr/>
        </p:nvSpPr>
        <p:spPr>
          <a:xfrm>
            <a:off x="0" y="2786058"/>
            <a:ext cx="2214546" cy="2500330"/>
          </a:xfrm>
          <a:prstGeom prst="rightArrow">
            <a:avLst>
              <a:gd name="adj1" fmla="val 75011"/>
              <a:gd name="adj2" fmla="val 50000"/>
            </a:avLst>
          </a:prstGeom>
        </p:spPr>
        <p:style>
          <a:lnRef idx="0">
            <a:schemeClr val="accent5"/>
          </a:lnRef>
          <a:fillRef idx="3">
            <a:schemeClr val="accent5"/>
          </a:fillRef>
          <a:effectRef idx="3">
            <a:schemeClr val="accent5"/>
          </a:effectRef>
          <a:fontRef idx="minor">
            <a:schemeClr val="lt1"/>
          </a:fontRef>
        </p:style>
        <p:txBody>
          <a:bodyPr rtlCol="0" anchor="ctr"/>
          <a:lstStyle/>
          <a:p>
            <a:pPr algn="ctr" rtl="1"/>
            <a:r>
              <a:rPr lang="ar-DZ" sz="3200" b="1" dirty="0" smtClean="0">
                <a:solidFill>
                  <a:srgbClr val="FFFF00"/>
                </a:solidFill>
              </a:rPr>
              <a:t>ب-الخدمات</a:t>
            </a:r>
            <a:endParaRPr lang="fr-FR" sz="3200" b="1" dirty="0">
              <a:solidFill>
                <a:srgbClr val="FFFF00"/>
              </a:solidFill>
            </a:endParaRPr>
          </a:p>
        </p:txBody>
      </p:sp>
    </p:spTree>
  </p:cSld>
  <p:clrMapOvr>
    <a:masterClrMapping/>
  </p:clrMapOvr>
  <p:transition spd="slow">
    <p:whee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714480" y="2428868"/>
            <a:ext cx="6643734" cy="1569660"/>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lgn="r" rtl="1"/>
            <a:r>
              <a:rPr lang="ar-SA" b="1" u="sng" dirty="0" smtClean="0">
                <a:solidFill>
                  <a:srgbClr val="FFFF00"/>
                </a:solidFill>
              </a:rPr>
              <a:t>الدخل الفردي:</a:t>
            </a:r>
            <a:r>
              <a:rPr lang="ar-SA" dirty="0" smtClean="0">
                <a:solidFill>
                  <a:srgbClr val="FFFF00"/>
                </a:solidFill>
              </a:rPr>
              <a:t> </a:t>
            </a:r>
            <a:r>
              <a:rPr lang="ar-SA" sz="2400" dirty="0" smtClean="0"/>
              <a:t>ما حصل عليه كل فرد في الدولة من دخل في المتوسط خلال العام ويتم حسابه عن طريق</a:t>
            </a:r>
            <a:r>
              <a:rPr lang="fr-FR" sz="2400" dirty="0" smtClean="0"/>
              <a:t/>
            </a:r>
            <a:br>
              <a:rPr lang="fr-FR" sz="2400" dirty="0" smtClean="0"/>
            </a:br>
            <a:r>
              <a:rPr lang="ar-SA" sz="2400" dirty="0" smtClean="0"/>
              <a:t>الدخل القومي للدولة في عام</a:t>
            </a:r>
            <a:r>
              <a:rPr lang="fr-FR" sz="2400" dirty="0" smtClean="0"/>
              <a:t/>
            </a:r>
            <a:br>
              <a:rPr lang="fr-FR" sz="2400" dirty="0" smtClean="0"/>
            </a:br>
            <a:r>
              <a:rPr lang="ar-SA" sz="2400" dirty="0" smtClean="0"/>
              <a:t>عدد السكان في نفس العام</a:t>
            </a:r>
            <a:endParaRPr lang="fr-FR" sz="2400" dirty="0"/>
          </a:p>
        </p:txBody>
      </p:sp>
      <p:sp>
        <p:nvSpPr>
          <p:cNvPr id="8" name="Rectangle 7"/>
          <p:cNvSpPr/>
          <p:nvPr/>
        </p:nvSpPr>
        <p:spPr>
          <a:xfrm>
            <a:off x="571472" y="4357694"/>
            <a:ext cx="6715172" cy="70788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r" rtl="1"/>
            <a:r>
              <a:rPr lang="fr-FR" sz="2000" b="1" u="sng" dirty="0" smtClean="0">
                <a:solidFill>
                  <a:srgbClr val="FF0000"/>
                </a:solidFill>
              </a:rPr>
              <a:t>-</a:t>
            </a:r>
            <a:r>
              <a:rPr lang="ar-SA" sz="2000" b="1" u="sng" dirty="0" smtClean="0">
                <a:solidFill>
                  <a:srgbClr val="FF0000"/>
                </a:solidFill>
              </a:rPr>
              <a:t>المستوى المعيشي</a:t>
            </a:r>
            <a:r>
              <a:rPr lang="ar-SA" sz="2000" b="1" dirty="0" smtClean="0"/>
              <a:t>: كل ما يتمتع به الفرد من ملبس ومأكل ومسكن ويتحدد ذلك بمستوى الدخل والبيئة التي يعيش فيها والطبقة الاجتماعية التي ينتمي إليها</a:t>
            </a:r>
            <a:endParaRPr lang="fr-FR" sz="2000" b="1" dirty="0"/>
          </a:p>
        </p:txBody>
      </p:sp>
      <p:sp>
        <p:nvSpPr>
          <p:cNvPr id="9" name="Rectangle 8"/>
          <p:cNvSpPr/>
          <p:nvPr/>
        </p:nvSpPr>
        <p:spPr>
          <a:xfrm>
            <a:off x="1000100" y="5429264"/>
            <a:ext cx="6715172" cy="10156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r" rtl="1"/>
            <a:r>
              <a:rPr lang="ar-SA" sz="2000" b="1" u="sng" dirty="0" smtClean="0">
                <a:solidFill>
                  <a:srgbClr val="00B0F0"/>
                </a:solidFill>
              </a:rPr>
              <a:t>النزوح الريفي</a:t>
            </a:r>
            <a:r>
              <a:rPr lang="ar-SA" sz="2000" b="1" dirty="0" smtClean="0">
                <a:solidFill>
                  <a:srgbClr val="00B0F0"/>
                </a:solidFill>
              </a:rPr>
              <a:t>: </a:t>
            </a:r>
            <a:r>
              <a:rPr lang="ar-SA" sz="2000" b="1" dirty="0" smtClean="0"/>
              <a:t>تناقص عدد سكان الأرياف نتيجة انتقال السكان من الريف إلى المدينة لظروف معينة</a:t>
            </a:r>
            <a:r>
              <a:rPr lang="fr-FR" sz="2000" b="1" dirty="0" smtClean="0"/>
              <a:t>.</a:t>
            </a:r>
            <a:br>
              <a:rPr lang="fr-FR" sz="2000" b="1" dirty="0" smtClean="0"/>
            </a:br>
            <a:endParaRPr lang="fr-FR" sz="2000" b="1" dirty="0"/>
          </a:p>
        </p:txBody>
      </p:sp>
      <p:sp>
        <p:nvSpPr>
          <p:cNvPr id="12" name="Pensées 11"/>
          <p:cNvSpPr/>
          <p:nvPr/>
        </p:nvSpPr>
        <p:spPr>
          <a:xfrm>
            <a:off x="4357686" y="0"/>
            <a:ext cx="4071966" cy="2112822"/>
          </a:xfrm>
          <a:prstGeom prst="cloudCallout">
            <a:avLst>
              <a:gd name="adj1" fmla="val -82827"/>
              <a:gd name="adj2" fmla="val 57602"/>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ar-DZ" sz="4800" b="1" dirty="0" smtClean="0">
                <a:solidFill>
                  <a:schemeClr val="tx1">
                    <a:lumMod val="95000"/>
                    <a:lumOff val="5000"/>
                  </a:schemeClr>
                </a:solidFill>
              </a:rPr>
              <a:t>مفاهيم و</a:t>
            </a:r>
          </a:p>
          <a:p>
            <a:pPr algn="ctr"/>
            <a:r>
              <a:rPr lang="ar-DZ" sz="4800" b="1" dirty="0" smtClean="0">
                <a:solidFill>
                  <a:schemeClr val="tx1">
                    <a:lumMod val="95000"/>
                    <a:lumOff val="5000"/>
                  </a:schemeClr>
                </a:solidFill>
              </a:rPr>
              <a:t>مصطلحات </a:t>
            </a:r>
            <a:endParaRPr lang="fr-FR" sz="4800" b="1" dirty="0">
              <a:solidFill>
                <a:schemeClr val="tx1">
                  <a:lumMod val="95000"/>
                  <a:lumOff val="5000"/>
                </a:schemeClr>
              </a:solidFill>
            </a:endParaRPr>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an courbé vers le bas 5"/>
          <p:cNvSpPr/>
          <p:nvPr/>
        </p:nvSpPr>
        <p:spPr>
          <a:xfrm>
            <a:off x="357158" y="714356"/>
            <a:ext cx="8501122" cy="5643602"/>
          </a:xfrm>
          <a:prstGeom prst="ellipseRibbon">
            <a:avLst>
              <a:gd name="adj1" fmla="val 25000"/>
              <a:gd name="adj2" fmla="val 65578"/>
              <a:gd name="adj3" fmla="val 12500"/>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DZ" sz="2800" b="1" dirty="0" smtClean="0">
                <a:solidFill>
                  <a:srgbClr val="FF0000"/>
                </a:solidFill>
              </a:rPr>
              <a:t>      </a:t>
            </a:r>
            <a:r>
              <a:rPr lang="ar-DZ" sz="4800" b="1" u="sng" dirty="0" smtClean="0">
                <a:solidFill>
                  <a:srgbClr val="FF0000"/>
                </a:solidFill>
              </a:rPr>
              <a:t>الوحدةالتعلمية الثانية</a:t>
            </a:r>
          </a:p>
          <a:p>
            <a:pPr algn="ctr" rtl="1"/>
            <a:r>
              <a:rPr lang="ar-DZ" sz="4800" b="1" dirty="0" smtClean="0">
                <a:solidFill>
                  <a:schemeClr val="bg1"/>
                </a:solidFill>
              </a:rPr>
              <a:t> السكان والتنمية في الجزائر</a:t>
            </a:r>
            <a:endParaRPr lang="fr-FR" sz="4800" b="1" dirty="0">
              <a:solidFill>
                <a:schemeClr val="bg1"/>
              </a:solidFill>
            </a:endParaRPr>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57356" y="2214554"/>
            <a:ext cx="5857916"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r" rtl="1"/>
            <a:r>
              <a:rPr lang="ar-SA" sz="2800" b="1" u="sng" dirty="0" smtClean="0">
                <a:solidFill>
                  <a:srgbClr val="FF0000"/>
                </a:solidFill>
              </a:rPr>
              <a:t>النمو</a:t>
            </a:r>
            <a:r>
              <a:rPr lang="ar-SA" b="1" u="sng" dirty="0" smtClean="0">
                <a:solidFill>
                  <a:srgbClr val="FF0000"/>
                </a:solidFill>
              </a:rPr>
              <a:t> </a:t>
            </a:r>
            <a:r>
              <a:rPr lang="ar-SA" sz="2400" b="1" u="sng" dirty="0" smtClean="0">
                <a:solidFill>
                  <a:srgbClr val="FF0000"/>
                </a:solidFill>
              </a:rPr>
              <a:t>الديمغرافي</a:t>
            </a:r>
            <a:r>
              <a:rPr lang="ar-SA" sz="2400" b="1" dirty="0" smtClean="0">
                <a:solidFill>
                  <a:srgbClr val="FFFF00"/>
                </a:solidFill>
              </a:rPr>
              <a:t>:الزيادة السكانية خلال فترة زمنية معينة</a:t>
            </a:r>
            <a:endParaRPr lang="fr-FR" sz="2400" b="1" dirty="0">
              <a:solidFill>
                <a:srgbClr val="FFFF00"/>
              </a:solidFill>
            </a:endParaRPr>
          </a:p>
        </p:txBody>
      </p:sp>
      <p:sp>
        <p:nvSpPr>
          <p:cNvPr id="4" name="Rectangle 3"/>
          <p:cNvSpPr/>
          <p:nvPr/>
        </p:nvSpPr>
        <p:spPr>
          <a:xfrm>
            <a:off x="500034" y="3571876"/>
            <a:ext cx="8001056" cy="892552"/>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r" rtl="1"/>
            <a:r>
              <a:rPr lang="fr-FR" sz="2800" b="1" u="sng" dirty="0" smtClean="0">
                <a:solidFill>
                  <a:srgbClr val="FFFF00"/>
                </a:solidFill>
              </a:rPr>
              <a:t>- </a:t>
            </a:r>
            <a:r>
              <a:rPr lang="ar-SA" sz="2800" b="1" u="sng" dirty="0" smtClean="0">
                <a:solidFill>
                  <a:srgbClr val="FFFF00"/>
                </a:solidFill>
              </a:rPr>
              <a:t>تركيب السكان</a:t>
            </a:r>
            <a:r>
              <a:rPr lang="ar-SA" sz="2800" dirty="0" smtClean="0">
                <a:solidFill>
                  <a:srgbClr val="00B050"/>
                </a:solidFill>
              </a:rPr>
              <a:t>: </a:t>
            </a:r>
            <a:r>
              <a:rPr lang="ar-SA" sz="2400" b="1" dirty="0" smtClean="0"/>
              <a:t>بنية السكان من حيث الجنس(إناث/ذكور) والعمر(شباب/كهول/شيوخ)</a:t>
            </a:r>
            <a:endParaRPr lang="fr-FR" sz="2400" b="1" dirty="0"/>
          </a:p>
        </p:txBody>
      </p:sp>
    </p:spTree>
  </p:cSld>
  <p:clrMapOvr>
    <a:masterClrMapping/>
  </p:clrMapOvr>
  <p:transition spd="slow">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èche droite rayée 1"/>
          <p:cNvSpPr/>
          <p:nvPr/>
        </p:nvSpPr>
        <p:spPr>
          <a:xfrm>
            <a:off x="0" y="1285860"/>
            <a:ext cx="4407400" cy="4500594"/>
          </a:xfrm>
          <a:prstGeom prst="striped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DZ" sz="4800" b="1" dirty="0" smtClean="0">
                <a:solidFill>
                  <a:srgbClr val="FFFF00"/>
                </a:solidFill>
              </a:rPr>
              <a:t>من اعداد الاستاذ</a:t>
            </a:r>
            <a:endParaRPr lang="fr-FR" sz="4800" b="1" dirty="0">
              <a:solidFill>
                <a:srgbClr val="FFFF00"/>
              </a:solidFill>
            </a:endParaRPr>
          </a:p>
        </p:txBody>
      </p:sp>
      <p:sp>
        <p:nvSpPr>
          <p:cNvPr id="3" name="Organigramme : Multidocument 2"/>
          <p:cNvSpPr/>
          <p:nvPr/>
        </p:nvSpPr>
        <p:spPr>
          <a:xfrm>
            <a:off x="4643438" y="785794"/>
            <a:ext cx="4143404" cy="5429288"/>
          </a:xfrm>
          <a:prstGeom prst="flowChartMultidocument">
            <a:avLst/>
          </a:prstGeom>
        </p:spPr>
        <p:style>
          <a:lnRef idx="0">
            <a:schemeClr val="dk1"/>
          </a:lnRef>
          <a:fillRef idx="3">
            <a:schemeClr val="dk1"/>
          </a:fillRef>
          <a:effectRef idx="3">
            <a:schemeClr val="dk1"/>
          </a:effectRef>
          <a:fontRef idx="minor">
            <a:schemeClr val="lt1"/>
          </a:fontRef>
        </p:style>
        <p:txBody>
          <a:bodyPr rtlCol="0" anchor="ctr"/>
          <a:lstStyle/>
          <a:p>
            <a:pPr algn="ctr" rtl="1"/>
            <a:r>
              <a:rPr lang="ar-DZ" sz="8000" b="1" dirty="0" smtClean="0">
                <a:solidFill>
                  <a:srgbClr val="00B050"/>
                </a:solidFill>
              </a:rPr>
              <a:t>مشوشة سمير</a:t>
            </a:r>
            <a:endParaRPr lang="fr-FR" sz="8000" b="1" dirty="0">
              <a:solidFill>
                <a:srgbClr val="00B050"/>
              </a:solidFill>
            </a:endParaRPr>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شريط منحني إلى الأعلى 4"/>
          <p:cNvSpPr txBox="1">
            <a:spLocks/>
          </p:cNvSpPr>
          <p:nvPr/>
        </p:nvSpPr>
        <p:spPr>
          <a:xfrm>
            <a:off x="0" y="0"/>
            <a:ext cx="8253442" cy="2500330"/>
          </a:xfrm>
          <a:prstGeom prst="ellipseRibbon2">
            <a:avLst>
              <a:gd name="adj1" fmla="val 37019"/>
              <a:gd name="adj2" fmla="val 50000"/>
              <a:gd name="adj3" fmla="val 12500"/>
            </a:avLst>
          </a:prstGeom>
        </p:spPr>
        <p:style>
          <a:lnRef idx="1">
            <a:schemeClr val="accent6"/>
          </a:lnRef>
          <a:fillRef idx="2">
            <a:schemeClr val="accent6"/>
          </a:fillRef>
          <a:effectRef idx="1">
            <a:schemeClr val="accent6"/>
          </a:effectRef>
          <a:fontRef idx="minor">
            <a:schemeClr val="dk1"/>
          </a:fontRef>
        </p:style>
        <p:txBody>
          <a:bodyPr rtlCol="1" anchor="ctr">
            <a:normAutofit fontScale="92500" lnSpcReduction="10000"/>
          </a:bodyPr>
          <a:lstStyle/>
          <a:p>
            <a:pPr marL="292100" marR="0" lvl="0" indent="-292100" algn="r" defTabSz="914400" rtl="1" eaLnBrk="1" fontAlgn="auto" latinLnBrk="0" hangingPunct="1">
              <a:lnSpc>
                <a:spcPct val="100000"/>
              </a:lnSpc>
              <a:spcBef>
                <a:spcPts val="0"/>
              </a:spcBef>
              <a:spcAft>
                <a:spcPts val="0"/>
              </a:spcAft>
              <a:buClr>
                <a:schemeClr val="accent1"/>
              </a:buClr>
              <a:buSzPct val="70000"/>
              <a:buFont typeface="Wingdings 2"/>
              <a:buChar char=""/>
              <a:tabLst/>
              <a:defRPr/>
            </a:pPr>
            <a:r>
              <a:rPr kumimoji="0" lang="ar-DZ" sz="3600" b="1" i="0" u="none" strike="noStrike" kern="1200" cap="none" spc="0" normalizeH="0" baseline="0" noProof="0" dirty="0" smtClean="0">
                <a:ln>
                  <a:noFill/>
                </a:ln>
                <a:solidFill>
                  <a:srgbClr val="FF0000"/>
                </a:solidFill>
                <a:effectLst/>
                <a:uLnTx/>
                <a:uFillTx/>
                <a:latin typeface="Tahoma" pitchFamily="34" charset="0"/>
                <a:ea typeface="+mn-ea"/>
                <a:cs typeface="Tahoma" pitchFamily="34" charset="0"/>
              </a:rPr>
              <a:t>الوضعيةالثالثة:</a:t>
            </a:r>
          </a:p>
          <a:p>
            <a:pPr marL="292100" marR="0" lvl="0" indent="-292100" algn="ctr" defTabSz="914400" rtl="1" eaLnBrk="1" fontAlgn="auto" latinLnBrk="0" hangingPunct="1">
              <a:lnSpc>
                <a:spcPct val="100000"/>
              </a:lnSpc>
              <a:spcBef>
                <a:spcPts val="0"/>
              </a:spcBef>
              <a:spcAft>
                <a:spcPts val="0"/>
              </a:spcAft>
              <a:buClr>
                <a:schemeClr val="accent1"/>
              </a:buClr>
              <a:buSzPct val="70000"/>
              <a:buFont typeface="Wingdings 2"/>
              <a:buChar char=""/>
              <a:tabLst/>
              <a:defRPr/>
            </a:pPr>
            <a:r>
              <a:rPr kumimoji="0" lang="ar-DZ" sz="3600" b="1" i="0" u="none" strike="noStrike" kern="1200" cap="none" spc="0" normalizeH="0" baseline="0" noProof="0" dirty="0" smtClean="0">
                <a:ln>
                  <a:noFill/>
                </a:ln>
                <a:solidFill>
                  <a:srgbClr val="002060"/>
                </a:solidFill>
                <a:effectLst/>
                <a:uLnTx/>
                <a:uFillTx/>
                <a:latin typeface="Tahoma" pitchFamily="34" charset="0"/>
                <a:cs typeface="AdvertisingBold" pitchFamily="2" charset="-78"/>
              </a:rPr>
              <a:t>التحولات الاجتماعية</a:t>
            </a:r>
            <a:endParaRPr kumimoji="0" lang="ar-SA" sz="3600" b="0" i="0" u="none" strike="noStrike" kern="1200" cap="none" spc="0" normalizeH="0" baseline="0" noProof="0" dirty="0">
              <a:ln>
                <a:noFill/>
              </a:ln>
              <a:solidFill>
                <a:srgbClr val="002060"/>
              </a:solidFill>
              <a:effectLst/>
              <a:uLnTx/>
              <a:uFillTx/>
              <a:cs typeface="AdvertisingBold" pitchFamily="2" charset="-78"/>
            </a:endParaRPr>
          </a:p>
        </p:txBody>
      </p:sp>
      <p:sp>
        <p:nvSpPr>
          <p:cNvPr id="4" name="Organigramme : Données stockées 3"/>
          <p:cNvSpPr/>
          <p:nvPr/>
        </p:nvSpPr>
        <p:spPr>
          <a:xfrm>
            <a:off x="0" y="2714620"/>
            <a:ext cx="9429720" cy="3929090"/>
          </a:xfrm>
          <a:prstGeom prst="flowChartOnlineStorag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just" rtl="1"/>
            <a:r>
              <a:rPr lang="ar-DZ" sz="3200" b="1" dirty="0" smtClean="0">
                <a:solidFill>
                  <a:schemeClr val="bg1"/>
                </a:solidFill>
              </a:rPr>
              <a:t>-   واجهت الجزائر غداة الاستقلال وضعية اجتماعية جد صعبة.وللخروج منها تبنت سياسة تنموية شاملة ادت الى احداث تحولات جذرية في الميدان الاجتماعي.ولكنها اعترضتها-(واجهتها)-العديد من العراقيل والمشاكل في وجه مسيرتها التنموية.</a:t>
            </a:r>
          </a:p>
          <a:p>
            <a:pPr algn="just" rtl="1"/>
            <a:r>
              <a:rPr lang="ar-DZ" sz="3200" b="1" dirty="0" smtClean="0">
                <a:solidFill>
                  <a:schemeClr val="bg1"/>
                </a:solidFill>
              </a:rPr>
              <a:t>-ماهي اهم مظاهرهذه التحولات؟وكيف واجهت مشاكلها المعيقة للتنمية؟</a:t>
            </a:r>
            <a:r>
              <a:rPr lang="ar-DZ" sz="2800" b="1" dirty="0" smtClean="0">
                <a:solidFill>
                  <a:schemeClr val="bg1"/>
                </a:solidFill>
              </a:rPr>
              <a:t> </a:t>
            </a:r>
            <a:endParaRPr lang="fr-FR" sz="2800" b="1" dirty="0">
              <a:solidFill>
                <a:schemeClr val="bg1"/>
              </a:solidFill>
            </a:endParaRPr>
          </a:p>
        </p:txBody>
      </p:sp>
      <p:sp>
        <p:nvSpPr>
          <p:cNvPr id="5" name="Rectangle à coins arrondis 4"/>
          <p:cNvSpPr/>
          <p:nvPr/>
        </p:nvSpPr>
        <p:spPr>
          <a:xfrm>
            <a:off x="7358050" y="1124744"/>
            <a:ext cx="1785950" cy="1500198"/>
          </a:xfrm>
          <a:prstGeom prst="wedgeRoundRectCallout">
            <a:avLst>
              <a:gd name="adj1" fmla="val -31426"/>
              <a:gd name="adj2" fmla="val 76162"/>
              <a:gd name="adj3" fmla="val 16667"/>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DZ" sz="3600" b="1" i="1" dirty="0" smtClean="0">
                <a:solidFill>
                  <a:srgbClr val="FF0000"/>
                </a:solidFill>
              </a:rPr>
              <a:t>الاشكالية</a:t>
            </a:r>
            <a:r>
              <a:rPr lang="ar-DZ" sz="3600" b="1" dirty="0" smtClean="0"/>
              <a:t> </a:t>
            </a:r>
            <a:endParaRPr lang="fr-FR" sz="3600" dirty="0"/>
          </a:p>
        </p:txBody>
      </p:sp>
    </p:spTree>
  </p:cSld>
  <p:clrMapOvr>
    <a:masterClrMapping/>
  </p:clrMapOvr>
  <p:transition spd="slow">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على شكل سحابة 4"/>
          <p:cNvSpPr/>
          <p:nvPr/>
        </p:nvSpPr>
        <p:spPr>
          <a:xfrm>
            <a:off x="642910" y="0"/>
            <a:ext cx="6072230" cy="3571876"/>
          </a:xfrm>
          <a:prstGeom prst="cloudCallout">
            <a:avLst/>
          </a:prstGeom>
        </p:spPr>
        <p:style>
          <a:lnRef idx="0">
            <a:schemeClr val="accent2"/>
          </a:lnRef>
          <a:fillRef idx="3">
            <a:schemeClr val="accent2"/>
          </a:fillRef>
          <a:effectRef idx="3">
            <a:schemeClr val="accent2"/>
          </a:effectRef>
          <a:fontRef idx="minor">
            <a:schemeClr val="lt1"/>
          </a:fontRef>
        </p:style>
        <p:txBody>
          <a:bodyPr rtlCol="1" anchor="ctr"/>
          <a:lstStyle/>
          <a:p>
            <a:pPr algn="ctr" rtl="1">
              <a:defRPr/>
            </a:pPr>
            <a:r>
              <a:rPr lang="ar-DZ" sz="3600" b="1" dirty="0" smtClean="0">
                <a:solidFill>
                  <a:srgbClr val="002060"/>
                </a:solidFill>
                <a:latin typeface="Tahoma" pitchFamily="34" charset="0"/>
                <a:cs typeface="Tahoma" pitchFamily="34" charset="0"/>
              </a:rPr>
              <a:t>السندات</a:t>
            </a:r>
            <a:r>
              <a:rPr lang="ar-DZ" sz="3600" dirty="0" smtClean="0">
                <a:solidFill>
                  <a:srgbClr val="FF0000"/>
                </a:solidFill>
                <a:latin typeface="Tahoma" pitchFamily="34" charset="0"/>
                <a:cs typeface="Tahoma" pitchFamily="34" charset="0"/>
              </a:rPr>
              <a:t>              </a:t>
            </a:r>
            <a:endParaRPr lang="fr-FR" sz="3600" dirty="0" smtClean="0">
              <a:solidFill>
                <a:srgbClr val="FF0000"/>
              </a:solidFill>
              <a:latin typeface="Tahoma" pitchFamily="34" charset="0"/>
              <a:cs typeface="Tahoma" pitchFamily="34" charset="0"/>
            </a:endParaRPr>
          </a:p>
        </p:txBody>
      </p:sp>
      <p:sp>
        <p:nvSpPr>
          <p:cNvPr id="3" name="Parchemin horizontal 2"/>
          <p:cNvSpPr/>
          <p:nvPr/>
        </p:nvSpPr>
        <p:spPr>
          <a:xfrm>
            <a:off x="642910" y="3929066"/>
            <a:ext cx="7929618" cy="264320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800" b="1" dirty="0" smtClean="0">
                <a:solidFill>
                  <a:srgbClr val="002060"/>
                </a:solidFill>
              </a:rPr>
              <a:t>اعتمادا على معارفك ومكتسباتك القبلية وانطلاقا من السندات التالية</a:t>
            </a:r>
            <a:endParaRPr lang="fr-FR" sz="4800" b="1" dirty="0">
              <a:solidFill>
                <a:srgbClr val="002060"/>
              </a:solidFill>
            </a:endParaRPr>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e 6"/>
          <p:cNvSpPr/>
          <p:nvPr/>
        </p:nvSpPr>
        <p:spPr>
          <a:xfrm>
            <a:off x="4071934" y="0"/>
            <a:ext cx="5429256" cy="68580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r" rtl="1"/>
            <a:endParaRPr lang="ar-DZ" sz="3200" b="1" dirty="0" smtClean="0">
              <a:solidFill>
                <a:schemeClr val="tx1"/>
              </a:solidFill>
            </a:endParaRPr>
          </a:p>
          <a:p>
            <a:pPr algn="r" rtl="1"/>
            <a:r>
              <a:rPr lang="ar-DZ" sz="2800" b="1" dirty="0" smtClean="0">
                <a:solidFill>
                  <a:srgbClr val="002060"/>
                </a:solidFill>
              </a:rPr>
              <a:t>((اذا كان عدد سكان الجزائر المقيمين في نهاية حرب التحرير يقدر ب 9م.ن.فانه قد تجاوز خط 30م.ن سنة 2000م. و(35.5م.ن حسب اخر احصاء).وتقدر التوقعات انه في افاق 2050م سيصبح 50مليون.ن.</a:t>
            </a:r>
          </a:p>
          <a:p>
            <a:pPr algn="r" rtl="1"/>
            <a:r>
              <a:rPr lang="ar-DZ" sz="2800" b="1" dirty="0" smtClean="0">
                <a:solidFill>
                  <a:srgbClr val="002060"/>
                </a:solidFill>
              </a:rPr>
              <a:t>والجدير بالذكر ان عد سكان الجزائر قد تضاعفوا بثلاث مرات ونصف     بين(1962-2003م.....))</a:t>
            </a:r>
          </a:p>
          <a:p>
            <a:pPr algn="r" rtl="1"/>
            <a:r>
              <a:rPr lang="ar-DZ" sz="2800" b="1" dirty="0" smtClean="0">
                <a:solidFill>
                  <a:schemeClr val="tx1"/>
                </a:solidFill>
              </a:rPr>
              <a:t>   </a:t>
            </a:r>
            <a:r>
              <a:rPr lang="ar-DZ" sz="2800" b="1" u="sng" dirty="0" smtClean="0">
                <a:solidFill>
                  <a:schemeClr val="tx1"/>
                </a:solidFill>
              </a:rPr>
              <a:t> </a:t>
            </a:r>
            <a:r>
              <a:rPr lang="ar-DZ" sz="2400" b="1" u="sng" dirty="0" smtClean="0">
                <a:solidFill>
                  <a:schemeClr val="tx1"/>
                </a:solidFill>
              </a:rPr>
              <a:t>ك.م“جغرافيا سنة 2ثانوي</a:t>
            </a:r>
            <a:r>
              <a:rPr lang="ar-DZ" sz="2800" b="1" dirty="0" smtClean="0">
                <a:solidFill>
                  <a:schemeClr val="tx1"/>
                </a:solidFill>
              </a:rPr>
              <a:t>“</a:t>
            </a:r>
          </a:p>
        </p:txBody>
      </p:sp>
      <p:sp>
        <p:nvSpPr>
          <p:cNvPr id="12" name="Demi-tour 11"/>
          <p:cNvSpPr/>
          <p:nvPr/>
        </p:nvSpPr>
        <p:spPr>
          <a:xfrm>
            <a:off x="2071670" y="0"/>
            <a:ext cx="1529910" cy="1520766"/>
          </a:xfrm>
          <a:prstGeom prst="uturnArrow">
            <a:avLst>
              <a:gd name="adj1" fmla="val 25000"/>
              <a:gd name="adj2" fmla="val 25000"/>
              <a:gd name="adj3" fmla="val 25000"/>
              <a:gd name="adj4" fmla="val 43750"/>
              <a:gd name="adj5" fmla="val 100000"/>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schemeClr val="tx1"/>
              </a:solidFill>
            </a:endParaRPr>
          </a:p>
        </p:txBody>
      </p:sp>
      <p:sp>
        <p:nvSpPr>
          <p:cNvPr id="13" name="Ellipse 12"/>
          <p:cNvSpPr/>
          <p:nvPr/>
        </p:nvSpPr>
        <p:spPr>
          <a:xfrm>
            <a:off x="571472" y="1428736"/>
            <a:ext cx="1928826" cy="1000132"/>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rtl="1"/>
            <a:r>
              <a:rPr lang="ar-DZ" sz="3200" b="1" dirty="0" smtClean="0">
                <a:solidFill>
                  <a:srgbClr val="FFFF00"/>
                </a:solidFill>
              </a:rPr>
              <a:t>السند(1)</a:t>
            </a:r>
            <a:endParaRPr lang="fr-FR" sz="3200" b="1" dirty="0">
              <a:solidFill>
                <a:srgbClr val="FFFF00"/>
              </a:solidFill>
            </a:endParaRPr>
          </a:p>
        </p:txBody>
      </p:sp>
      <p:pic>
        <p:nvPicPr>
          <p:cNvPr id="1026" name="Picture 2" descr="H:\oouu_o12[1].jpg"/>
          <p:cNvPicPr>
            <a:picLocks noChangeAspect="1" noChangeArrowheads="1"/>
          </p:cNvPicPr>
          <p:nvPr/>
        </p:nvPicPr>
        <p:blipFill>
          <a:blip r:embed="rId2" cstate="print"/>
          <a:srcRect/>
          <a:stretch>
            <a:fillRect/>
          </a:stretch>
        </p:blipFill>
        <p:spPr bwMode="auto">
          <a:xfrm>
            <a:off x="-214346" y="2643182"/>
            <a:ext cx="5357850" cy="378619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4857752" y="214290"/>
          <a:ext cx="4286248" cy="6566730"/>
        </p:xfrm>
        <a:graphic>
          <a:graphicData uri="http://schemas.openxmlformats.org/drawingml/2006/table">
            <a:tbl>
              <a:tblPr rtl="1"/>
              <a:tblGrid>
                <a:gridCol w="4286248"/>
              </a:tblGrid>
              <a:tr h="6566730">
                <a:tc>
                  <a:txBody>
                    <a:bodyPr/>
                    <a:lstStyle/>
                    <a:p>
                      <a:pPr algn="r" rtl="1">
                        <a:lnSpc>
                          <a:spcPct val="115000"/>
                        </a:lnSpc>
                        <a:spcAft>
                          <a:spcPts val="0"/>
                        </a:spcAft>
                      </a:pPr>
                      <a:r>
                        <a:rPr lang="ar-DZ" sz="1100" b="1" dirty="0">
                          <a:solidFill>
                            <a:srgbClr val="FFFFFF"/>
                          </a:solidFill>
                          <a:latin typeface="Calibri"/>
                          <a:ea typeface="Calibri"/>
                          <a:cs typeface="Arial"/>
                        </a:rPr>
                        <a:t>   </a:t>
                      </a:r>
                      <a:endParaRPr lang="fr-FR" sz="1100" dirty="0">
                        <a:solidFill>
                          <a:srgbClr val="FFFFFF"/>
                        </a:solidFill>
                        <a:latin typeface="Calibri"/>
                        <a:ea typeface="Calibri"/>
                        <a:cs typeface="Arial"/>
                      </a:endParaRPr>
                    </a:p>
                    <a:p>
                      <a:pPr algn="r" rtl="1">
                        <a:lnSpc>
                          <a:spcPct val="115000"/>
                        </a:lnSpc>
                        <a:spcAft>
                          <a:spcPts val="0"/>
                        </a:spcAft>
                      </a:pPr>
                      <a:r>
                        <a:rPr lang="ar-DZ" sz="1100" b="1" dirty="0">
                          <a:solidFill>
                            <a:srgbClr val="FFFFFF"/>
                          </a:solidFill>
                          <a:latin typeface="Calibri"/>
                          <a:ea typeface="Calibri"/>
                          <a:cs typeface="Arial"/>
                        </a:rPr>
                        <a:t>  </a:t>
                      </a:r>
                      <a:endParaRPr lang="fr-FR" sz="1100" dirty="0">
                        <a:solidFill>
                          <a:srgbClr val="FFFFFF"/>
                        </a:solidFill>
                        <a:latin typeface="Calibri"/>
                        <a:ea typeface="Calibri"/>
                        <a:cs typeface="Arial"/>
                      </a:endParaRPr>
                    </a:p>
                    <a:p>
                      <a:pPr algn="r" rtl="1">
                        <a:lnSpc>
                          <a:spcPct val="115000"/>
                        </a:lnSpc>
                        <a:spcAft>
                          <a:spcPts val="0"/>
                        </a:spcAft>
                      </a:pPr>
                      <a:r>
                        <a:rPr lang="ar-DZ" sz="4400" b="1" u="none" dirty="0">
                          <a:solidFill>
                            <a:srgbClr val="FFFFFF"/>
                          </a:solidFill>
                          <a:latin typeface="Calibri"/>
                          <a:ea typeface="Calibri"/>
                          <a:cs typeface="Arial"/>
                        </a:rPr>
                        <a:t>    </a:t>
                      </a:r>
                      <a:r>
                        <a:rPr lang="ar-DZ" sz="4400" b="1" u="none" dirty="0" smtClean="0">
                          <a:solidFill>
                            <a:srgbClr val="FFFFFF"/>
                          </a:solidFill>
                          <a:latin typeface="Calibri"/>
                          <a:ea typeface="Calibri"/>
                          <a:cs typeface="Arial"/>
                        </a:rPr>
                        <a:t> </a:t>
                      </a:r>
                      <a:r>
                        <a:rPr lang="ar-DZ" sz="4400" b="1" u="sng" dirty="0">
                          <a:solidFill>
                            <a:srgbClr val="FFFFFF"/>
                          </a:solidFill>
                          <a:latin typeface="Calibri"/>
                          <a:ea typeface="Calibri"/>
                          <a:cs typeface="Arial"/>
                        </a:rPr>
                        <a:t>السكان في الجزائر </a:t>
                      </a:r>
                      <a:endParaRPr lang="fr-FR" sz="4400" u="sng" dirty="0">
                        <a:solidFill>
                          <a:srgbClr val="FFFFFF"/>
                        </a:solidFill>
                        <a:latin typeface="Calibri"/>
                        <a:ea typeface="Calibri"/>
                        <a:cs typeface="Arial"/>
                      </a:endParaRPr>
                    </a:p>
                    <a:p>
                      <a:pPr algn="r" rtl="1">
                        <a:lnSpc>
                          <a:spcPct val="115000"/>
                        </a:lnSpc>
                        <a:spcAft>
                          <a:spcPts val="0"/>
                        </a:spcAft>
                      </a:pPr>
                      <a:r>
                        <a:rPr lang="ar-DZ" sz="2000" b="1" dirty="0">
                          <a:solidFill>
                            <a:srgbClr val="FFFFFF"/>
                          </a:solidFill>
                          <a:latin typeface="Calibri"/>
                          <a:ea typeface="Calibri"/>
                          <a:cs typeface="Arial"/>
                        </a:rPr>
                        <a:t>-عدد السكان ..    – 1987م-----23مليون نسمة</a:t>
                      </a:r>
                      <a:endParaRPr lang="fr-FR" sz="1100" dirty="0">
                        <a:solidFill>
                          <a:srgbClr val="FFFFFF"/>
                        </a:solidFill>
                        <a:latin typeface="Calibri"/>
                        <a:ea typeface="Calibri"/>
                        <a:cs typeface="Arial"/>
                      </a:endParaRPr>
                    </a:p>
                    <a:p>
                      <a:pPr algn="r" rtl="1">
                        <a:lnSpc>
                          <a:spcPct val="115000"/>
                        </a:lnSpc>
                        <a:spcAft>
                          <a:spcPts val="0"/>
                        </a:spcAft>
                      </a:pPr>
                      <a:r>
                        <a:rPr lang="ar-DZ" sz="2000" b="1" dirty="0">
                          <a:solidFill>
                            <a:srgbClr val="FFFFFF"/>
                          </a:solidFill>
                          <a:latin typeface="Calibri"/>
                          <a:ea typeface="Calibri"/>
                          <a:cs typeface="Arial"/>
                        </a:rPr>
                        <a:t>                      --2008م-----35.5مليون نسمة</a:t>
                      </a:r>
                      <a:endParaRPr lang="fr-FR" sz="1100" dirty="0">
                        <a:solidFill>
                          <a:srgbClr val="FFFFFF"/>
                        </a:solidFill>
                        <a:latin typeface="Calibri"/>
                        <a:ea typeface="Calibri"/>
                        <a:cs typeface="Arial"/>
                      </a:endParaRPr>
                    </a:p>
                    <a:p>
                      <a:pPr algn="r" rtl="1">
                        <a:lnSpc>
                          <a:spcPct val="115000"/>
                        </a:lnSpc>
                        <a:spcAft>
                          <a:spcPts val="0"/>
                        </a:spcAft>
                      </a:pPr>
                      <a:r>
                        <a:rPr lang="ar-DZ" sz="2000" b="1" dirty="0">
                          <a:solidFill>
                            <a:srgbClr val="FFFFFF"/>
                          </a:solidFill>
                          <a:latin typeface="Calibri"/>
                          <a:ea typeface="Calibri"/>
                          <a:cs typeface="Arial"/>
                        </a:rPr>
                        <a:t>الكثافة السكانية ......13ن/كم2</a:t>
                      </a:r>
                      <a:endParaRPr lang="fr-FR" sz="1100" dirty="0">
                        <a:solidFill>
                          <a:srgbClr val="FFFFFF"/>
                        </a:solidFill>
                        <a:latin typeface="Calibri"/>
                        <a:ea typeface="Calibri"/>
                        <a:cs typeface="Arial"/>
                      </a:endParaRPr>
                    </a:p>
                    <a:p>
                      <a:pPr algn="r" rtl="1">
                        <a:lnSpc>
                          <a:spcPct val="115000"/>
                        </a:lnSpc>
                        <a:spcAft>
                          <a:spcPts val="0"/>
                        </a:spcAft>
                      </a:pPr>
                      <a:r>
                        <a:rPr lang="ar-DZ" sz="2000" b="1" dirty="0">
                          <a:solidFill>
                            <a:srgbClr val="FFFFFF"/>
                          </a:solidFill>
                          <a:latin typeface="Calibri"/>
                          <a:ea typeface="Calibri"/>
                          <a:cs typeface="Arial"/>
                        </a:rPr>
                        <a:t>امل الحياة       ......70 سنة</a:t>
                      </a:r>
                      <a:endParaRPr lang="fr-FR" sz="1100" dirty="0">
                        <a:solidFill>
                          <a:srgbClr val="FFFFFF"/>
                        </a:solidFill>
                        <a:latin typeface="Calibri"/>
                        <a:ea typeface="Calibri"/>
                        <a:cs typeface="Arial"/>
                      </a:endParaRPr>
                    </a:p>
                    <a:p>
                      <a:pPr algn="r" rtl="1">
                        <a:lnSpc>
                          <a:spcPct val="115000"/>
                        </a:lnSpc>
                        <a:spcAft>
                          <a:spcPts val="0"/>
                        </a:spcAft>
                      </a:pPr>
                      <a:r>
                        <a:rPr lang="ar-DZ" sz="2000" b="1" dirty="0">
                          <a:solidFill>
                            <a:srgbClr val="FFFFFF"/>
                          </a:solidFill>
                          <a:latin typeface="Calibri"/>
                          <a:ea typeface="Calibri"/>
                          <a:cs typeface="Arial"/>
                        </a:rPr>
                        <a:t>وفيات الاطفال  ......39بالالف سنة 2002م</a:t>
                      </a:r>
                      <a:endParaRPr lang="fr-FR" sz="1100" dirty="0">
                        <a:solidFill>
                          <a:srgbClr val="FFFFFF"/>
                        </a:solidFill>
                        <a:latin typeface="Calibri"/>
                        <a:ea typeface="Calibri"/>
                        <a:cs typeface="Arial"/>
                      </a:endParaRPr>
                    </a:p>
                    <a:p>
                      <a:pPr algn="r" rtl="1">
                        <a:lnSpc>
                          <a:spcPct val="115000"/>
                        </a:lnSpc>
                        <a:spcAft>
                          <a:spcPts val="0"/>
                        </a:spcAft>
                      </a:pPr>
                      <a:r>
                        <a:rPr lang="ar-DZ" sz="2000" b="1" dirty="0">
                          <a:solidFill>
                            <a:srgbClr val="FFFFFF"/>
                          </a:solidFill>
                          <a:latin typeface="Calibri"/>
                          <a:ea typeface="Calibri"/>
                          <a:cs typeface="Arial"/>
                        </a:rPr>
                        <a:t>نسبة التحضر  ......58/</a:t>
                      </a:r>
                      <a:endParaRPr lang="fr-FR" sz="1100" dirty="0">
                        <a:solidFill>
                          <a:srgbClr val="FFFFFF"/>
                        </a:solidFill>
                        <a:latin typeface="Calibri"/>
                        <a:ea typeface="Calibri"/>
                        <a:cs typeface="Arial"/>
                      </a:endParaRPr>
                    </a:p>
                    <a:p>
                      <a:pPr algn="r" rtl="1">
                        <a:lnSpc>
                          <a:spcPct val="115000"/>
                        </a:lnSpc>
                        <a:spcAft>
                          <a:spcPts val="0"/>
                        </a:spcAft>
                      </a:pPr>
                      <a:r>
                        <a:rPr lang="ar-DZ" sz="2000" b="1" dirty="0">
                          <a:solidFill>
                            <a:srgbClr val="FFFFFF"/>
                          </a:solidFill>
                          <a:latin typeface="Calibri"/>
                          <a:ea typeface="Calibri"/>
                          <a:cs typeface="Arial"/>
                        </a:rPr>
                        <a:t>نسبة البطالة   ......29.8/ سنة 2005 </a:t>
                      </a:r>
                      <a:endParaRPr lang="fr-FR" sz="1100" dirty="0">
                        <a:solidFill>
                          <a:srgbClr val="FFFFFF"/>
                        </a:solidFill>
                        <a:latin typeface="Calibri"/>
                        <a:ea typeface="Calibri"/>
                        <a:cs typeface="Arial"/>
                      </a:endParaRPr>
                    </a:p>
                    <a:p>
                      <a:pPr algn="r" rtl="1">
                        <a:lnSpc>
                          <a:spcPct val="115000"/>
                        </a:lnSpc>
                        <a:spcAft>
                          <a:spcPts val="0"/>
                        </a:spcAft>
                      </a:pPr>
                      <a:r>
                        <a:rPr lang="ar-DZ" sz="2000" b="1" dirty="0">
                          <a:solidFill>
                            <a:srgbClr val="FFFFFF"/>
                          </a:solidFill>
                          <a:latin typeface="Calibri"/>
                          <a:ea typeface="Calibri"/>
                          <a:cs typeface="Arial"/>
                        </a:rPr>
                        <a:t>    </a:t>
                      </a:r>
                      <a:endParaRPr lang="fr-FR" sz="1100" dirty="0">
                        <a:solidFill>
                          <a:srgbClr val="FFFFFF"/>
                        </a:solidFill>
                        <a:latin typeface="Calibri"/>
                        <a:ea typeface="Calibri"/>
                        <a:cs typeface="Arial"/>
                      </a:endParaRPr>
                    </a:p>
                    <a:p>
                      <a:pPr algn="r" rtl="1">
                        <a:lnSpc>
                          <a:spcPct val="115000"/>
                        </a:lnSpc>
                        <a:spcAft>
                          <a:spcPts val="0"/>
                        </a:spcAft>
                      </a:pPr>
                      <a:r>
                        <a:rPr lang="ar-DZ" sz="2000" b="1" dirty="0">
                          <a:solidFill>
                            <a:srgbClr val="FFFFFF"/>
                          </a:solidFill>
                          <a:latin typeface="Calibri"/>
                          <a:ea typeface="Calibri"/>
                          <a:cs typeface="Arial"/>
                        </a:rPr>
                        <a:t> </a:t>
                      </a:r>
                      <a:r>
                        <a:rPr lang="ar-DZ" sz="2000" b="1" dirty="0" smtClean="0">
                          <a:solidFill>
                            <a:srgbClr val="FFFFFF"/>
                          </a:solidFill>
                          <a:latin typeface="Calibri"/>
                          <a:ea typeface="Calibri"/>
                          <a:cs typeface="Arial"/>
                        </a:rPr>
                        <a:t>    </a:t>
                      </a:r>
                      <a:r>
                        <a:rPr lang="ar-DZ" sz="2400" b="1" u="sng" dirty="0">
                          <a:solidFill>
                            <a:srgbClr val="FFFFFF"/>
                          </a:solidFill>
                          <a:latin typeface="Calibri"/>
                          <a:ea typeface="Calibri"/>
                          <a:cs typeface="Arial"/>
                        </a:rPr>
                        <a:t>الصورة الاقتصادية للعالم سنة 2005م</a:t>
                      </a:r>
                      <a:endParaRPr lang="fr-FR" sz="1100" dirty="0">
                        <a:solidFill>
                          <a:srgbClr val="FFFFFF"/>
                        </a:solidFill>
                        <a:latin typeface="Calibri"/>
                        <a:ea typeface="Calibri"/>
                        <a:cs typeface="Arial"/>
                      </a:endParaRPr>
                    </a:p>
                  </a:txBody>
                  <a:tcPr marL="68580" marR="68580" marT="0" marB="0">
                    <a:lnL>
                      <a:noFill/>
                    </a:lnL>
                    <a:lnR>
                      <a:noFill/>
                    </a:lnR>
                    <a:lnT>
                      <a:noFill/>
                    </a:lnT>
                    <a:lnB w="28575" cap="flat" cmpd="sng" algn="ctr">
                      <a:solidFill>
                        <a:srgbClr val="FFFFFF"/>
                      </a:solidFill>
                      <a:prstDash val="solid"/>
                      <a:round/>
                      <a:headEnd type="none" w="med" len="med"/>
                      <a:tailEnd type="none" w="med" len="med"/>
                    </a:lnB>
                    <a:solidFill>
                      <a:srgbClr val="000000"/>
                    </a:solidFill>
                  </a:tcPr>
                </a:tc>
              </a:tr>
            </a:tbl>
          </a:graphicData>
        </a:graphic>
      </p:graphicFrame>
      <p:sp>
        <p:nvSpPr>
          <p:cNvPr id="3" name="Organigramme : Stockage à accès séquentiel 2"/>
          <p:cNvSpPr/>
          <p:nvPr/>
        </p:nvSpPr>
        <p:spPr>
          <a:xfrm>
            <a:off x="2428860" y="0"/>
            <a:ext cx="2143140" cy="1142984"/>
          </a:xfrm>
          <a:prstGeom prst="flowChartMagneticTape">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ar-DZ" sz="4400" b="1" dirty="0" smtClean="0"/>
              <a:t>السند 2  </a:t>
            </a:r>
            <a:endParaRPr lang="fr-FR" sz="4400" b="1" dirty="0"/>
          </a:p>
        </p:txBody>
      </p:sp>
      <p:sp>
        <p:nvSpPr>
          <p:cNvPr id="5" name="Flèche courbée vers la droite 4"/>
          <p:cNvSpPr/>
          <p:nvPr/>
        </p:nvSpPr>
        <p:spPr>
          <a:xfrm>
            <a:off x="1785918" y="285728"/>
            <a:ext cx="714380" cy="1714512"/>
          </a:xfrm>
          <a:prstGeom prst="curved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solidFill>
                <a:schemeClr val="tx1"/>
              </a:solidFill>
            </a:endParaRPr>
          </a:p>
        </p:txBody>
      </p:sp>
      <p:sp>
        <p:nvSpPr>
          <p:cNvPr id="102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الاحياء القصديرية على محيط المدن</a:t>
            </a:r>
            <a:endParaRPr kumimoji="0" lang="ar-DZ" sz="1800" b="0" i="0" u="none" strike="noStrike" cap="none" normalizeH="0" baseline="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الاحياء القصديرية على محيط المدن</a:t>
            </a:r>
            <a:endParaRPr kumimoji="0" lang="ar-DZ"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30" name="Picture 6" descr="image"/>
          <p:cNvPicPr>
            <a:picLocks noChangeAspect="1" noChangeArrowheads="1"/>
          </p:cNvPicPr>
          <p:nvPr/>
        </p:nvPicPr>
        <p:blipFill>
          <a:blip r:embed="rId2" r:link="rId3" cstate="print"/>
          <a:srcRect/>
          <a:stretch>
            <a:fillRect/>
          </a:stretch>
        </p:blipFill>
        <p:spPr bwMode="auto">
          <a:xfrm>
            <a:off x="0" y="2000240"/>
            <a:ext cx="4714876" cy="4286280"/>
          </a:xfrm>
          <a:prstGeom prst="rect">
            <a:avLst/>
          </a:prstGeom>
          <a:noFill/>
        </p:spPr>
      </p:pic>
      <p:sp>
        <p:nvSpPr>
          <p:cNvPr id="1032" name="Rectangle 8"/>
          <p:cNvSpPr>
            <a:spLocks noChangeArrowheads="1"/>
          </p:cNvSpPr>
          <p:nvPr/>
        </p:nvSpPr>
        <p:spPr bwMode="auto">
          <a:xfrm>
            <a:off x="642910" y="6488668"/>
            <a:ext cx="3714776" cy="369332"/>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r" rtl="1" fontAlgn="base">
              <a:spcBef>
                <a:spcPct val="0"/>
              </a:spcBef>
              <a:spcAft>
                <a:spcPct val="0"/>
              </a:spcAft>
            </a:pPr>
            <a:r>
              <a:rPr kumimoji="0" lang="ar-DZ" sz="1800" b="1" i="0" u="none" strike="noStrike" cap="none" normalizeH="0" baseline="0" dirty="0" smtClean="0">
                <a:ln>
                  <a:noFill/>
                </a:ln>
                <a:solidFill>
                  <a:schemeClr val="tx1"/>
                </a:solidFill>
                <a:effectLst/>
                <a:latin typeface="Arial" pitchFamily="34" charset="0"/>
                <a:cs typeface="Arial" pitchFamily="34" charset="0"/>
              </a:rPr>
              <a:t>الاحياء</a:t>
            </a:r>
            <a:r>
              <a:rPr kumimoji="0" lang="ar-DZ" sz="1800" b="1" i="0" u="none" strike="noStrike" cap="none" normalizeH="0" dirty="0" smtClean="0">
                <a:ln>
                  <a:noFill/>
                </a:ln>
                <a:solidFill>
                  <a:schemeClr val="tx1"/>
                </a:solidFill>
                <a:effectLst/>
                <a:latin typeface="Arial" pitchFamily="34" charset="0"/>
                <a:cs typeface="Arial" pitchFamily="34" charset="0"/>
              </a:rPr>
              <a:t> القصديرية حول المدن</a:t>
            </a:r>
          </a:p>
        </p:txBody>
      </p:sp>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4143372" y="0"/>
            <a:ext cx="5000628" cy="6858000"/>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r" rtl="1">
              <a:defRPr/>
            </a:pPr>
            <a:endParaRPr lang="ar-DZ" sz="2800" b="1" dirty="0" smtClean="0">
              <a:ln>
                <a:solidFill>
                  <a:srgbClr val="FFFF00"/>
                </a:solidFill>
              </a:ln>
              <a:solidFill>
                <a:srgbClr val="FF0000"/>
              </a:solidFill>
            </a:endParaRPr>
          </a:p>
          <a:p>
            <a:pPr algn="r" rtl="1">
              <a:defRPr/>
            </a:pPr>
            <a:endParaRPr lang="ar-DZ" sz="2800" b="1" dirty="0" smtClean="0">
              <a:ln>
                <a:solidFill>
                  <a:srgbClr val="FFFF00"/>
                </a:solidFill>
              </a:ln>
              <a:solidFill>
                <a:srgbClr val="FF0000"/>
              </a:solidFill>
            </a:endParaRPr>
          </a:p>
          <a:p>
            <a:pPr algn="r" rtl="1">
              <a:defRPr/>
            </a:pPr>
            <a:endParaRPr lang="ar-DZ" sz="2800" b="1" dirty="0" smtClean="0">
              <a:ln>
                <a:solidFill>
                  <a:srgbClr val="FFFF00"/>
                </a:solidFill>
              </a:ln>
              <a:solidFill>
                <a:srgbClr val="FF0000"/>
              </a:solidFill>
            </a:endParaRPr>
          </a:p>
          <a:p>
            <a:pPr algn="r" rtl="1">
              <a:defRPr/>
            </a:pPr>
            <a:r>
              <a:rPr lang="ar-DZ" sz="2800" b="1" dirty="0" smtClean="0">
                <a:ln>
                  <a:solidFill>
                    <a:srgbClr val="FFFF00"/>
                  </a:solidFill>
                </a:ln>
                <a:solidFill>
                  <a:srgbClr val="FF0000"/>
                </a:solidFill>
              </a:rPr>
              <a:t>((....حققت الجزائر تقدما في مجال تحسين الظروف الاجتماعية.وفيما كان </a:t>
            </a:r>
            <a:r>
              <a:rPr lang="fr-FR" sz="2800" dirty="0" smtClean="0">
                <a:solidFill>
                  <a:srgbClr val="FF0000"/>
                </a:solidFill>
              </a:rPr>
              <a:t>℅</a:t>
            </a:r>
            <a:r>
              <a:rPr lang="ar-DZ" sz="2800" dirty="0" smtClean="0">
                <a:solidFill>
                  <a:srgbClr val="FF0000"/>
                </a:solidFill>
              </a:rPr>
              <a:t>14</a:t>
            </a:r>
            <a:r>
              <a:rPr lang="ar-DZ" sz="2800" b="1" dirty="0" smtClean="0">
                <a:ln>
                  <a:solidFill>
                    <a:srgbClr val="FFFF00"/>
                  </a:solidFill>
                </a:ln>
                <a:solidFill>
                  <a:srgbClr val="FF0000"/>
                </a:solidFill>
              </a:rPr>
              <a:t>من السكان فقراء عام 1991م وهذا المعدل قد انخفض الى حد ما بحلول عام 2000م نتيجة زيادة الانفاق العام ونتيجة بعض الانتعاش في القطاع الاقتصادي.....ومنذ اوائل السبعينات حتى عام 2001م انخفض معدل الوفيات مقارنة بالفترات التي سبقت ذلك ....))</a:t>
            </a:r>
          </a:p>
          <a:p>
            <a:pPr algn="r" rtl="1">
              <a:defRPr/>
            </a:pPr>
            <a:r>
              <a:rPr lang="ar-DZ" sz="2800" b="1" dirty="0" smtClean="0">
                <a:ln>
                  <a:solidFill>
                    <a:srgbClr val="FFFF00"/>
                  </a:solidFill>
                </a:ln>
                <a:solidFill>
                  <a:srgbClr val="FF0000"/>
                </a:solidFill>
              </a:rPr>
              <a:t> </a:t>
            </a:r>
          </a:p>
          <a:p>
            <a:pPr algn="r" rtl="1">
              <a:defRPr/>
            </a:pPr>
            <a:r>
              <a:rPr lang="ar-DZ" sz="2800" b="1" dirty="0" smtClean="0">
                <a:ln>
                  <a:solidFill>
                    <a:srgbClr val="FFFF00"/>
                  </a:solidFill>
                </a:ln>
                <a:solidFill>
                  <a:srgbClr val="FF0000"/>
                </a:solidFill>
              </a:rPr>
              <a:t> </a:t>
            </a:r>
            <a:r>
              <a:rPr lang="ar-DZ" sz="3600" b="1" u="sng" dirty="0" smtClean="0">
                <a:ln>
                  <a:solidFill>
                    <a:srgbClr val="FFFF00"/>
                  </a:solidFill>
                </a:ln>
                <a:solidFill>
                  <a:srgbClr val="00B050"/>
                </a:solidFill>
              </a:rPr>
              <a:t>-من تقرير البنك الدولي حول النمو الاقتصادي والاجتماعي في الجزائر</a:t>
            </a:r>
          </a:p>
          <a:p>
            <a:pPr algn="r" rtl="1">
              <a:defRPr/>
            </a:pPr>
            <a:endParaRPr lang="ar-DZ" sz="2800" b="1" dirty="0" smtClean="0">
              <a:ln>
                <a:solidFill>
                  <a:srgbClr val="FFFF00"/>
                </a:solidFill>
              </a:ln>
              <a:solidFill>
                <a:srgbClr val="FF0000"/>
              </a:solidFill>
            </a:endParaRPr>
          </a:p>
          <a:p>
            <a:pPr algn="r" rtl="1">
              <a:defRPr/>
            </a:pPr>
            <a:endParaRPr lang="ar-DZ" sz="2800" b="1" dirty="0" smtClean="0">
              <a:ln>
                <a:solidFill>
                  <a:srgbClr val="FFFF00"/>
                </a:solidFill>
              </a:ln>
              <a:solidFill>
                <a:srgbClr val="FF0000"/>
              </a:solidFill>
            </a:endParaRPr>
          </a:p>
          <a:p>
            <a:pPr algn="r" rtl="1">
              <a:defRPr/>
            </a:pPr>
            <a:endParaRPr lang="ar-SA" sz="2800" b="1" dirty="0">
              <a:ln>
                <a:solidFill>
                  <a:srgbClr val="FFFF00"/>
                </a:solidFill>
              </a:ln>
              <a:solidFill>
                <a:srgbClr val="FF0000"/>
              </a:solidFill>
            </a:endParaRPr>
          </a:p>
        </p:txBody>
      </p:sp>
      <p:sp>
        <p:nvSpPr>
          <p:cNvPr id="9" name="Ellipse 8"/>
          <p:cNvSpPr/>
          <p:nvPr/>
        </p:nvSpPr>
        <p:spPr>
          <a:xfrm>
            <a:off x="0" y="357166"/>
            <a:ext cx="1928826" cy="100013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DZ" sz="3200" b="1" dirty="0" smtClean="0">
                <a:solidFill>
                  <a:srgbClr val="FFFF00"/>
                </a:solidFill>
              </a:rPr>
              <a:t>السند(3)</a:t>
            </a:r>
            <a:endParaRPr lang="fr-FR" sz="3200" b="1" dirty="0">
              <a:solidFill>
                <a:srgbClr val="FFFF00"/>
              </a:solidFill>
            </a:endParaRPr>
          </a:p>
        </p:txBody>
      </p:sp>
      <p:pic>
        <p:nvPicPr>
          <p:cNvPr id="19457" name="Picture 1" descr="H:\صورة الفقر.JPG"/>
          <p:cNvPicPr>
            <a:picLocks noChangeAspect="1" noChangeArrowheads="1"/>
          </p:cNvPicPr>
          <p:nvPr/>
        </p:nvPicPr>
        <p:blipFill>
          <a:blip r:embed="rId3" cstate="print"/>
          <a:srcRect/>
          <a:stretch>
            <a:fillRect/>
          </a:stretch>
        </p:blipFill>
        <p:spPr bwMode="auto">
          <a:xfrm>
            <a:off x="0" y="2786058"/>
            <a:ext cx="4071934" cy="385765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8" name="Flèche courbée vers le bas 7"/>
          <p:cNvSpPr/>
          <p:nvPr/>
        </p:nvSpPr>
        <p:spPr>
          <a:xfrm>
            <a:off x="1928794" y="0"/>
            <a:ext cx="1644780" cy="107154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Rectangle 10"/>
          <p:cNvSpPr/>
          <p:nvPr/>
        </p:nvSpPr>
        <p:spPr>
          <a:xfrm>
            <a:off x="857224" y="1357298"/>
            <a:ext cx="2357454" cy="138499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rtl="1"/>
            <a:r>
              <a:rPr lang="ar-DZ" sz="2800" b="1" dirty="0" smtClean="0"/>
              <a:t>مشهد لمظاهر الفقر والاحياء القصديرية</a:t>
            </a:r>
            <a:endParaRPr lang="fr-FR" sz="2800" b="1" dirty="0"/>
          </a:p>
        </p:txBody>
      </p:sp>
    </p:spTree>
  </p:cSld>
  <p:clrMapOvr>
    <a:masterClrMapping/>
  </p:clrMapOvr>
  <p:transition spd="slow">
    <p:push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ensées 16"/>
          <p:cNvSpPr/>
          <p:nvPr/>
        </p:nvSpPr>
        <p:spPr>
          <a:xfrm>
            <a:off x="0" y="0"/>
            <a:ext cx="1571636" cy="2786082"/>
          </a:xfrm>
          <a:prstGeom prst="cloud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3600" b="1" dirty="0" smtClean="0">
                <a:solidFill>
                  <a:srgbClr val="FF0000"/>
                </a:solidFill>
              </a:rPr>
              <a:t>السند 4</a:t>
            </a:r>
            <a:endParaRPr lang="fr-FR" sz="3600" b="1" dirty="0">
              <a:solidFill>
                <a:srgbClr val="FF0000"/>
              </a:solidFill>
            </a:endParaRPr>
          </a:p>
        </p:txBody>
      </p:sp>
      <p:sp>
        <p:nvSpPr>
          <p:cNvPr id="5" name="Rectangle avec flèche vers le haut 4"/>
          <p:cNvSpPr/>
          <p:nvPr/>
        </p:nvSpPr>
        <p:spPr>
          <a:xfrm>
            <a:off x="0" y="3500438"/>
            <a:ext cx="2143108" cy="3357562"/>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solidFill>
                  <a:schemeClr val="tx1">
                    <a:lumMod val="95000"/>
                    <a:lumOff val="5000"/>
                  </a:schemeClr>
                </a:solidFill>
              </a:rPr>
              <a:t>-</a:t>
            </a:r>
            <a:r>
              <a:rPr lang="ar-DZ" sz="2400" b="1" dirty="0" smtClean="0">
                <a:solidFill>
                  <a:schemeClr val="tx1">
                    <a:lumMod val="95000"/>
                    <a:lumOff val="5000"/>
                  </a:schemeClr>
                </a:solidFill>
              </a:rPr>
              <a:t>اعتمادا على مكتسباتك ومعارفك القبلية والوثائق1.2.3</a:t>
            </a:r>
          </a:p>
          <a:p>
            <a:pPr algn="r" rtl="1"/>
            <a:r>
              <a:rPr lang="ar-DZ" sz="2400" b="1" dirty="0" smtClean="0">
                <a:solidFill>
                  <a:schemeClr val="tx1">
                    <a:lumMod val="95000"/>
                    <a:lumOff val="5000"/>
                  </a:schemeClr>
                </a:solidFill>
              </a:rPr>
              <a:t>-ماذا تستنتج؟</a:t>
            </a:r>
            <a:endParaRPr lang="fr-FR" sz="2400" b="1" dirty="0">
              <a:solidFill>
                <a:schemeClr val="tx1">
                  <a:lumMod val="95000"/>
                  <a:lumOff val="5000"/>
                </a:schemeClr>
              </a:solidFill>
            </a:endParaRPr>
          </a:p>
        </p:txBody>
      </p:sp>
      <p:sp>
        <p:nvSpPr>
          <p:cNvPr id="9" name="Organigramme : Affichage 8"/>
          <p:cNvSpPr/>
          <p:nvPr/>
        </p:nvSpPr>
        <p:spPr>
          <a:xfrm>
            <a:off x="2000232" y="214314"/>
            <a:ext cx="7143768" cy="6643710"/>
          </a:xfrm>
          <a:prstGeom prst="flowChartDisplay">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ar-DZ" b="1" dirty="0" smtClean="0"/>
              <a:t>-</a:t>
            </a:r>
          </a:p>
          <a:p>
            <a:pPr algn="ctr"/>
            <a:endParaRPr lang="ar-DZ" sz="2400" b="1" u="sng" dirty="0" smtClean="0">
              <a:solidFill>
                <a:schemeClr val="tx1">
                  <a:lumMod val="95000"/>
                  <a:lumOff val="5000"/>
                </a:schemeClr>
              </a:solidFill>
            </a:endParaRPr>
          </a:p>
          <a:p>
            <a:pPr algn="ctr"/>
            <a:r>
              <a:rPr lang="ar-DZ" sz="2400" b="1" u="sng" dirty="0" smtClean="0">
                <a:solidFill>
                  <a:schemeClr val="tx1">
                    <a:lumMod val="95000"/>
                    <a:lumOff val="5000"/>
                  </a:schemeClr>
                </a:solidFill>
              </a:rPr>
              <a:t>-المصدر....تقرير للديوان الوطني للاحصاء</a:t>
            </a:r>
            <a:endParaRPr lang="fr-FR" sz="2400" b="1" u="sng" dirty="0">
              <a:solidFill>
                <a:schemeClr val="tx1">
                  <a:lumMod val="95000"/>
                  <a:lumOff val="5000"/>
                </a:schemeClr>
              </a:solidFill>
            </a:endParaRPr>
          </a:p>
        </p:txBody>
      </p:sp>
      <p:graphicFrame>
        <p:nvGraphicFramePr>
          <p:cNvPr id="6" name="Tableau 5"/>
          <p:cNvGraphicFramePr>
            <a:graphicFrameLocks noGrp="1"/>
          </p:cNvGraphicFramePr>
          <p:nvPr/>
        </p:nvGraphicFramePr>
        <p:xfrm>
          <a:off x="2643174" y="2143116"/>
          <a:ext cx="6143667" cy="1428760"/>
        </p:xfrm>
        <a:graphic>
          <a:graphicData uri="http://schemas.openxmlformats.org/drawingml/2006/table">
            <a:tbl>
              <a:tblPr rtl="1">
                <a:tableStyleId>{3C2FFA5D-87B4-456A-9821-1D502468CF0F}</a:tableStyleId>
              </a:tblPr>
              <a:tblGrid>
                <a:gridCol w="1781505"/>
                <a:gridCol w="989725"/>
                <a:gridCol w="825474"/>
                <a:gridCol w="825474"/>
                <a:gridCol w="950767"/>
                <a:gridCol w="770722"/>
              </a:tblGrid>
              <a:tr h="500743">
                <a:tc>
                  <a:txBody>
                    <a:bodyPr/>
                    <a:lstStyle/>
                    <a:p>
                      <a:pPr algn="r" rtl="1">
                        <a:lnSpc>
                          <a:spcPct val="115000"/>
                        </a:lnSpc>
                        <a:spcAft>
                          <a:spcPts val="0"/>
                        </a:spcAft>
                      </a:pPr>
                      <a:r>
                        <a:rPr lang="ar-SA" sz="2000" b="1" dirty="0"/>
                        <a:t>السنوات</a:t>
                      </a:r>
                      <a:endParaRPr lang="fr-FR" sz="2000" b="1" dirty="0">
                        <a:latin typeface="Calibri"/>
                        <a:ea typeface="Calibri"/>
                        <a:cs typeface="Arial"/>
                      </a:endParaRPr>
                    </a:p>
                  </a:txBody>
                  <a:tcPr marL="68580" marR="68580" marT="0" marB="0"/>
                </a:tc>
                <a:tc>
                  <a:txBody>
                    <a:bodyPr/>
                    <a:lstStyle/>
                    <a:p>
                      <a:pPr algn="r" rtl="1">
                        <a:lnSpc>
                          <a:spcPct val="115000"/>
                        </a:lnSpc>
                        <a:spcAft>
                          <a:spcPts val="0"/>
                        </a:spcAft>
                      </a:pPr>
                      <a:r>
                        <a:rPr lang="ar-SA" sz="2000" b="1" dirty="0"/>
                        <a:t>1966</a:t>
                      </a:r>
                      <a:endParaRPr lang="fr-FR" sz="2000" b="1" dirty="0">
                        <a:latin typeface="Calibri"/>
                        <a:ea typeface="Calibri"/>
                        <a:cs typeface="Arial"/>
                      </a:endParaRPr>
                    </a:p>
                  </a:txBody>
                  <a:tcPr marL="68580" marR="68580" marT="0" marB="0"/>
                </a:tc>
                <a:tc>
                  <a:txBody>
                    <a:bodyPr/>
                    <a:lstStyle/>
                    <a:p>
                      <a:pPr algn="r" rtl="1">
                        <a:lnSpc>
                          <a:spcPct val="115000"/>
                        </a:lnSpc>
                        <a:spcAft>
                          <a:spcPts val="0"/>
                        </a:spcAft>
                      </a:pPr>
                      <a:r>
                        <a:rPr lang="ar-SA" sz="2000" b="1" dirty="0"/>
                        <a:t>1977</a:t>
                      </a:r>
                      <a:endParaRPr lang="fr-FR" sz="2000" b="1" dirty="0">
                        <a:latin typeface="Calibri"/>
                        <a:ea typeface="Calibri"/>
                        <a:cs typeface="Arial"/>
                      </a:endParaRPr>
                    </a:p>
                  </a:txBody>
                  <a:tcPr marL="68580" marR="68580" marT="0" marB="0"/>
                </a:tc>
                <a:tc>
                  <a:txBody>
                    <a:bodyPr/>
                    <a:lstStyle/>
                    <a:p>
                      <a:pPr algn="r" rtl="1">
                        <a:lnSpc>
                          <a:spcPct val="115000"/>
                        </a:lnSpc>
                        <a:spcAft>
                          <a:spcPts val="0"/>
                        </a:spcAft>
                      </a:pPr>
                      <a:r>
                        <a:rPr lang="ar-SA" sz="2000" b="1" dirty="0"/>
                        <a:t>1987</a:t>
                      </a:r>
                      <a:endParaRPr lang="fr-FR" sz="2000" b="1" dirty="0">
                        <a:latin typeface="Calibri"/>
                        <a:ea typeface="Calibri"/>
                        <a:cs typeface="Arial"/>
                      </a:endParaRPr>
                    </a:p>
                  </a:txBody>
                  <a:tcPr marL="68580" marR="68580" marT="0" marB="0"/>
                </a:tc>
                <a:tc>
                  <a:txBody>
                    <a:bodyPr/>
                    <a:lstStyle/>
                    <a:p>
                      <a:pPr algn="r" rtl="1">
                        <a:lnSpc>
                          <a:spcPct val="115000"/>
                        </a:lnSpc>
                        <a:spcAft>
                          <a:spcPts val="0"/>
                        </a:spcAft>
                      </a:pPr>
                      <a:r>
                        <a:rPr lang="ar-SA" sz="2000" b="1" dirty="0"/>
                        <a:t>1998</a:t>
                      </a:r>
                      <a:endParaRPr lang="fr-FR" sz="2000" b="1" dirty="0">
                        <a:latin typeface="Calibri"/>
                        <a:ea typeface="Calibri"/>
                        <a:cs typeface="Arial"/>
                      </a:endParaRPr>
                    </a:p>
                  </a:txBody>
                  <a:tcPr marL="68580" marR="68580" marT="0" marB="0"/>
                </a:tc>
                <a:tc>
                  <a:txBody>
                    <a:bodyPr/>
                    <a:lstStyle/>
                    <a:p>
                      <a:pPr algn="r" rtl="1">
                        <a:lnSpc>
                          <a:spcPct val="115000"/>
                        </a:lnSpc>
                        <a:spcAft>
                          <a:spcPts val="0"/>
                        </a:spcAft>
                      </a:pPr>
                      <a:r>
                        <a:rPr lang="ar-SA" sz="2000" b="1" dirty="0"/>
                        <a:t>2006</a:t>
                      </a:r>
                      <a:endParaRPr lang="fr-FR" sz="2000" b="1" dirty="0">
                        <a:latin typeface="Calibri"/>
                        <a:ea typeface="Calibri"/>
                        <a:cs typeface="Arial"/>
                      </a:endParaRPr>
                    </a:p>
                  </a:txBody>
                  <a:tcPr marL="68580" marR="68580" marT="0" marB="0"/>
                </a:tc>
              </a:tr>
              <a:tr h="928017">
                <a:tc>
                  <a:txBody>
                    <a:bodyPr/>
                    <a:lstStyle/>
                    <a:p>
                      <a:pPr algn="r" rtl="1">
                        <a:lnSpc>
                          <a:spcPct val="115000"/>
                        </a:lnSpc>
                        <a:spcAft>
                          <a:spcPts val="0"/>
                        </a:spcAft>
                      </a:pPr>
                      <a:r>
                        <a:rPr lang="ar-SA" sz="2000" b="1" dirty="0"/>
                        <a:t>عددالسكان(م.ن)</a:t>
                      </a:r>
                      <a:endParaRPr lang="fr-FR" sz="2000" b="1" dirty="0">
                        <a:latin typeface="Calibri"/>
                        <a:ea typeface="Calibri"/>
                        <a:cs typeface="Arial"/>
                      </a:endParaRPr>
                    </a:p>
                  </a:txBody>
                  <a:tcPr marL="68580" marR="68580" marT="0" marB="0"/>
                </a:tc>
                <a:tc>
                  <a:txBody>
                    <a:bodyPr/>
                    <a:lstStyle/>
                    <a:p>
                      <a:pPr algn="r" rtl="1">
                        <a:lnSpc>
                          <a:spcPct val="115000"/>
                        </a:lnSpc>
                        <a:spcAft>
                          <a:spcPts val="0"/>
                        </a:spcAft>
                      </a:pPr>
                      <a:r>
                        <a:rPr lang="ar-SA" sz="2000" b="1" dirty="0"/>
                        <a:t>  12   </a:t>
                      </a:r>
                      <a:endParaRPr lang="fr-FR" sz="2000" b="1" dirty="0">
                        <a:latin typeface="Calibri"/>
                        <a:ea typeface="Calibri"/>
                        <a:cs typeface="Arial"/>
                      </a:endParaRPr>
                    </a:p>
                  </a:txBody>
                  <a:tcPr marL="68580" marR="68580" marT="0" marB="0"/>
                </a:tc>
                <a:tc>
                  <a:txBody>
                    <a:bodyPr/>
                    <a:lstStyle/>
                    <a:p>
                      <a:pPr algn="r" rtl="1">
                        <a:lnSpc>
                          <a:spcPct val="115000"/>
                        </a:lnSpc>
                        <a:spcAft>
                          <a:spcPts val="0"/>
                        </a:spcAft>
                      </a:pPr>
                      <a:r>
                        <a:rPr lang="ar-SA" sz="2000" b="1" dirty="0"/>
                        <a:t>  19</a:t>
                      </a:r>
                      <a:endParaRPr lang="fr-FR" sz="2000" b="1" dirty="0">
                        <a:latin typeface="Calibri"/>
                        <a:ea typeface="Calibri"/>
                        <a:cs typeface="Arial"/>
                      </a:endParaRPr>
                    </a:p>
                  </a:txBody>
                  <a:tcPr marL="68580" marR="68580" marT="0" marB="0"/>
                </a:tc>
                <a:tc>
                  <a:txBody>
                    <a:bodyPr/>
                    <a:lstStyle/>
                    <a:p>
                      <a:pPr algn="r" rtl="1">
                        <a:lnSpc>
                          <a:spcPct val="115000"/>
                        </a:lnSpc>
                        <a:spcAft>
                          <a:spcPts val="0"/>
                        </a:spcAft>
                      </a:pPr>
                      <a:r>
                        <a:rPr lang="ar-SA" sz="2000" b="1" dirty="0"/>
                        <a:t>  23</a:t>
                      </a:r>
                      <a:endParaRPr lang="fr-FR" sz="2000" b="1" dirty="0">
                        <a:latin typeface="Calibri"/>
                        <a:ea typeface="Calibri"/>
                        <a:cs typeface="Arial"/>
                      </a:endParaRPr>
                    </a:p>
                  </a:txBody>
                  <a:tcPr marL="68580" marR="68580" marT="0" marB="0"/>
                </a:tc>
                <a:tc>
                  <a:txBody>
                    <a:bodyPr/>
                    <a:lstStyle/>
                    <a:p>
                      <a:pPr algn="r" rtl="1">
                        <a:lnSpc>
                          <a:spcPct val="115000"/>
                        </a:lnSpc>
                        <a:spcAft>
                          <a:spcPts val="0"/>
                        </a:spcAft>
                      </a:pPr>
                      <a:r>
                        <a:rPr lang="ar-SA" sz="2000" b="1" dirty="0"/>
                        <a:t>  29.5</a:t>
                      </a:r>
                      <a:endParaRPr lang="fr-FR" sz="2000" b="1" dirty="0">
                        <a:latin typeface="Calibri"/>
                        <a:ea typeface="Calibri"/>
                        <a:cs typeface="Arial"/>
                      </a:endParaRPr>
                    </a:p>
                  </a:txBody>
                  <a:tcPr marL="68580" marR="68580" marT="0" marB="0"/>
                </a:tc>
                <a:tc>
                  <a:txBody>
                    <a:bodyPr/>
                    <a:lstStyle/>
                    <a:p>
                      <a:pPr algn="r" rtl="1">
                        <a:lnSpc>
                          <a:spcPct val="115000"/>
                        </a:lnSpc>
                        <a:spcAft>
                          <a:spcPts val="0"/>
                        </a:spcAft>
                      </a:pPr>
                      <a:r>
                        <a:rPr lang="ar-SA" sz="2000" b="1" dirty="0"/>
                        <a:t>  34</a:t>
                      </a:r>
                      <a:endParaRPr lang="fr-FR" sz="2000" b="1" dirty="0">
                        <a:latin typeface="Calibri"/>
                        <a:ea typeface="Calibri"/>
                        <a:cs typeface="Arial"/>
                      </a:endParaRPr>
                    </a:p>
                  </a:txBody>
                  <a:tcPr marL="68580" marR="68580" marT="0" marB="0"/>
                </a:tc>
              </a:tr>
            </a:tbl>
          </a:graphicData>
        </a:graphic>
      </p:graphicFrame>
      <p:sp>
        <p:nvSpPr>
          <p:cNvPr id="21505" name="Rectangle 1"/>
          <p:cNvSpPr>
            <a:spLocks noChangeArrowheads="1"/>
          </p:cNvSpPr>
          <p:nvPr/>
        </p:nvSpPr>
        <p:spPr bwMode="auto">
          <a:xfrm>
            <a:off x="2928926" y="785794"/>
            <a:ext cx="5143536" cy="1231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DZ" sz="1100" b="0" i="0"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DZ" sz="11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ar-DZ" sz="28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اليك جدولا يمثل تطور عدد السكان في الجزائر بين 1966م-2006م</a:t>
            </a:r>
            <a:endParaRPr kumimoji="0" lang="fr-FR" sz="2800" b="1" i="0" u="sng"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sng"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nsées 2"/>
          <p:cNvSpPr/>
          <p:nvPr/>
        </p:nvSpPr>
        <p:spPr>
          <a:xfrm>
            <a:off x="6429388" y="214290"/>
            <a:ext cx="2714612" cy="3857652"/>
          </a:xfrm>
          <a:prstGeom prst="cloudCallout">
            <a:avLst>
              <a:gd name="adj1" fmla="val -77018"/>
              <a:gd name="adj2" fmla="val 61269"/>
            </a:avLst>
          </a:prstGeom>
        </p:spPr>
        <p:style>
          <a:lnRef idx="0">
            <a:schemeClr val="accent3"/>
          </a:lnRef>
          <a:fillRef idx="3">
            <a:schemeClr val="accent3"/>
          </a:fillRef>
          <a:effectRef idx="3">
            <a:schemeClr val="accent3"/>
          </a:effectRef>
          <a:fontRef idx="minor">
            <a:schemeClr val="lt1"/>
          </a:fontRef>
        </p:style>
        <p:txBody>
          <a:bodyPr rtlCol="0" anchor="ctr"/>
          <a:lstStyle/>
          <a:p>
            <a:pPr lvl="0" algn="r" rtl="1" fontAlgn="base">
              <a:spcBef>
                <a:spcPct val="0"/>
              </a:spcBef>
              <a:spcAft>
                <a:spcPct val="0"/>
              </a:spcAft>
            </a:pPr>
            <a:r>
              <a:rPr lang="ar-DZ" sz="2800" u="sng" dirty="0" smtClean="0">
                <a:solidFill>
                  <a:srgbClr val="FFFF00"/>
                </a:solidFill>
                <a:latin typeface="Calibri" pitchFamily="34" charset="0"/>
                <a:ea typeface="Calibri" pitchFamily="34" charset="0"/>
                <a:cs typeface="Arial" pitchFamily="34" charset="0"/>
              </a:rPr>
              <a:t>السند 5</a:t>
            </a:r>
          </a:p>
          <a:p>
            <a:pPr lvl="0" rtl="1" fontAlgn="base">
              <a:spcBef>
                <a:spcPct val="0"/>
              </a:spcBef>
              <a:spcAft>
                <a:spcPct val="0"/>
              </a:spcAft>
            </a:pPr>
            <a:r>
              <a:rPr lang="ar-DZ" sz="2800" u="sng" dirty="0" smtClean="0">
                <a:solidFill>
                  <a:schemeClr val="tx1"/>
                </a:solidFill>
                <a:latin typeface="Calibri" pitchFamily="34" charset="0"/>
                <a:ea typeface="Calibri" pitchFamily="34" charset="0"/>
                <a:cs typeface="Arial" pitchFamily="34" charset="0"/>
              </a:rPr>
              <a:t>جدول يمثل توزيع المشتغلين حسب الجنسين</a:t>
            </a:r>
            <a:endParaRPr lang="fr-FR" sz="2800" dirty="0" smtClean="0">
              <a:solidFill>
                <a:schemeClr val="tx1"/>
              </a:solidFill>
              <a:latin typeface="Arial" pitchFamily="34" charset="0"/>
              <a:cs typeface="Arial" pitchFamily="34" charset="0"/>
            </a:endParaRPr>
          </a:p>
        </p:txBody>
      </p:sp>
      <p:graphicFrame>
        <p:nvGraphicFramePr>
          <p:cNvPr id="4" name="Tableau 3"/>
          <p:cNvGraphicFramePr>
            <a:graphicFrameLocks noGrp="1"/>
          </p:cNvGraphicFramePr>
          <p:nvPr/>
        </p:nvGraphicFramePr>
        <p:xfrm>
          <a:off x="285720" y="2143116"/>
          <a:ext cx="5323514" cy="2804160"/>
        </p:xfrm>
        <a:graphic>
          <a:graphicData uri="http://schemas.openxmlformats.org/drawingml/2006/table">
            <a:tbl>
              <a:tblPr rtl="1"/>
              <a:tblGrid>
                <a:gridCol w="1038225"/>
                <a:gridCol w="1340485"/>
                <a:gridCol w="1331804"/>
                <a:gridCol w="1613000"/>
              </a:tblGrid>
              <a:tr h="0">
                <a:tc>
                  <a:txBody>
                    <a:bodyPr/>
                    <a:lstStyle/>
                    <a:p>
                      <a:pPr algn="r" rtl="1">
                        <a:lnSpc>
                          <a:spcPct val="115000"/>
                        </a:lnSpc>
                        <a:spcAft>
                          <a:spcPts val="0"/>
                        </a:spcAft>
                      </a:pPr>
                      <a:r>
                        <a:rPr lang="ar-DZ" sz="2000" dirty="0" smtClean="0">
                          <a:solidFill>
                            <a:srgbClr val="002060"/>
                          </a:solidFill>
                          <a:latin typeface="Calibri"/>
                          <a:ea typeface="Calibri"/>
                          <a:cs typeface="Arial"/>
                        </a:rPr>
                        <a:t>    </a:t>
                      </a:r>
                      <a:r>
                        <a:rPr lang="ar-DZ" sz="2000" b="1" dirty="0" smtClean="0">
                          <a:solidFill>
                            <a:srgbClr val="002060"/>
                          </a:solidFill>
                          <a:latin typeface="Calibri"/>
                          <a:ea typeface="Calibri"/>
                          <a:cs typeface="Arial"/>
                        </a:rPr>
                        <a:t>المشتغلون</a:t>
                      </a:r>
                      <a:endParaRPr lang="fr-FR" sz="20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c>
                  <a:txBody>
                    <a:bodyPr/>
                    <a:lstStyle/>
                    <a:p>
                      <a:pPr algn="r" rtl="1">
                        <a:lnSpc>
                          <a:spcPct val="115000"/>
                        </a:lnSpc>
                        <a:spcAft>
                          <a:spcPts val="0"/>
                        </a:spcAft>
                      </a:pPr>
                      <a:r>
                        <a:rPr lang="ar-DZ" sz="2000" dirty="0">
                          <a:solidFill>
                            <a:srgbClr val="002060"/>
                          </a:solidFill>
                          <a:latin typeface="Calibri"/>
                          <a:ea typeface="Calibri"/>
                          <a:cs typeface="Arial"/>
                        </a:rPr>
                        <a:t>         2000</a:t>
                      </a:r>
                      <a:endParaRPr lang="fr-FR" sz="20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c>
                  <a:txBody>
                    <a:bodyPr/>
                    <a:lstStyle/>
                    <a:p>
                      <a:pPr algn="r" rtl="1">
                        <a:lnSpc>
                          <a:spcPct val="115000"/>
                        </a:lnSpc>
                        <a:spcAft>
                          <a:spcPts val="0"/>
                        </a:spcAft>
                      </a:pPr>
                      <a:r>
                        <a:rPr lang="ar-DZ" sz="2000">
                          <a:solidFill>
                            <a:srgbClr val="002060"/>
                          </a:solidFill>
                          <a:latin typeface="Calibri"/>
                          <a:ea typeface="Calibri"/>
                          <a:cs typeface="Arial"/>
                        </a:rPr>
                        <a:t>       2001</a:t>
                      </a:r>
                      <a:endParaRPr lang="fr-FR" sz="20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c>
                  <a:txBody>
                    <a:bodyPr/>
                    <a:lstStyle/>
                    <a:p>
                      <a:pPr algn="r" rtl="1">
                        <a:lnSpc>
                          <a:spcPct val="115000"/>
                        </a:lnSpc>
                        <a:spcAft>
                          <a:spcPts val="0"/>
                        </a:spcAft>
                      </a:pPr>
                      <a:r>
                        <a:rPr lang="ar-DZ" sz="2000">
                          <a:solidFill>
                            <a:srgbClr val="002060"/>
                          </a:solidFill>
                          <a:latin typeface="Calibri"/>
                          <a:ea typeface="Calibri"/>
                          <a:cs typeface="Arial"/>
                        </a:rPr>
                        <a:t>   2003</a:t>
                      </a:r>
                      <a:endParaRPr lang="fr-FR" sz="20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r>
              <a:tr h="0">
                <a:tc>
                  <a:txBody>
                    <a:bodyPr/>
                    <a:lstStyle/>
                    <a:p>
                      <a:pPr algn="r" rtl="1">
                        <a:lnSpc>
                          <a:spcPct val="115000"/>
                        </a:lnSpc>
                        <a:spcAft>
                          <a:spcPts val="0"/>
                        </a:spcAft>
                      </a:pPr>
                      <a:r>
                        <a:rPr lang="ar-DZ" sz="2000">
                          <a:solidFill>
                            <a:srgbClr val="002060"/>
                          </a:solidFill>
                          <a:latin typeface="Calibri"/>
                          <a:ea typeface="Calibri"/>
                          <a:cs typeface="Arial"/>
                        </a:rPr>
                        <a:t>     ذكور</a:t>
                      </a:r>
                      <a:endParaRPr lang="fr-FR" sz="20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4D"/>
                    </a:solidFill>
                  </a:tcPr>
                </a:tc>
                <a:tc>
                  <a:txBody>
                    <a:bodyPr/>
                    <a:lstStyle/>
                    <a:p>
                      <a:pPr algn="r" rtl="1">
                        <a:lnSpc>
                          <a:spcPct val="115000"/>
                        </a:lnSpc>
                        <a:spcAft>
                          <a:spcPts val="0"/>
                        </a:spcAft>
                      </a:pPr>
                      <a:r>
                        <a:rPr lang="ar-DZ" sz="2000" b="1" dirty="0">
                          <a:solidFill>
                            <a:srgbClr val="002060"/>
                          </a:solidFill>
                          <a:latin typeface="Calibri"/>
                          <a:ea typeface="Calibri"/>
                          <a:cs typeface="Arial"/>
                        </a:rPr>
                        <a:t>      5283909</a:t>
                      </a:r>
                      <a:endParaRPr lang="fr-FR" sz="2000" dirty="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algn="r" rtl="1">
                        <a:lnSpc>
                          <a:spcPct val="115000"/>
                        </a:lnSpc>
                        <a:spcAft>
                          <a:spcPts val="0"/>
                        </a:spcAft>
                      </a:pPr>
                      <a:r>
                        <a:rPr lang="ar-DZ" sz="2000" b="1" dirty="0">
                          <a:solidFill>
                            <a:srgbClr val="002060"/>
                          </a:solidFill>
                          <a:latin typeface="Calibri"/>
                          <a:ea typeface="Calibri"/>
                          <a:cs typeface="Arial"/>
                        </a:rPr>
                        <a:t>    5345223</a:t>
                      </a:r>
                      <a:endParaRPr lang="fr-FR" sz="20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algn="r" rtl="1">
                        <a:lnSpc>
                          <a:spcPct val="115000"/>
                        </a:lnSpc>
                        <a:spcAft>
                          <a:spcPts val="0"/>
                        </a:spcAft>
                      </a:pPr>
                      <a:r>
                        <a:rPr lang="ar-DZ" sz="2000" b="1">
                          <a:solidFill>
                            <a:srgbClr val="002060"/>
                          </a:solidFill>
                          <a:latin typeface="Calibri"/>
                          <a:ea typeface="Calibri"/>
                          <a:cs typeface="Arial"/>
                        </a:rPr>
                        <a:t>  5751032</a:t>
                      </a:r>
                      <a:endParaRPr lang="fr-FR" sz="20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r h="290195">
                <a:tc>
                  <a:txBody>
                    <a:bodyPr/>
                    <a:lstStyle/>
                    <a:p>
                      <a:pPr algn="r" rtl="1">
                        <a:lnSpc>
                          <a:spcPct val="115000"/>
                        </a:lnSpc>
                        <a:spcAft>
                          <a:spcPts val="0"/>
                        </a:spcAft>
                      </a:pPr>
                      <a:r>
                        <a:rPr lang="ar-DZ" sz="2000">
                          <a:solidFill>
                            <a:srgbClr val="002060"/>
                          </a:solidFill>
                          <a:latin typeface="Calibri"/>
                          <a:ea typeface="Calibri"/>
                          <a:cs typeface="Arial"/>
                        </a:rPr>
                        <a:t>      </a:t>
                      </a:r>
                      <a:r>
                        <a:rPr lang="ar-DZ" sz="2000" b="1">
                          <a:solidFill>
                            <a:srgbClr val="002060"/>
                          </a:solidFill>
                          <a:latin typeface="Calibri"/>
                          <a:ea typeface="Calibri"/>
                          <a:cs typeface="Arial"/>
                        </a:rPr>
                        <a:t>اناث</a:t>
                      </a:r>
                      <a:endParaRPr lang="fr-FR" sz="20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4D"/>
                    </a:solidFill>
                  </a:tcPr>
                </a:tc>
                <a:tc>
                  <a:txBody>
                    <a:bodyPr/>
                    <a:lstStyle/>
                    <a:p>
                      <a:pPr algn="r" rtl="1">
                        <a:lnSpc>
                          <a:spcPct val="115000"/>
                        </a:lnSpc>
                        <a:spcAft>
                          <a:spcPts val="0"/>
                        </a:spcAft>
                      </a:pPr>
                      <a:r>
                        <a:rPr lang="ar-DZ" sz="2000" b="1">
                          <a:solidFill>
                            <a:srgbClr val="002060"/>
                          </a:solidFill>
                          <a:latin typeface="Calibri"/>
                          <a:ea typeface="Calibri"/>
                          <a:cs typeface="Arial"/>
                        </a:rPr>
                        <a:t>      797083</a:t>
                      </a:r>
                      <a:endParaRPr lang="fr-FR" sz="200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algn="r" rtl="1">
                        <a:lnSpc>
                          <a:spcPct val="115000"/>
                        </a:lnSpc>
                        <a:spcAft>
                          <a:spcPts val="0"/>
                        </a:spcAft>
                      </a:pPr>
                      <a:r>
                        <a:rPr lang="ar-DZ" sz="2000" b="1" dirty="0">
                          <a:solidFill>
                            <a:srgbClr val="002060"/>
                          </a:solidFill>
                          <a:latin typeface="Calibri"/>
                          <a:ea typeface="Calibri"/>
                          <a:cs typeface="Arial"/>
                        </a:rPr>
                        <a:t>     883549      </a:t>
                      </a:r>
                      <a:endParaRPr lang="fr-FR" sz="20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algn="r" rtl="1">
                        <a:lnSpc>
                          <a:spcPct val="115000"/>
                        </a:lnSpc>
                        <a:spcAft>
                          <a:spcPts val="0"/>
                        </a:spcAft>
                      </a:pPr>
                      <a:r>
                        <a:rPr lang="ar-DZ" sz="2000" b="1">
                          <a:solidFill>
                            <a:srgbClr val="002060"/>
                          </a:solidFill>
                          <a:latin typeface="Calibri"/>
                          <a:ea typeface="Calibri"/>
                          <a:cs typeface="Arial"/>
                        </a:rPr>
                        <a:t>933024   </a:t>
                      </a:r>
                      <a:endParaRPr lang="fr-FR" sz="20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r>
              <a:tr h="266065">
                <a:tc>
                  <a:txBody>
                    <a:bodyPr/>
                    <a:lstStyle/>
                    <a:p>
                      <a:pPr algn="r" rtl="1">
                        <a:lnSpc>
                          <a:spcPct val="115000"/>
                        </a:lnSpc>
                        <a:spcAft>
                          <a:spcPts val="0"/>
                        </a:spcAft>
                      </a:pPr>
                      <a:r>
                        <a:rPr lang="ar-DZ" sz="2000" dirty="0">
                          <a:solidFill>
                            <a:srgbClr val="002060"/>
                          </a:solidFill>
                          <a:latin typeface="Calibri"/>
                          <a:ea typeface="Calibri"/>
                          <a:cs typeface="Arial"/>
                        </a:rPr>
                        <a:t>   </a:t>
                      </a:r>
                      <a:r>
                        <a:rPr lang="ar-DZ" sz="2000" b="1" dirty="0">
                          <a:solidFill>
                            <a:srgbClr val="002060"/>
                          </a:solidFill>
                          <a:latin typeface="Calibri"/>
                          <a:ea typeface="Calibri"/>
                          <a:cs typeface="Arial"/>
                        </a:rPr>
                        <a:t>المجموع</a:t>
                      </a:r>
                      <a:endParaRPr lang="fr-FR" sz="20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4D"/>
                    </a:solidFill>
                  </a:tcPr>
                </a:tc>
                <a:tc>
                  <a:txBody>
                    <a:bodyPr/>
                    <a:lstStyle/>
                    <a:p>
                      <a:pPr algn="r" rtl="1">
                        <a:lnSpc>
                          <a:spcPct val="115000"/>
                        </a:lnSpc>
                        <a:spcAft>
                          <a:spcPts val="0"/>
                        </a:spcAft>
                      </a:pPr>
                      <a:r>
                        <a:rPr lang="ar-DZ" sz="2000" b="1">
                          <a:solidFill>
                            <a:srgbClr val="002060"/>
                          </a:solidFill>
                          <a:latin typeface="Calibri"/>
                          <a:ea typeface="Calibri"/>
                          <a:cs typeface="Arial"/>
                        </a:rPr>
                        <a:t>     6179992</a:t>
                      </a:r>
                      <a:endParaRPr lang="fr-FR" sz="200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algn="r" rtl="1">
                        <a:lnSpc>
                          <a:spcPct val="115000"/>
                        </a:lnSpc>
                        <a:spcAft>
                          <a:spcPts val="0"/>
                        </a:spcAft>
                      </a:pPr>
                      <a:r>
                        <a:rPr lang="ar-DZ" sz="2000" b="1" dirty="0">
                          <a:solidFill>
                            <a:srgbClr val="002060"/>
                          </a:solidFill>
                          <a:latin typeface="Calibri"/>
                          <a:ea typeface="Calibri"/>
                          <a:cs typeface="Arial"/>
                        </a:rPr>
                        <a:t>   6228772</a:t>
                      </a:r>
                      <a:endParaRPr lang="fr-FR" sz="20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algn="r" rtl="1">
                        <a:lnSpc>
                          <a:spcPct val="115000"/>
                        </a:lnSpc>
                        <a:spcAft>
                          <a:spcPts val="0"/>
                        </a:spcAft>
                      </a:pPr>
                      <a:r>
                        <a:rPr lang="ar-DZ" sz="2000" b="1" dirty="0">
                          <a:solidFill>
                            <a:srgbClr val="002060"/>
                          </a:solidFill>
                          <a:latin typeface="Calibri"/>
                          <a:ea typeface="Calibri"/>
                          <a:cs typeface="Arial"/>
                        </a:rPr>
                        <a:t> 6684056</a:t>
                      </a:r>
                      <a:endParaRPr lang="fr-FR" sz="20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bl>
          </a:graphicData>
        </a:graphic>
      </p:graphicFrame>
    </p:spTree>
  </p:cSld>
  <p:clrMapOvr>
    <a:masterClrMapping/>
  </p:clrMapOvr>
  <p:transition spd="slow">
    <p:wheel spokes="3"/>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5|1.5|3.9|8.9|1.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2">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1164</TotalTime>
  <Words>875</Words>
  <Application>Microsoft Office PowerPoint</Application>
  <PresentationFormat>Affichage à l'écran (4:3)</PresentationFormat>
  <Paragraphs>183</Paragraphs>
  <Slides>21</Slides>
  <Notes>4</Notes>
  <HiddenSlides>0</HiddenSlides>
  <MMClips>0</MMClips>
  <ScaleCrop>false</ScaleCrop>
  <HeadingPairs>
    <vt:vector size="6" baseType="variant">
      <vt:variant>
        <vt:lpstr>Thème</vt:lpstr>
      </vt:variant>
      <vt:variant>
        <vt:i4>1</vt:i4>
      </vt:variant>
      <vt:variant>
        <vt:lpstr>Titres des diapositives</vt:lpstr>
      </vt:variant>
      <vt:variant>
        <vt:i4>21</vt:i4>
      </vt:variant>
      <vt:variant>
        <vt:lpstr>Diaporamas personnalisés</vt:lpstr>
      </vt:variant>
      <vt:variant>
        <vt:i4>5</vt:i4>
      </vt:variant>
    </vt:vector>
  </HeadingPairs>
  <TitlesOfParts>
    <vt:vector size="27"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Diaporama personnalisé 1</vt:lpstr>
      <vt:lpstr>Diaporama personnalisé 2</vt:lpstr>
      <vt:lpstr>Diaporama personnalisé 3</vt:lpstr>
      <vt:lpstr>Copie de Diaporama personnalisé 3</vt:lpstr>
      <vt:lpstr>Copie 2 de Diaporama personnalisé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الكفاءة القاعدية 2:  أمام وضعيات إشكالية تعكس الاحداث التي ميزت المغرب الاوسط قبل وبعد 1515م يكون المتعلم قادرا على استغلال الوثائق والشواهد التاريخية لاستخلاص اسباب ومظاهر التحول في المنطقة وتشكل الدولة الجزائرية.</dc:title>
  <dc:creator>microsoft</dc:creator>
  <cp:lastModifiedBy>pc CHERIF</cp:lastModifiedBy>
  <cp:revision>253</cp:revision>
  <dcterms:created xsi:type="dcterms:W3CDTF">2010-01-27T20:51:44Z</dcterms:created>
  <dcterms:modified xsi:type="dcterms:W3CDTF">2015-12-16T18:29:48Z</dcterms:modified>
</cp:coreProperties>
</file>