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71" r:id="rId2"/>
    <p:sldId id="273" r:id="rId3"/>
    <p:sldId id="274" r:id="rId4"/>
    <p:sldId id="275" r:id="rId5"/>
    <p:sldId id="272" r:id="rId6"/>
    <p:sldId id="256" r:id="rId7"/>
    <p:sldId id="288" r:id="rId8"/>
    <p:sldId id="276" r:id="rId9"/>
    <p:sldId id="281" r:id="rId10"/>
    <p:sldId id="284" r:id="rId11"/>
    <p:sldId id="280" r:id="rId12"/>
    <p:sldId id="292" r:id="rId13"/>
    <p:sldId id="285" r:id="rId14"/>
    <p:sldId id="287" r:id="rId15"/>
    <p:sldId id="279" r:id="rId16"/>
    <p:sldId id="282" r:id="rId17"/>
    <p:sldId id="294" r:id="rId18"/>
    <p:sldId id="290" r:id="rId19"/>
    <p:sldId id="293" r:id="rId20"/>
    <p:sldId id="258" r:id="rId21"/>
    <p:sldId id="289" r:id="rId22"/>
    <p:sldId id="291" r:id="rId23"/>
    <p:sldId id="268" r:id="rId24"/>
    <p:sldId id="295" r:id="rId25"/>
    <p:sldId id="297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UCVtQrCT8aXGpvZ6HipNDQ" hashData="nTSL8m8aIQACZH1KRryrpjM53T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F9"/>
    <a:srgbClr val="66FF33"/>
    <a:srgbClr val="00FF00"/>
    <a:srgbClr val="FF0000"/>
    <a:srgbClr val="FF66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086A2-7E50-4E60-BFE5-32B719C65FD2}" type="datetimeFigureOut">
              <a:rPr lang="fr-FR" smtClean="0"/>
              <a:pPr/>
              <a:t>07/09/2012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8893-5B04-40AC-A750-9CADB72130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8893-5B04-40AC-A750-9CADB721301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8893-5B04-40AC-A750-9CADB721301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8893-5B04-40AC-A750-9CADB721301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ciencesworld.wordpress.com/2009/07/07/%d9%82%d8%a7%d8%a6%d9%85%d8%a9-%d8%ad%d9%85%d8%b1%d8%a7%d8%a1-%d8%aa%d9%86%d8%a8%d8%a6-%d8%a8%d8%ae%d8%b7%d8%b1-%d8%a7%d9%84%d8%a7%d9%86%d9%82%d8%b1%d8%a7%d8%b6/ecologie2-6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5.jpeg"/><Relationship Id="rId4" Type="http://schemas.openxmlformats.org/officeDocument/2006/relationships/hyperlink" Target="http://www.marefa.org/index.php/%D9%85%D9%84%D9%81:Coal_power_plant_Knepper_1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ol.google.com/k/-/-/3tm6sarrbix97/uv3gc0/panoramio.jpg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nol.google.com/k/-/-/3tm6sarrbix97/uv3gc0/largesteverozoneholesep.jpg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hyperlink" Target="http://knol.google.com/k/-/-/3tm6sarrbix97/uv3gc0/fordes.jpg" TargetMode="External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0.jpeg"/><Relationship Id="rId3" Type="http://schemas.openxmlformats.org/officeDocument/2006/relationships/hyperlink" Target="http://abudhabienv.com/wp-content/uploads/b985c5344.jpg" TargetMode="External"/><Relationship Id="rId7" Type="http://schemas.openxmlformats.org/officeDocument/2006/relationships/hyperlink" Target="http://ar.wikipedia.org/w/index.php?title=%D9%85%D9%84%D9%81:Discharge_pipe.jpg&amp;filetimestamp=20070913155920" TargetMode="External"/><Relationship Id="rId12" Type="http://schemas.openxmlformats.org/officeDocument/2006/relationships/hyperlink" Target="http://ar.wikipedia.org/w/index.php?title=%D9%85%D9%84%D9%81:Oiled_bird_2.JPG&amp;filetimestamp=20071109213247" TargetMode="External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69.jpeg"/><Relationship Id="rId5" Type="http://schemas.openxmlformats.org/officeDocument/2006/relationships/image" Target="../media/image66.jpeg"/><Relationship Id="rId15" Type="http://schemas.openxmlformats.org/officeDocument/2006/relationships/image" Target="../media/image72.jpeg"/><Relationship Id="rId10" Type="http://schemas.openxmlformats.org/officeDocument/2006/relationships/hyperlink" Target="http://ar.wikipedia.org/w/index.php?title=%D9%85%D9%84%D9%81:The_Amoco_Cadiz_off_the_coast_of_Brittany,_France_on_March_16,_1978.jpeg&amp;filetimestamp=20050429022529" TargetMode="External"/><Relationship Id="rId4" Type="http://schemas.openxmlformats.org/officeDocument/2006/relationships/image" Target="../media/image65.jpeg"/><Relationship Id="rId9" Type="http://schemas.openxmlformats.org/officeDocument/2006/relationships/image" Target="../media/image68.jpeg"/><Relationship Id="rId1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5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hyperlink" Target="http://abudhabienv.com/wp-content/uploads/wind-energy-25.jpg" TargetMode="External"/><Relationship Id="rId5" Type="http://schemas.openxmlformats.org/officeDocument/2006/relationships/image" Target="../media/image78.jpeg"/><Relationship Id="rId15" Type="http://schemas.openxmlformats.org/officeDocument/2006/relationships/image" Target="../media/image87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Relationship Id="rId1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sciencesworld.wordpress.com/2009/07/07/%d9%82%d8%a7%d8%a6%d9%85%d8%a9-%d8%ad%d9%85%d8%b1%d8%a7%d8%a1-%d8%aa%d9%86%d8%a8%d8%a6-%d8%a8%d8%ae%d8%b7%d8%b1-%d8%a7%d9%84%d8%a7%d9%86%d9%82%d8%b1%d8%a7%d8%b6/ecologie2-6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ol.google.com/k/-/-/3tm6sarrbix97/uv3gc0/rainfo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nol.google.com/k/-/-/3tm6sarrbix97/uv3gc0/lakeviccoastalenhance-worl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knol.google.com/k/-/-/3tm6sarrbix97/uv3gc0/deadzonebg080725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sworld.wordpress.com/2009/07/07/%d9%82%d8%a7%d8%a6%d9%85%d8%a9-%d8%ad%d9%85%d8%b1%d8%a7%d8%a1-%d8%aa%d9%86%d8%a8%d8%a6-%d8%a8%d8%ae%d8%b7%d8%b1-%d8%a7%d9%84%d8%a7%d9%86%d9%82%d8%b1%d8%a7%d8%b6/ecologie2-6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knol.google.com/k/-/-/3tm6sarrbix97/uv3gc0/ecycleraccoon.jpg" TargetMode="External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7572396" cy="92867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ar-DZ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الوحدة</a:t>
            </a:r>
            <a:r>
              <a:rPr lang="ar-D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</a:t>
            </a:r>
            <a:r>
              <a:rPr lang="ar-D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النظام البيئي </a:t>
            </a:r>
            <a:r>
              <a:rPr lang="ar-DZ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و</a:t>
            </a:r>
            <a:r>
              <a:rPr lang="ar-D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مكانة الإنسان فيه</a:t>
            </a:r>
            <a:endParaRPr lang="fr-F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7554" y="1071546"/>
            <a:ext cx="5072098" cy="35719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ar-DZ" sz="36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عناصر الوحدة</a:t>
            </a:r>
            <a:r>
              <a:rPr lang="ar-DZ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: 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DZ" sz="3600" dirty="0" smtClean="0">
                <a:solidFill>
                  <a:srgbClr val="1919F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- -تعريف النظام البيئي 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DZ" sz="3600" dirty="0" smtClean="0">
                <a:solidFill>
                  <a:srgbClr val="1919F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تنوع الأنظمة البيئية 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DZ" sz="3600" dirty="0" smtClean="0">
                <a:solidFill>
                  <a:srgbClr val="1919F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- توازن النظام البيئي </a:t>
            </a:r>
            <a:r>
              <a:rPr lang="ar-DZ" sz="3600" dirty="0" err="1" smtClean="0">
                <a:solidFill>
                  <a:srgbClr val="1919F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و</a:t>
            </a:r>
            <a:r>
              <a:rPr lang="ar-DZ" sz="3600" dirty="0" smtClean="0">
                <a:solidFill>
                  <a:srgbClr val="1919F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مكانة الإنسان فيه</a:t>
            </a:r>
          </a:p>
          <a:p>
            <a:pPr marL="514350" indent="-514350" algn="r" rtl="1"/>
            <a:endParaRPr lang="fr-FR" sz="3600" dirty="0">
              <a:solidFill>
                <a:srgbClr val="1919F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Image 3" descr="ecologie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328611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Nouveau dossier\ahmed1\imagesم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714884"/>
            <a:ext cx="2643174" cy="214311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/>
        </p:nvSpPr>
        <p:spPr>
          <a:xfrm>
            <a:off x="0" y="5929330"/>
            <a:ext cx="2714612" cy="928670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rgbClr val="FF0000"/>
                </a:solidFill>
              </a:rPr>
              <a:t>Prof</a:t>
            </a:r>
            <a:r>
              <a:rPr lang="fr-FR" sz="2400" dirty="0" smtClean="0"/>
              <a:t> </a:t>
            </a:r>
            <a:r>
              <a:rPr lang="ar-DZ" sz="2400" dirty="0" smtClean="0"/>
              <a:t>:</a:t>
            </a:r>
            <a:r>
              <a:rPr lang="fr-FR" sz="2400" dirty="0" smtClean="0"/>
              <a:t> A . Khomidja</a:t>
            </a:r>
            <a:endParaRPr lang="fr-FR" sz="2400" dirty="0"/>
          </a:p>
        </p:txBody>
      </p:sp>
      <p:pic>
        <p:nvPicPr>
          <p:cNvPr id="7" name="Picture 2" descr="E:\Nouveau dossier\ahmed1\images1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857736"/>
            <a:ext cx="3929090" cy="200026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12" descr="w_bi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0"/>
            <a:ext cx="1571604" cy="642918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7" descr="herbicid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4810" cy="38576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3929066"/>
            <a:ext cx="421481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2400" dirty="0">
                <a:latin typeface="Tahoma" pitchFamily="34" charset="0"/>
                <a:cs typeface="Tahoma" pitchFamily="34" charset="0"/>
              </a:rPr>
              <a:t>المبيدات تقضي نهائيا على بعض </a:t>
            </a:r>
            <a:r>
              <a:rPr lang="ar-SA" sz="2000" dirty="0">
                <a:latin typeface="Tahoma" pitchFamily="34" charset="0"/>
                <a:cs typeface="Tahoma" pitchFamily="34" charset="0"/>
              </a:rPr>
              <a:t>أصناف</a:t>
            </a:r>
            <a:r>
              <a:rPr lang="ar-SA" sz="2400" dirty="0">
                <a:latin typeface="Tahoma" pitchFamily="34" charset="0"/>
                <a:cs typeface="Tahoma" pitchFamily="34" charset="0"/>
              </a:rPr>
              <a:t> الكائنات الحية فينقص الغذاء مما يؤثر على عدد العواشب وأيضا على عدد اللواحم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.</a:t>
            </a:r>
            <a:r>
              <a:rPr lang="ar-SA" sz="2400" dirty="0">
                <a:latin typeface="Tahoma" pitchFamily="34" charset="0"/>
                <a:cs typeface="Tahoma" pitchFamily="34" charset="0"/>
              </a:rPr>
              <a:t> 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Image 7" descr="http://www.marefa.org/images/thumb/a/af/Coal_power_plant_Knepper_1.jpg/180px-Coal_power_plant_Knepper_1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0"/>
            <a:ext cx="485775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429124" y="0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</a:rPr>
              <a:t>محط</a:t>
            </a:r>
            <a:r>
              <a:rPr lang="ar-DZ" sz="2400" dirty="0" smtClean="0">
                <a:solidFill>
                  <a:schemeClr val="bg1"/>
                </a:solidFill>
              </a:rPr>
              <a:t>ة</a:t>
            </a:r>
            <a:r>
              <a:rPr lang="ar-SA" sz="2400" dirty="0" smtClean="0">
                <a:solidFill>
                  <a:schemeClr val="bg1"/>
                </a:solidFill>
              </a:rPr>
              <a:t> توليد الطاقة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7686" y="4000504"/>
            <a:ext cx="478631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latin typeface="Tahoma" pitchFamily="34" charset="0"/>
                <a:cs typeface="Tahoma" pitchFamily="34" charset="0"/>
              </a:rPr>
              <a:t>عند صب مخلفات المياه الحارة في الأنهار، أو البحيرات، أو البحار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تؤدي إلى </a:t>
            </a:r>
            <a:r>
              <a:rPr lang="ar-SA" sz="2000" dirty="0" smtClean="0">
                <a:latin typeface="Tahoma" pitchFamily="34" charset="0"/>
                <a:cs typeface="Tahoma" pitchFamily="34" charset="0"/>
              </a:rPr>
              <a:t>رفع درجة حرارة 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مياه الأنهار </a:t>
            </a:r>
            <a:r>
              <a:rPr lang="ar-SA" sz="2000" dirty="0" smtClean="0">
                <a:latin typeface="Tahoma" pitchFamily="34" charset="0"/>
                <a:cs typeface="Tahoma" pitchFamily="34" charset="0"/>
              </a:rPr>
              <a:t>فوق مستواها العادي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.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4" descr="E:\Nouveau dossier\ahmed1\imagesمو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5072075"/>
            <a:ext cx="235745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pPr algn="r" rtl="1"/>
            <a:r>
              <a:rPr lang="ar-DZ" sz="2000" dirty="0" smtClean="0">
                <a:latin typeface="Tahoma" pitchFamily="34" charset="0"/>
                <a:cs typeface="Tahoma" pitchFamily="34" charset="0"/>
              </a:rPr>
              <a:t>باستغلال الصور،استخلص عواقب تدخل الإنسان على مستوى بيئته 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571481"/>
          <a:ext cx="9144000" cy="1285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707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عواقب التدخل السلبي للإنسان</a:t>
                      </a:r>
                      <a:endParaRPr lang="fr-FR" sz="1800" b="1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تدخل الإنسان (أسباب اختلال التوازن )</a:t>
                      </a:r>
                      <a:endParaRPr lang="fr-FR" sz="1800" b="1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78808">
                <a:tc>
                  <a:txBody>
                    <a:bodyPr/>
                    <a:lstStyle/>
                    <a:p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..........................................</a:t>
                      </a:r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...............................................</a:t>
                      </a:r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1" descr="air_pollu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500570"/>
            <a:ext cx="2214578" cy="235743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8" name="Picture 4" descr="C:\Documents and Settings\khomidja ahmed\Mes documents\Téléchargements\images.jpg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572008"/>
            <a:ext cx="4143372" cy="228599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500430" y="1928802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>
                <a:solidFill>
                  <a:srgbClr val="FF0000"/>
                </a:solidFill>
              </a:rPr>
              <a:t>الضباب </a:t>
            </a:r>
            <a:r>
              <a:rPr lang="ar-SA" sz="2000" b="1" dirty="0" err="1" smtClean="0">
                <a:solidFill>
                  <a:srgbClr val="FF0000"/>
                </a:solidFill>
              </a:rPr>
              <a:t>الدخا</a:t>
            </a:r>
            <a:r>
              <a:rPr lang="ar-DZ" sz="2000" b="1" dirty="0" smtClean="0">
                <a:solidFill>
                  <a:srgbClr val="FF0000"/>
                </a:solidFill>
              </a:rPr>
              <a:t>ني</a:t>
            </a:r>
            <a:r>
              <a:rPr lang="ar-SA" sz="2000" b="1" dirty="0" smtClean="0">
                <a:solidFill>
                  <a:srgbClr val="FF0000"/>
                </a:solidFill>
              </a:rPr>
              <a:t>  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Nouveau dossier\البيئة\333845BD9A3E317B89DA29F9DECA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928802"/>
            <a:ext cx="3286116" cy="264320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7" name="Image 6" descr="http://knol.google.com/k/-/-/3tm6sarrbix97/uv3gc0/panoramio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928802"/>
            <a:ext cx="3143272" cy="264320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2" name="Picture 2" descr="E:\Nouveau dossier\البيئة\image0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00570"/>
            <a:ext cx="2786050" cy="235743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" y="5786454"/>
            <a:ext cx="785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b="1" dirty="0" smtClean="0">
                <a:solidFill>
                  <a:srgbClr val="FF0000"/>
                </a:solidFill>
              </a:rPr>
              <a:t>عوادم وسائل النقل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882548" y="2143116"/>
            <a:ext cx="1159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b="1" dirty="0" smtClean="0">
                <a:solidFill>
                  <a:srgbClr val="FF0000"/>
                </a:solidFill>
              </a:rPr>
              <a:t>دخان ضبابي</a:t>
            </a:r>
            <a:endParaRPr lang="fr-FR" dirty="0"/>
          </a:p>
        </p:txBody>
      </p:sp>
      <p:pic>
        <p:nvPicPr>
          <p:cNvPr id="2050" name="Picture 2" descr="G:\حيوانات متنوعة\indexؤر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928802"/>
            <a:ext cx="300036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مظهر غابة تعرضت لأمطار حمضية في دولة التشيك</a:t>
            </a:r>
            <a:endParaRPr lang="fr-FR" sz="2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Espace réservé du contenu 3" descr="http://www.khayma.com/fatsvt/pollut/wwwfutura-sciencescom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857752" cy="6000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29190" y="357166"/>
            <a:ext cx="4071966" cy="1488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1600" b="1" dirty="0" smtClean="0">
                <a:latin typeface="Tahoma" pitchFamily="34" charset="0"/>
                <a:cs typeface="Tahoma" pitchFamily="34" charset="0"/>
              </a:rPr>
              <a:t>يعتبر حمض </a:t>
            </a:r>
            <a:r>
              <a:rPr lang="ar-SA" sz="1600" b="1" dirty="0" err="1" smtClean="0">
                <a:latin typeface="Tahoma" pitchFamily="34" charset="0"/>
                <a:cs typeface="Tahoma" pitchFamily="34" charset="0"/>
              </a:rPr>
              <a:t>النيتريك</a:t>
            </a:r>
            <a:r>
              <a:rPr lang="ar-SA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HNO3</a:t>
            </a:r>
            <a:r>
              <a:rPr lang="ar-SA" sz="1600" b="1" dirty="0" smtClean="0">
                <a:latin typeface="Tahoma" pitchFamily="34" charset="0"/>
                <a:cs typeface="Tahoma" pitchFamily="34" charset="0"/>
              </a:rPr>
              <a:t> و حمض الكبريتيك  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H2SO4</a:t>
            </a:r>
            <a:r>
              <a:rPr lang="ar-SA" sz="1600" b="1" dirty="0" smtClean="0">
                <a:latin typeface="Tahoma" pitchFamily="34" charset="0"/>
                <a:cs typeface="Tahoma" pitchFamily="34" charset="0"/>
              </a:rPr>
              <a:t>  المسببان الرئيسيان للأمطار الحمضية </a:t>
            </a:r>
            <a:endParaRPr lang="fr-FR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2000240"/>
            <a:ext cx="428624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تتسبب الأمطار الحمضية في عدة </a:t>
            </a:r>
            <a:r>
              <a:rPr kumimoji="0" lang="ar-SA" sz="1600" b="1" i="0" u="sng" strike="noStrike" cap="none" normalizeH="0" baseline="0" dirty="0" smtClean="0">
                <a:ln>
                  <a:noFill/>
                </a:ln>
                <a:solidFill>
                  <a:srgbClr val="1919F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مشاكل بيئية:</a:t>
            </a: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rgbClr val="1919F9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       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ar-DZ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ـ توقيف ظاهرة التركيب الضوئي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امتصاص بعض الأملاح المعدنية الضرورية للنباتات.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     </a:t>
            </a:r>
            <a:r>
              <a:rPr kumimoji="0" lang="ar-DZ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  ـ موت الأشجار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النباتات الأخرى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    </a:t>
            </a:r>
            <a:r>
              <a:rPr kumimoji="0" lang="ar-DZ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  ـ ارتفاع حمضية التربة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موت متعضياتها المجهرية.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    </a:t>
            </a:r>
            <a:r>
              <a:rPr kumimoji="0" lang="ar-DZ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  ـ ارتفاع حمضية المجاري المائية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knol.google.com/k/-/-/3tm6sarrbix97/uv3gc0/largesteverozoneholesep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18"/>
            <a:ext cx="33575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00FF00"/>
          </a:solidFill>
          <a:ln>
            <a:solidFill>
              <a:srgbClr val="1919F9"/>
            </a:solidFill>
          </a:ln>
        </p:spPr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ثقب الأوزون في عام </a:t>
            </a:r>
            <a:r>
              <a:rPr lang="ar-DZ" sz="3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2006 </a:t>
            </a:r>
            <a:endParaRPr lang="fr-FR" sz="3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8992" y="785794"/>
            <a:ext cx="5715008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rtl="1"/>
            <a:r>
              <a:rPr lang="ar-SA" sz="2000" dirty="0" smtClean="0">
                <a:latin typeface="Tahoma" pitchFamily="34" charset="0"/>
                <a:cs typeface="Tahoma" pitchFamily="34" charset="0"/>
              </a:rPr>
              <a:t>الأوزون هو غاز موجود 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في الغلاف الجوي العلوي</a:t>
            </a:r>
            <a:r>
              <a:rPr lang="ar-SA" sz="2000" dirty="0" smtClean="0">
                <a:latin typeface="Tahoma" pitchFamily="34" charset="0"/>
                <a:cs typeface="Tahoma" pitchFamily="34" charset="0"/>
              </a:rPr>
              <a:t>, حيث يكمن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SA" sz="2000" dirty="0" smtClean="0">
                <a:latin typeface="Tahoma" pitchFamily="34" charset="0"/>
                <a:cs typeface="Tahoma" pitchFamily="34" charset="0"/>
              </a:rPr>
              <a:t>دوره في حماية الأرض من التأثيرات الضارة 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للإشعاعات الشمسية فوق البنفسجية، </a:t>
            </a:r>
            <a:r>
              <a:rPr lang="ar-DZ" sz="20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لها دور أيضا في الحفاظ على درجة حرارة الأرض</a:t>
            </a:r>
            <a:r>
              <a:rPr lang="ar-SA" sz="2000" dirty="0" smtClean="0">
                <a:latin typeface="Tahoma" pitchFamily="34" charset="0"/>
                <a:cs typeface="Tahoma" pitchFamily="34" charset="0"/>
              </a:rPr>
              <a:t>. وجد الباحثين أن 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هناك </a:t>
            </a:r>
            <a:r>
              <a:rPr lang="ar-SA" sz="2000" dirty="0" smtClean="0">
                <a:latin typeface="Tahoma" pitchFamily="34" charset="0"/>
                <a:cs typeface="Tahoma" pitchFamily="34" charset="0"/>
              </a:rPr>
              <a:t>غازات تستخدم في الدهانات </a:t>
            </a:r>
            <a:r>
              <a:rPr lang="ar-SA" sz="20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SA" sz="2000" dirty="0" smtClean="0">
                <a:latin typeface="Tahoma" pitchFamily="34" charset="0"/>
                <a:cs typeface="Tahoma" pitchFamily="34" charset="0"/>
              </a:rPr>
              <a:t> المبيدات </a:t>
            </a:r>
            <a:r>
              <a:rPr lang="ar-SA" sz="20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SA" sz="2000" dirty="0" smtClean="0">
                <a:latin typeface="Tahoma" pitchFamily="34" charset="0"/>
                <a:cs typeface="Tahoma" pitchFamily="34" charset="0"/>
              </a:rPr>
              <a:t> مواد التجميل </a:t>
            </a:r>
            <a:r>
              <a:rPr lang="ar-SA" sz="20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SA" sz="2000" dirty="0" smtClean="0">
                <a:latin typeface="Tahoma" pitchFamily="34" charset="0"/>
                <a:cs typeface="Tahoma" pitchFamily="34" charset="0"/>
              </a:rPr>
              <a:t> في الثلاجات...الخ  لها تأثير سلبي على طبقة الأوزون 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.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7686" y="2928934"/>
            <a:ext cx="4786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أن </a:t>
            </a:r>
            <a:r>
              <a:rPr lang="ar-SA" sz="2000" dirty="0" smtClean="0">
                <a:latin typeface="Tahoma" pitchFamily="34" charset="0"/>
                <a:cs typeface="Tahoma" pitchFamily="34" charset="0"/>
              </a:rPr>
              <a:t>إتلاف طبقة الأوزون كما 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تظهره الصورة </a:t>
            </a:r>
            <a:r>
              <a:rPr lang="ar-SA" sz="2000" dirty="0" smtClean="0">
                <a:latin typeface="Tahoma" pitchFamily="34" charset="0"/>
                <a:cs typeface="Tahoma" pitchFamily="34" charset="0"/>
              </a:rPr>
              <a:t> في نصف الكرة الشمالي، يؤدي إلى ارتفاع نسبة الإشعاعات فوق البنفسجية التي تصل إلى سطح الكرة الأرضية. والتعرض لهذه الإشعاعات يؤدي إلى حروق سطحية وسرطان الجلد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...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Image 8" descr="http://www.khayma.com/fatsvt/pollut/ozn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28624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istrateur\Mes documents\Téléchargements\imag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929174"/>
            <a:ext cx="3428992" cy="1714536"/>
          </a:xfrm>
          <a:prstGeom prst="rect">
            <a:avLst/>
          </a:prstGeom>
          <a:ln w="88900" cap="sq" cmpd="thickThin">
            <a:solidFill>
              <a:srgbClr val="00FF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E:\Nouveau dossier\البيئة\003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pPr algn="r" rtl="1"/>
            <a:r>
              <a:rPr lang="ar-DZ" sz="2000" dirty="0" smtClean="0">
                <a:latin typeface="Tahoma" pitchFamily="34" charset="0"/>
                <a:cs typeface="Tahoma" pitchFamily="34" charset="0"/>
              </a:rPr>
              <a:t>باستغلال الصور،استخلص عواقب تدخل الإنسان على مستوى بيئته 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8" descr="fire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857752" y="4572008"/>
            <a:ext cx="250033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knol.google.com/k/-/-/3tm6sarrbix97/uv3gc0/fordes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000240"/>
            <a:ext cx="22859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khomidja ahmed\Mes documents\Téléchargements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2285984" cy="2285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6" descr="C:\Documents and Settings\khomidja ahmed\Mes documents\Téléchargements\images.jpg1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1928802"/>
            <a:ext cx="2285984" cy="2643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0" y="571481"/>
          <a:ext cx="9144000" cy="1285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707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عواقب التدخل السلبي للإنسان</a:t>
                      </a:r>
                      <a:endParaRPr lang="fr-FR" sz="1800" b="1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تدخل الإنسان (أسباب اختلال التوازن )</a:t>
                      </a:r>
                      <a:endParaRPr lang="fr-FR" sz="1800" b="1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78808">
                <a:tc>
                  <a:txBody>
                    <a:bodyPr/>
                    <a:lstStyle/>
                    <a:p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..........................................</a:t>
                      </a:r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...............................................</a:t>
                      </a:r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G:\حيوانات متنوعة\imagesه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572008"/>
            <a:ext cx="2286000" cy="2285992"/>
          </a:xfrm>
          <a:prstGeom prst="rect">
            <a:avLst/>
          </a:prstGeom>
          <a:noFill/>
        </p:spPr>
      </p:pic>
      <p:pic>
        <p:nvPicPr>
          <p:cNvPr id="2050" name="Picture 2" descr="C:\Documents and Settings\Administrateur\Mes documents\Téléchargements\قرم-5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2000240"/>
            <a:ext cx="2600326" cy="485776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eur\Mes documents\Téléchargements\15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2000240"/>
            <a:ext cx="2000264" cy="2571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necteur droit 11"/>
          <p:cNvCxnSpPr/>
          <p:nvPr/>
        </p:nvCxnSpPr>
        <p:spPr>
          <a:xfrm rot="5400000">
            <a:off x="-2428880" y="4429120"/>
            <a:ext cx="4857760" cy="1588"/>
          </a:xfrm>
          <a:prstGeom prst="line">
            <a:avLst/>
          </a:prstGeom>
          <a:ln cmpd="dbl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pPr algn="r" rtl="1"/>
            <a:r>
              <a:rPr lang="ar-DZ" sz="2000" dirty="0" smtClean="0">
                <a:latin typeface="Tahoma" pitchFamily="34" charset="0"/>
                <a:cs typeface="Tahoma" pitchFamily="34" charset="0"/>
              </a:rPr>
              <a:t>باستغلال الصور،استخلص عواقب تدخل الإنسان على مستوى بيئته 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571481"/>
          <a:ext cx="9144000" cy="12144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780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عواقب التدخل السلبي للإنسان</a:t>
                      </a:r>
                      <a:endParaRPr lang="fr-FR" sz="1800" b="1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تدخل الإنسان (أسباب اختلال التوازن )</a:t>
                      </a:r>
                      <a:endParaRPr lang="fr-FR" sz="1800" b="1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3731">
                <a:tc>
                  <a:txBody>
                    <a:bodyPr/>
                    <a:lstStyle/>
                    <a:p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..........................................</a:t>
                      </a:r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...............................................</a:t>
                      </a:r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C:\Documents and Settings\khomidja ahmed\Mes documents\Téléchargements\6247_11247599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357694"/>
            <a:ext cx="2071702" cy="2500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363" name="Picture 3" descr="C:\Documents and Settings\Administrateur\Mes documents\Téléchargements\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357694"/>
            <a:ext cx="2714644" cy="2500306"/>
          </a:xfrm>
          <a:prstGeom prst="rect">
            <a:avLst/>
          </a:prstGeom>
          <a:noFill/>
        </p:spPr>
      </p:pic>
      <p:pic>
        <p:nvPicPr>
          <p:cNvPr id="15364" name="Picture 4" descr="C:\Documents and Settings\Administrateur\Mes documents\Téléchargements\images2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785926"/>
            <a:ext cx="1857356" cy="2643206"/>
          </a:xfrm>
          <a:prstGeom prst="rect">
            <a:avLst/>
          </a:prstGeom>
          <a:noFill/>
        </p:spPr>
      </p:pic>
      <p:pic>
        <p:nvPicPr>
          <p:cNvPr id="15365" name="Picture 5" descr="C:\Documents and Settings\Administrateur\Mes documents\Téléchargements\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857364"/>
            <a:ext cx="2143139" cy="2571768"/>
          </a:xfrm>
          <a:prstGeom prst="rect">
            <a:avLst/>
          </a:prstGeom>
          <a:noFill/>
        </p:spPr>
      </p:pic>
      <p:pic>
        <p:nvPicPr>
          <p:cNvPr id="15366" name="Picture 6" descr="C:\Documents and Settings\Administrateur\Mes documents\Téléchargements\47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4625" y="4429132"/>
            <a:ext cx="2619375" cy="2428868"/>
          </a:xfrm>
          <a:prstGeom prst="rect">
            <a:avLst/>
          </a:prstGeom>
          <a:noFill/>
        </p:spPr>
      </p:pic>
      <p:pic>
        <p:nvPicPr>
          <p:cNvPr id="15362" name="Picture 2" descr="C:\Documents and Settings\Administrateur\Mes documents\Téléchargements\2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857364"/>
            <a:ext cx="2071702" cy="2571768"/>
          </a:xfrm>
          <a:prstGeom prst="rect">
            <a:avLst/>
          </a:prstGeom>
          <a:noFill/>
        </p:spPr>
      </p:pic>
      <p:pic>
        <p:nvPicPr>
          <p:cNvPr id="15361" name="Picture 1" descr="C:\Documents and Settings\Administrateur\Mes documents\Téléchargements\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04" y="1857364"/>
            <a:ext cx="1571636" cy="2571768"/>
          </a:xfrm>
          <a:prstGeom prst="rect">
            <a:avLst/>
          </a:prstGeom>
          <a:noFill/>
        </p:spPr>
      </p:pic>
      <p:pic>
        <p:nvPicPr>
          <p:cNvPr id="7" name="Picture 2" descr="C:\Documents and Settings\khomidja ahmed\Mes documents\Téléchargements\080531100621Vp4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857364"/>
            <a:ext cx="1571604" cy="2643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3" descr="C:\Documents and Settings\khomidja ahmed\Mes documents\Téléchargements\hh7.net_1316254459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429132"/>
            <a:ext cx="1785918" cy="2428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85720" y="3929066"/>
            <a:ext cx="10001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DZ" b="1" dirty="0" smtClean="0">
                <a:solidFill>
                  <a:srgbClr val="002060"/>
                </a:solidFill>
              </a:rPr>
              <a:t>الورل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Autofit/>
          </a:bodyPr>
          <a:lstStyle/>
          <a:p>
            <a:r>
              <a:rPr lang="ar-DZ" sz="24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تحليل تأثير إزالة إحدى حلقات سلسلة غذائية على توازن النظام البيئي. </a:t>
            </a:r>
            <a:endParaRPr lang="fr-FR" sz="2400" u="sng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Documents and Settings\Administrateur\Mes documents\Téléchargements\قصب الرمال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1785918" cy="14287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5720" y="2071679"/>
            <a:ext cx="121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b="1" dirty="0" smtClean="0">
                <a:solidFill>
                  <a:srgbClr val="1919F9"/>
                </a:solidFill>
              </a:rPr>
              <a:t>قصب الرمال</a:t>
            </a:r>
            <a:endParaRPr lang="fr-FR" b="1" dirty="0">
              <a:solidFill>
                <a:srgbClr val="1919F9"/>
              </a:solidFill>
            </a:endParaRPr>
          </a:p>
        </p:txBody>
      </p:sp>
      <p:pic>
        <p:nvPicPr>
          <p:cNvPr id="1030" name="Picture 6" descr="C:\Documents and Settings\Administrateur\Mes documents\Téléchargements\حنش ياكل ورل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3429000"/>
            <a:ext cx="1500166" cy="1214447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teur\Mes documents\Téléchargements\السحلية الناعمة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000108"/>
            <a:ext cx="2071702" cy="1428760"/>
          </a:xfrm>
          <a:prstGeom prst="rect">
            <a:avLst/>
          </a:prstGeom>
          <a:noFill/>
        </p:spPr>
      </p:pic>
      <p:pic>
        <p:nvPicPr>
          <p:cNvPr id="1032" name="Picture 8" descr="C:\Documents and Settings\Administrateur\Mes documents\Téléchargements\الجراد الصحراوي 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1000108"/>
            <a:ext cx="1928826" cy="1428760"/>
          </a:xfrm>
          <a:prstGeom prst="rect">
            <a:avLst/>
          </a:prstGeom>
          <a:noFill/>
        </p:spPr>
      </p:pic>
      <p:pic>
        <p:nvPicPr>
          <p:cNvPr id="1033" name="Picture 9" descr="C:\Documents and Settings\Administrateur\Mes documents\Téléchargements\الضب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000108"/>
            <a:ext cx="1857356" cy="150019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572000" y="2071678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000" b="1" dirty="0" smtClean="0">
                <a:solidFill>
                  <a:srgbClr val="FFFF00"/>
                </a:solidFill>
              </a:rPr>
              <a:t>السحلية الناعمة</a:t>
            </a:r>
            <a:endParaRPr lang="fr-FR" sz="2000" b="1" dirty="0">
              <a:solidFill>
                <a:srgbClr val="FFFF00"/>
              </a:solidFill>
            </a:endParaRPr>
          </a:p>
        </p:txBody>
      </p:sp>
      <p:pic>
        <p:nvPicPr>
          <p:cNvPr id="1035" name="Picture 11" descr="C:\Documents and Settings\Administrateur\Mes documents\Téléchargements\لطيور الجارحه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3571876"/>
            <a:ext cx="2357454" cy="200026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214546" y="2071679"/>
            <a:ext cx="1928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000" b="1" dirty="0" smtClean="0">
                <a:solidFill>
                  <a:srgbClr val="FFFF00"/>
                </a:solidFill>
              </a:rPr>
              <a:t>الجراد الصحراوي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29454" y="2071678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800" b="1" dirty="0" smtClean="0">
                <a:solidFill>
                  <a:srgbClr val="1919F9"/>
                </a:solidFill>
              </a:rPr>
              <a:t>الورل</a:t>
            </a:r>
            <a:endParaRPr lang="fr-FR" sz="2800" b="1" dirty="0">
              <a:solidFill>
                <a:srgbClr val="1919F9"/>
              </a:solidFill>
            </a:endParaRPr>
          </a:p>
        </p:txBody>
      </p:sp>
      <p:pic>
        <p:nvPicPr>
          <p:cNvPr id="1036" name="Picture 12" descr="C:\Documents and Settings\Administrateur\Mes documents\Téléchargements\ثعبان يفترس ورل ضخم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286512" y="3429000"/>
            <a:ext cx="1428760" cy="1214446"/>
          </a:xfrm>
          <a:prstGeom prst="rect">
            <a:avLst/>
          </a:prstGeom>
          <a:noFill/>
        </p:spPr>
      </p:pic>
      <p:pic>
        <p:nvPicPr>
          <p:cNvPr id="1038" name="Picture 14" descr="C:\Documents and Settings\Administrateur\Mes documents\Téléchargements\wral_snik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4572008"/>
            <a:ext cx="1428728" cy="1000132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istrateur\Mes documents\Téléchargements\wral_snik1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4572008"/>
            <a:ext cx="1447790" cy="1000132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286644" y="492919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800" b="1" dirty="0" smtClean="0">
                <a:solidFill>
                  <a:srgbClr val="00FF00"/>
                </a:solidFill>
              </a:rPr>
              <a:t>الحية</a:t>
            </a:r>
            <a:endParaRPr lang="fr-FR" sz="2800" b="1" dirty="0">
              <a:solidFill>
                <a:srgbClr val="00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720" y="642918"/>
            <a:ext cx="8286808" cy="369332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لاحظ هذه السلسلة الغذائية الصحراوية                     </a:t>
            </a:r>
            <a:r>
              <a:rPr lang="ar-EG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fr-FR" b="1" dirty="0">
              <a:solidFill>
                <a:srgbClr val="1919F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9190" y="3714752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000" b="1" dirty="0" smtClean="0">
                <a:solidFill>
                  <a:srgbClr val="1919F9"/>
                </a:solidFill>
              </a:rPr>
              <a:t>النسر</a:t>
            </a:r>
            <a:endParaRPr lang="fr-FR" sz="2000" b="1" dirty="0">
              <a:solidFill>
                <a:srgbClr val="1919F9"/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1643042" y="1571612"/>
            <a:ext cx="857256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191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4071934" y="1500174"/>
            <a:ext cx="78581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191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6500826" y="1571612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191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5400000">
            <a:off x="7429518" y="2964655"/>
            <a:ext cx="1107289" cy="250030"/>
          </a:xfrm>
          <a:prstGeom prst="rightArrow">
            <a:avLst/>
          </a:prstGeom>
          <a:solidFill>
            <a:srgbClr val="FF0000"/>
          </a:solidFill>
          <a:ln>
            <a:solidFill>
              <a:srgbClr val="191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gauche 28"/>
          <p:cNvSpPr/>
          <p:nvPr/>
        </p:nvSpPr>
        <p:spPr>
          <a:xfrm>
            <a:off x="5429256" y="4929198"/>
            <a:ext cx="1071570" cy="285752"/>
          </a:xfrm>
          <a:prstGeom prst="leftArrow">
            <a:avLst/>
          </a:prstGeom>
          <a:solidFill>
            <a:srgbClr val="FF0000"/>
          </a:solidFill>
          <a:ln>
            <a:solidFill>
              <a:srgbClr val="191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12 branches 29"/>
          <p:cNvSpPr/>
          <p:nvPr/>
        </p:nvSpPr>
        <p:spPr>
          <a:xfrm>
            <a:off x="714348" y="2428868"/>
            <a:ext cx="357190" cy="357190"/>
          </a:xfrm>
          <a:prstGeom prst="star12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Étoile à 12 branches 30"/>
          <p:cNvSpPr/>
          <p:nvPr/>
        </p:nvSpPr>
        <p:spPr>
          <a:xfrm>
            <a:off x="3000364" y="2428868"/>
            <a:ext cx="357190" cy="357190"/>
          </a:xfrm>
          <a:prstGeom prst="star12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" name="Étoile à 12 branches 31"/>
          <p:cNvSpPr/>
          <p:nvPr/>
        </p:nvSpPr>
        <p:spPr>
          <a:xfrm>
            <a:off x="5643570" y="2428868"/>
            <a:ext cx="357190" cy="357190"/>
          </a:xfrm>
          <a:prstGeom prst="star12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3" name="Étoile à 12 branches 32"/>
          <p:cNvSpPr/>
          <p:nvPr/>
        </p:nvSpPr>
        <p:spPr>
          <a:xfrm>
            <a:off x="8358214" y="2500306"/>
            <a:ext cx="357190" cy="357190"/>
          </a:xfrm>
          <a:prstGeom prst="star12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4" name="Étoile à 12 branches 33"/>
          <p:cNvSpPr/>
          <p:nvPr/>
        </p:nvSpPr>
        <p:spPr>
          <a:xfrm flipH="1">
            <a:off x="7215204" y="3429000"/>
            <a:ext cx="571506" cy="428627"/>
          </a:xfrm>
          <a:prstGeom prst="star12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5" name="Étoile à 12 branches 34"/>
          <p:cNvSpPr/>
          <p:nvPr/>
        </p:nvSpPr>
        <p:spPr>
          <a:xfrm flipH="1">
            <a:off x="3428992" y="3581401"/>
            <a:ext cx="500066" cy="419104"/>
          </a:xfrm>
          <a:prstGeom prst="star12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FF0000"/>
                </a:solidFill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5720" y="5643578"/>
            <a:ext cx="8358246" cy="646331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342900" indent="-342900" algn="ctr" rtl="1">
              <a:buFont typeface="+mj-lt"/>
              <a:buAutoNum type="arabicPeriod"/>
            </a:pPr>
            <a:r>
              <a:rPr lang="ar-DZ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اشرح عواقب الصيد الفوضوي لحيوان الورل على توازن هذا الوسط ؟</a:t>
            </a:r>
          </a:p>
          <a:p>
            <a:pPr marL="342900" indent="-342900" algn="ctr" rtl="1"/>
            <a:endParaRPr lang="fr-FR" b="1" dirty="0">
              <a:solidFill>
                <a:srgbClr val="1919F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40" name="Picture 16" descr="C:\Documents and Settings\Administrateur\Mes documents\Téléchargements\ورل الصحراء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496" y="1857364"/>
            <a:ext cx="571504" cy="642942"/>
          </a:xfrm>
          <a:prstGeom prst="rect">
            <a:avLst/>
          </a:prstGeom>
          <a:noFill/>
        </p:spPr>
      </p:pic>
      <p:pic>
        <p:nvPicPr>
          <p:cNvPr id="1041" name="Picture 17" descr="C:\Documents and Settings\Administrateur\Mes documents\Téléchargements\الفنك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71604" y="4071942"/>
            <a:ext cx="928694" cy="1071570"/>
          </a:xfrm>
          <a:prstGeom prst="rect">
            <a:avLst/>
          </a:prstGeom>
          <a:noFill/>
        </p:spPr>
      </p:pic>
      <p:cxnSp>
        <p:nvCxnSpPr>
          <p:cNvPr id="40" name="Connecteur droit avec flèche 39"/>
          <p:cNvCxnSpPr/>
          <p:nvPr/>
        </p:nvCxnSpPr>
        <p:spPr>
          <a:xfrm rot="10800000" flipV="1">
            <a:off x="2500298" y="2357430"/>
            <a:ext cx="2286016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rot="5400000">
            <a:off x="1428728" y="3214686"/>
            <a:ext cx="157163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17" idx="3"/>
          </p:cNvCxnSpPr>
          <p:nvPr/>
        </p:nvCxnSpPr>
        <p:spPr>
          <a:xfrm>
            <a:off x="4143371" y="2271734"/>
            <a:ext cx="2143141" cy="1157266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16200000" flipH="1">
            <a:off x="6286512" y="2786058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C:\Documents and Settings\Administrateur\Mes documents\Téléchargements\النسر ممسكا بالثعلب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86116" y="4500570"/>
            <a:ext cx="857256" cy="1000132"/>
          </a:xfrm>
          <a:prstGeom prst="rect">
            <a:avLst/>
          </a:prstGeom>
          <a:noFill/>
        </p:spPr>
      </p:pic>
      <p:cxnSp>
        <p:nvCxnSpPr>
          <p:cNvPr id="57" name="Connecteur droit avec flèche 56"/>
          <p:cNvCxnSpPr>
            <a:stCxn id="1041" idx="3"/>
          </p:cNvCxnSpPr>
          <p:nvPr/>
        </p:nvCxnSpPr>
        <p:spPr>
          <a:xfrm>
            <a:off x="2500298" y="4607727"/>
            <a:ext cx="785818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571604" y="5072074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الفنك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0" y="6357958"/>
            <a:ext cx="91440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pPr marL="342900" indent="-342900" algn="ctr" rtl="1"/>
            <a:r>
              <a:rPr lang="ar-DZ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- اعتمادا على المعطيات السابقة ، قدم تعريفا لتوازن النظام البيئي</a:t>
            </a:r>
            <a:endParaRPr lang="fr-FR" b="1" dirty="0">
              <a:solidFill>
                <a:srgbClr val="1919F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abudhabienv.com/wp-content/uploads/b985c5344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2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G:\حيوانات متنوعة\النباتات\سهل متيجة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7760"/>
            <a:ext cx="3071802" cy="2000241"/>
          </a:xfrm>
          <a:prstGeom prst="rect">
            <a:avLst/>
          </a:prstGeom>
          <a:noFill/>
          <a:ln>
            <a:solidFill>
              <a:srgbClr val="1919F9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28596" y="4929198"/>
            <a:ext cx="1857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dirty="0" smtClean="0"/>
              <a:t>البناء في سهل </a:t>
            </a:r>
            <a:r>
              <a:rPr lang="ar-DZ" dirty="0" err="1" smtClean="0"/>
              <a:t>متيجة</a:t>
            </a:r>
            <a:endParaRPr lang="fr-FR" dirty="0"/>
          </a:p>
        </p:txBody>
      </p:sp>
      <p:pic>
        <p:nvPicPr>
          <p:cNvPr id="7" name="Picture 2" descr="E:\Nouveau dossier\البيئة\pictures-2009-3-5_4993258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286256"/>
            <a:ext cx="3286116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://upload.wikimedia.org/wikipedia/commons/thumb/f/fa/Discharge_pipe.jpg/250px-Discharge_pipe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2428868"/>
            <a:ext cx="17144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Administrateur\Mes documents\Téléchargements\التلوث بالمبيدات الكيماوية الزراعية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2428868"/>
            <a:ext cx="1619243" cy="1905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500958" y="2285992"/>
            <a:ext cx="164304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ar-DZ" sz="1600" dirty="0" smtClean="0">
                <a:solidFill>
                  <a:srgbClr val="FF0000"/>
                </a:solidFill>
              </a:rPr>
              <a:t>مياه الصرف </a:t>
            </a:r>
            <a:r>
              <a:rPr lang="ar-SA" sz="1600" dirty="0" smtClean="0">
                <a:solidFill>
                  <a:srgbClr val="FF0000"/>
                </a:solidFill>
              </a:rPr>
              <a:t>الصحي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6446" y="2285992"/>
            <a:ext cx="1714512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ar-DZ" sz="1400" dirty="0" smtClean="0">
                <a:solidFill>
                  <a:srgbClr val="FF0000"/>
                </a:solidFill>
              </a:rPr>
              <a:t>المبيدات الكيماوية الزراعية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13" name="Image 12" descr="http://upload.wikimedia.org/wikipedia/commons/thumb/9/9f/The_Amoco_Cadiz_off_the_coast_of_Brittany%2C_France_on_March_16%2C_1978.jpeg/240px-The_Amoco_Cadiz_off_the_coast_of_Brittany%2C_France_on_March_16%2C_1978.jpeg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26" y="2571744"/>
            <a:ext cx="292894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http://upload.wikimedia.org/wikipedia/commons/thumb/e/ed/Oiled_bird_2.JPG/240px-Oiled_bird_2.JPG">
            <a:hlinkClick r:id="rId12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28926" y="4857760"/>
            <a:ext cx="292895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857702" y="2643182"/>
            <a:ext cx="14285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غرق ناقلة بترول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6" name="Picture 9" descr="E:\Nouveau dossier\poisson++نباتات +حيوانات +مائية ضفادع\images.jpgطحالب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57884" y="5643578"/>
            <a:ext cx="1714512" cy="1214422"/>
          </a:xfrm>
          <a:prstGeom prst="rect">
            <a:avLst/>
          </a:prstGeom>
          <a:noFill/>
        </p:spPr>
      </p:pic>
      <p:pic>
        <p:nvPicPr>
          <p:cNvPr id="17" name="Picture 5" descr="E:\Nouveau dossier\poisson++نباتات +حيوانات +مائية ضفادع\طحالب1.jpg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00958" y="5643578"/>
            <a:ext cx="1643042" cy="1214422"/>
          </a:xfrm>
          <a:prstGeom prst="rect">
            <a:avLst/>
          </a:prstGeom>
          <a:noFill/>
        </p:spPr>
      </p:pic>
      <p:cxnSp>
        <p:nvCxnSpPr>
          <p:cNvPr id="19" name="Connecteur droit 18"/>
          <p:cNvCxnSpPr/>
          <p:nvPr/>
        </p:nvCxnSpPr>
        <p:spPr>
          <a:xfrm rot="5400000">
            <a:off x="3571880" y="4571996"/>
            <a:ext cx="4572008" cy="1588"/>
          </a:xfrm>
          <a:prstGeom prst="line">
            <a:avLst/>
          </a:prstGeom>
          <a:ln>
            <a:solidFill>
              <a:srgbClr val="1919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857884" y="2285992"/>
            <a:ext cx="3286116" cy="1588"/>
          </a:xfrm>
          <a:prstGeom prst="line">
            <a:avLst/>
          </a:prstGeom>
          <a:ln>
            <a:solidFill>
              <a:srgbClr val="1919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785004" y="4714872"/>
            <a:ext cx="4287050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5400000">
            <a:off x="3713962" y="4714872"/>
            <a:ext cx="4287050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 descr="http://www.qatra.net/images/fatafeet/air_pollution_china-web.jpg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285992"/>
            <a:ext cx="29289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Connecteur droit 34"/>
          <p:cNvCxnSpPr/>
          <p:nvPr/>
        </p:nvCxnSpPr>
        <p:spPr>
          <a:xfrm rot="10800000">
            <a:off x="2928926" y="2571744"/>
            <a:ext cx="292895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43240" y="285728"/>
            <a:ext cx="242889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DZ" sz="2400" b="1" dirty="0" smtClean="0">
                <a:solidFill>
                  <a:srgbClr val="FF0000"/>
                </a:solidFill>
              </a:rPr>
              <a:t>النتيجة</a:t>
            </a:r>
            <a:r>
              <a:rPr lang="ar-DZ" sz="1600" b="1" dirty="0" smtClean="0"/>
              <a:t> : </a:t>
            </a:r>
            <a:r>
              <a:rPr lang="ar-DZ" sz="2000" b="1" dirty="0" smtClean="0">
                <a:solidFill>
                  <a:srgbClr val="1919F9"/>
                </a:solidFill>
              </a:rPr>
              <a:t>يكون النظام البيئي في حلة توازن عندما تكون الشبكات الغذائية المركبة له في حلة استقرار ، مما يضمن تكاثر الأنواع .</a:t>
            </a:r>
            <a:br>
              <a:rPr lang="ar-DZ" sz="2000" b="1" dirty="0" smtClean="0">
                <a:solidFill>
                  <a:srgbClr val="1919F9"/>
                </a:solidFill>
              </a:rPr>
            </a:br>
            <a:endParaRPr lang="fr-FR" sz="1600" dirty="0">
              <a:solidFill>
                <a:srgbClr val="1919F9"/>
              </a:solidFill>
            </a:endParaRPr>
          </a:p>
        </p:txBody>
      </p:sp>
      <p:pic>
        <p:nvPicPr>
          <p:cNvPr id="24" name="Picture 2" descr="C:\Documents and Settings\Administrateur\Mes documents\Téléchargements\images.jpe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29322" y="285728"/>
            <a:ext cx="3214678" cy="1928826"/>
          </a:xfrm>
          <a:prstGeom prst="rect">
            <a:avLst/>
          </a:prstGeom>
          <a:ln w="88900" cap="sq" cmpd="thickThin">
            <a:solidFill>
              <a:srgbClr val="00FF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  <a:solidFill>
            <a:srgbClr val="FFFF00"/>
          </a:solidFill>
          <a:ln>
            <a:solidFill>
              <a:srgbClr val="66FF33"/>
            </a:solidFill>
          </a:ln>
        </p:spPr>
        <p:txBody>
          <a:bodyPr>
            <a:noAutofit/>
          </a:bodyPr>
          <a:lstStyle/>
          <a:p>
            <a:r>
              <a:rPr lang="ar-SA" sz="2800" b="1" dirty="0" smtClean="0"/>
              <a:t>بعض مظاهر تدهور التربة</a:t>
            </a:r>
            <a:endParaRPr lang="fr-FR" sz="2800" dirty="0"/>
          </a:p>
        </p:txBody>
      </p:sp>
      <p:pic>
        <p:nvPicPr>
          <p:cNvPr id="4" name="Espace réservé du contenu 3" descr="http://www.khayma.com/fatsvt/ECOLOGIE/ECODESER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8229600" cy="308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72198" y="3982998"/>
            <a:ext cx="3071802" cy="338554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1600" b="1" dirty="0" smtClean="0"/>
              <a:t>    </a:t>
            </a:r>
            <a:r>
              <a:rPr lang="ar-SA" sz="1600" b="1" dirty="0" smtClean="0">
                <a:solidFill>
                  <a:srgbClr val="FF0000"/>
                </a:solidFill>
              </a:rPr>
              <a:t>أ - </a:t>
            </a:r>
            <a:r>
              <a:rPr lang="ar-SA" sz="1600" b="1" dirty="0" smtClean="0">
                <a:solidFill>
                  <a:srgbClr val="1919F9"/>
                </a:solidFill>
              </a:rPr>
              <a:t>التصحر</a:t>
            </a:r>
            <a:r>
              <a:rPr lang="ar-DZ" sz="1600" b="1" dirty="0" smtClean="0">
                <a:solidFill>
                  <a:srgbClr val="FF0000"/>
                </a:solidFill>
              </a:rPr>
              <a:t> بسبب زحف الرمال أو </a:t>
            </a:r>
            <a:r>
              <a:rPr lang="ar-DZ" sz="1600" b="1" dirty="0" err="1" smtClean="0">
                <a:solidFill>
                  <a:srgbClr val="FF0000"/>
                </a:solidFill>
              </a:rPr>
              <a:t>الحت</a:t>
            </a:r>
            <a:r>
              <a:rPr lang="ar-DZ" sz="1600" b="1" dirty="0" smtClean="0">
                <a:solidFill>
                  <a:srgbClr val="FF0000"/>
                </a:solidFill>
              </a:rPr>
              <a:t> 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4929190" y="3982999"/>
            <a:ext cx="1143008" cy="338554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1600" b="1" dirty="0" smtClean="0"/>
              <a:t>     </a:t>
            </a:r>
            <a:r>
              <a:rPr lang="ar-SA" sz="1600" b="1" dirty="0" smtClean="0">
                <a:solidFill>
                  <a:srgbClr val="1919F9"/>
                </a:solidFill>
              </a:rPr>
              <a:t>ب </a:t>
            </a:r>
            <a:r>
              <a:rPr lang="ar-SA" sz="1600" b="1" dirty="0" err="1" smtClean="0">
                <a:solidFill>
                  <a:srgbClr val="1919F9"/>
                </a:solidFill>
              </a:rPr>
              <a:t>ـ</a:t>
            </a:r>
            <a:r>
              <a:rPr lang="ar-SA" sz="1600" b="1" dirty="0" smtClean="0">
                <a:solidFill>
                  <a:srgbClr val="1919F9"/>
                </a:solidFill>
              </a:rPr>
              <a:t> الغسل</a:t>
            </a:r>
            <a:endParaRPr lang="fr-FR" sz="1600" dirty="0">
              <a:solidFill>
                <a:srgbClr val="1919F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7554" y="3982998"/>
            <a:ext cx="1571636" cy="338554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ar-SA" sz="1600" b="1" dirty="0" smtClean="0">
                <a:solidFill>
                  <a:srgbClr val="FF0000"/>
                </a:solidFill>
              </a:rPr>
              <a:t>ج </a:t>
            </a:r>
            <a:r>
              <a:rPr lang="ar-SA" sz="1600" b="1" dirty="0" err="1" smtClean="0">
                <a:solidFill>
                  <a:srgbClr val="FF0000"/>
                </a:solidFill>
              </a:rPr>
              <a:t>ـ</a:t>
            </a:r>
            <a:r>
              <a:rPr lang="ar-SA" sz="1600" b="1" dirty="0" smtClean="0">
                <a:solidFill>
                  <a:srgbClr val="FF0000"/>
                </a:solidFill>
              </a:rPr>
              <a:t> انجراف التربة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3" y="4000504"/>
            <a:ext cx="3143271" cy="338554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ar-SA" sz="1600" b="1" dirty="0" smtClean="0">
                <a:solidFill>
                  <a:srgbClr val="FF0000"/>
                </a:solidFill>
              </a:rPr>
              <a:t>د </a:t>
            </a:r>
            <a:r>
              <a:rPr lang="ar-SA" sz="1600" b="1" dirty="0" err="1" smtClean="0">
                <a:solidFill>
                  <a:srgbClr val="FF0000"/>
                </a:solidFill>
              </a:rPr>
              <a:t>ـ</a:t>
            </a:r>
            <a:r>
              <a:rPr lang="ar-SA" sz="1600" b="1" dirty="0" smtClean="0">
                <a:solidFill>
                  <a:srgbClr val="FF0000"/>
                </a:solidFill>
              </a:rPr>
              <a:t> التلوث بالمبيدات الكيماوية الزراعية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6644" y="4721662"/>
            <a:ext cx="185735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/>
              <a:t>أسباب تدهور التربة</a:t>
            </a:r>
            <a:r>
              <a:rPr lang="ar-DZ" b="1" dirty="0" smtClean="0"/>
              <a:t>:-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214942" y="471488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/>
              <a:t> </a:t>
            </a:r>
            <a:r>
              <a:rPr lang="ar-SA" dirty="0" smtClean="0"/>
              <a:t> </a:t>
            </a:r>
            <a:r>
              <a:rPr lang="ar-SA" b="1" dirty="0" smtClean="0"/>
              <a:t> </a:t>
            </a:r>
            <a:r>
              <a:rPr lang="ar-SA" b="1" dirty="0" smtClean="0">
                <a:solidFill>
                  <a:srgbClr val="00B0F0"/>
                </a:solidFill>
              </a:rPr>
              <a:t> أ - إتلاف الغطاء النبات</a:t>
            </a:r>
            <a:r>
              <a:rPr lang="ar-DZ" b="1" dirty="0" smtClean="0">
                <a:solidFill>
                  <a:srgbClr val="00B0F0"/>
                </a:solidFill>
              </a:rPr>
              <a:t>ي</a:t>
            </a:r>
            <a:r>
              <a:rPr lang="ar-SA" b="1" dirty="0" smtClean="0">
                <a:solidFill>
                  <a:srgbClr val="00B0F0"/>
                </a:solidFill>
              </a:rPr>
              <a:t> 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071802" y="4714884"/>
            <a:ext cx="2428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DZ" b="1" dirty="0" smtClean="0">
                <a:solidFill>
                  <a:srgbClr val="C00000"/>
                </a:solidFill>
              </a:rPr>
              <a:t>ب- </a:t>
            </a:r>
            <a:r>
              <a:rPr lang="ar-SA" b="1" dirty="0" smtClean="0">
                <a:solidFill>
                  <a:srgbClr val="C00000"/>
                </a:solidFill>
              </a:rPr>
              <a:t>تدهور خصوبة التربة</a:t>
            </a: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57224" y="4714884"/>
            <a:ext cx="2928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009933"/>
                </a:solidFill>
                <a:effectLst/>
                <a:latin typeface="Calibri"/>
                <a:ea typeface="Times New Roman" pitchFamily="18" charset="0"/>
              </a:rPr>
              <a:t>    </a:t>
            </a: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Calibri"/>
                <a:ea typeface="Times New Roman" pitchFamily="18" charset="0"/>
              </a:rPr>
              <a:t>ج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Calibri"/>
                <a:ea typeface="Times New Roman" pitchFamily="18" charset="0"/>
              </a:rPr>
              <a:t> ـ </a:t>
            </a:r>
            <a:r>
              <a:rPr kumimoji="0" lang="ar-DZ" b="1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Calibri"/>
                <a:ea typeface="Times New Roman" pitchFamily="18" charset="0"/>
              </a:rPr>
              <a:t>زحف الرمال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Arial" pitchFamily="34" charset="0"/>
            </a:endParaRPr>
          </a:p>
        </p:txBody>
      </p:sp>
      <p:pic>
        <p:nvPicPr>
          <p:cNvPr id="44036" name="Picture 4" descr="C:\Documents and Settings\Administrateur\Mes documents\Téléchargements\التصحر أحد أخطر تحديات العصر الحاضر ، والكثير من دول العالم ستواجه هذه الظاهرة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928670"/>
            <a:ext cx="3000364" cy="307183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85720" y="5929330"/>
            <a:ext cx="8286808" cy="923328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التصحر </a:t>
            </a:r>
            <a:r>
              <a:rPr lang="ar-DZ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هو </a:t>
            </a:r>
            <a:r>
              <a:rPr lang="ar-EG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تدهور خصوبة الأرض المنتجة</a:t>
            </a:r>
            <a:r>
              <a:rPr lang="ar-DZ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، فتصبح فقيرة بالحياة الحيوانية  </a:t>
            </a:r>
            <a:r>
              <a:rPr lang="ar-DZ" b="1" dirty="0" err="1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النباتية </a:t>
            </a:r>
            <a:r>
              <a:rPr lang="ar-SA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لأسباب طبيعية أو بشرية</a:t>
            </a:r>
            <a:endParaRPr lang="fr-FR" b="1" dirty="0" smtClean="0">
              <a:solidFill>
                <a:srgbClr val="1919F9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ar-DZ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                   </a:t>
            </a:r>
            <a:r>
              <a:rPr lang="ar-EG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fr-FR" b="1" dirty="0">
              <a:solidFill>
                <a:srgbClr val="1919F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4942" y="514351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solidFill>
                  <a:srgbClr val="00B050"/>
                </a:solidFill>
              </a:rPr>
              <a:t>ه- </a:t>
            </a:r>
            <a:r>
              <a:rPr lang="ar-SA" b="1" dirty="0" smtClean="0">
                <a:solidFill>
                  <a:srgbClr val="00B050"/>
                </a:solidFill>
              </a:rPr>
              <a:t>التغيرات المناخية كالجفاف وقلة الأمطار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4714884"/>
            <a:ext cx="1928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ar-DZ" b="1" dirty="0" smtClean="0">
                <a:solidFill>
                  <a:srgbClr val="FF0000"/>
                </a:solidFill>
              </a:rPr>
              <a:t>د- أساليب الري الرديئة</a:t>
            </a: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7686" y="5143512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b="1" dirty="0" smtClean="0">
                <a:solidFill>
                  <a:srgbClr val="002060"/>
                </a:solidFill>
              </a:rPr>
              <a:t>و- </a:t>
            </a:r>
            <a:r>
              <a:rPr lang="ar-SA" b="1" dirty="0" smtClean="0">
                <a:solidFill>
                  <a:srgbClr val="002060"/>
                </a:solidFill>
              </a:rPr>
              <a:t>تملح التربة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143512"/>
            <a:ext cx="4214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solidFill>
                  <a:srgbClr val="1919F9"/>
                </a:solidFill>
              </a:rPr>
              <a:t>ن- </a:t>
            </a:r>
            <a:r>
              <a:rPr lang="ar-SA" b="1" dirty="0" smtClean="0">
                <a:solidFill>
                  <a:srgbClr val="1919F9"/>
                </a:solidFill>
              </a:rPr>
              <a:t>نمو المدن واتساعها على حساب الأراضي الزراعية </a:t>
            </a:r>
            <a:endParaRPr lang="fr-FR" b="1" dirty="0">
              <a:solidFill>
                <a:srgbClr val="1919F9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 rot="10800000" flipV="1">
            <a:off x="0" y="4286256"/>
            <a:ext cx="9144000" cy="7143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44033" grpId="0"/>
      <p:bldP spid="13" grpId="0"/>
      <p:bldP spid="16" grpId="0" animBg="1"/>
      <p:bldP spid="19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14356"/>
          </a:xfrm>
        </p:spPr>
        <p:txBody>
          <a:bodyPr>
            <a:normAutofit fontScale="90000"/>
          </a:bodyPr>
          <a:lstStyle/>
          <a:p>
            <a:r>
              <a:rPr lang="ar-DZ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النشاط :</a:t>
            </a:r>
            <a:r>
              <a:rPr lang="ar-DZ" dirty="0" smtClean="0">
                <a:latin typeface="Tahoma" pitchFamily="34" charset="0"/>
                <a:cs typeface="Tahoma" pitchFamily="34" charset="0"/>
              </a:rPr>
              <a:t>1:- </a:t>
            </a:r>
            <a:r>
              <a:rPr lang="ar-DZ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تعريف النظام البيئي </a:t>
            </a:r>
            <a:endParaRPr lang="fr-FR" dirty="0">
              <a:solidFill>
                <a:srgbClr val="1919F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78595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r" rtl="1"/>
            <a:r>
              <a:rPr lang="ar-DZ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تعيش في المستنقع كائنات حيوانية </a:t>
            </a:r>
            <a:r>
              <a:rPr lang="ar-DZ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نباتية  متنوعة،أسماك ، ضفادع ، سلاحف ،ونباتات مائية كالطحلب </a:t>
            </a:r>
            <a:r>
              <a:rPr lang="ar-DZ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الإيلوديا...،أين تجد غذائها </a:t>
            </a:r>
            <a:r>
              <a:rPr lang="ar-DZ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فيه تتكاثر.ولما تموت تهاجم من طرف الكائنات المجهرية فتحللها.</a:t>
            </a:r>
          </a:p>
        </p:txBody>
      </p:sp>
      <p:pic>
        <p:nvPicPr>
          <p:cNvPr id="8" name="Picture 12" descr="DSC036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7148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Nouveau dossier\poisson++نباتات +حيوانات +مائية ضفادع\طحالب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4"/>
            <a:ext cx="4500562" cy="2571768"/>
          </a:xfrm>
          <a:prstGeom prst="rect">
            <a:avLst/>
          </a:prstGeom>
          <a:noFill/>
        </p:spPr>
      </p:pic>
      <p:pic>
        <p:nvPicPr>
          <p:cNvPr id="30724" name="Picture 4" descr="E:\Nouveau dossier\poisson++نباتات +حيوانات +مائية ضفادع\imagesئءؤ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2571744"/>
            <a:ext cx="1142976" cy="785818"/>
          </a:xfrm>
          <a:prstGeom prst="rect">
            <a:avLst/>
          </a:prstGeom>
          <a:noFill/>
        </p:spPr>
      </p:pic>
      <p:pic>
        <p:nvPicPr>
          <p:cNvPr id="30725" name="Picture 5" descr="E:\Nouveau dossier\poisson++نباتات +حيوانات +مائية ضفادع\Aigle péche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785794"/>
            <a:ext cx="1571636" cy="92869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5214950"/>
            <a:ext cx="9144000" cy="1678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DZ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حدد المدى الحيوي الجغرافي </a:t>
            </a:r>
            <a:r>
              <a:rPr lang="ar-DZ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الوحدة الحياتية.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DZ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إن المدى الحيوي الجغرافي </a:t>
            </a:r>
            <a:r>
              <a:rPr lang="ar-DZ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الوحدة الحياتية يشكلان معا وحدة منسجمة </a:t>
            </a:r>
            <a:r>
              <a:rPr lang="ar-DZ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منظمة، اقترح تسمية لها.</a:t>
            </a:r>
            <a:endParaRPr lang="fr-FR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ar-SA" b="1" i="1" u="sng" dirty="0" smtClean="0">
                <a:solidFill>
                  <a:srgbClr val="FF0000"/>
                </a:solidFill>
              </a:rPr>
              <a:t>جلب كائنات جديدة إلى بيئات جديدة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000792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ar-SA" sz="2400" dirty="0" smtClean="0">
                <a:latin typeface="Tahoma" pitchFamily="34" charset="0"/>
                <a:cs typeface="Tahoma" pitchFamily="34" charset="0"/>
              </a:rPr>
              <a:t>تقوم </a:t>
            </a:r>
            <a:r>
              <a:rPr lang="ar-SA" sz="2400" dirty="0" err="1" smtClean="0">
                <a:latin typeface="Tahoma" pitchFamily="34" charset="0"/>
                <a:cs typeface="Tahoma" pitchFamily="34" charset="0"/>
              </a:rPr>
              <a:t>المتعضيات</a:t>
            </a:r>
            <a:r>
              <a:rPr lang="ar-SA" sz="2400" dirty="0" smtClean="0">
                <a:latin typeface="Tahoma" pitchFamily="34" charset="0"/>
                <a:cs typeface="Tahoma" pitchFamily="34" charset="0"/>
              </a:rPr>
              <a:t> بضبط أعداد بعضها البعض من خلال شبكات غذائية متوازنة. و لهذا </a:t>
            </a:r>
            <a:r>
              <a:rPr lang="ar-SA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فإن إضافة </a:t>
            </a:r>
            <a:r>
              <a:rPr lang="ar-SA" sz="2400" dirty="0" err="1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متعض</a:t>
            </a:r>
            <a:r>
              <a:rPr lang="ar-SA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جديد إلى بيئةٍ لم يوجد فيها بشكل طبيعي بإمكانه الإخلال بنظام هذه البيئة </a:t>
            </a:r>
            <a:r>
              <a:rPr lang="ar-SA" sz="2400" dirty="0" err="1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SA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إنتاج مشاكل كثيرة</a:t>
            </a:r>
            <a:r>
              <a:rPr lang="ar-SA" sz="2400" dirty="0" smtClean="0">
                <a:latin typeface="Tahoma" pitchFamily="34" charset="0"/>
                <a:cs typeface="Tahoma" pitchFamily="34" charset="0"/>
              </a:rPr>
              <a:t>. و هذا ما حصل في استراليا عندما جـُلِبت الأرانب الأوروبية لاستراليا في القرن السادس عشر لغرض الطعام. لقد بدأ الأمر كله بأربعة وعشرون أرنبا فقط. ففي عام </a:t>
            </a:r>
            <a:r>
              <a:rPr lang="ar-DZ" sz="2400" dirty="0" smtClean="0">
                <a:latin typeface="Tahoma" pitchFamily="34" charset="0"/>
                <a:cs typeface="Tahoma" pitchFamily="34" charset="0"/>
              </a:rPr>
              <a:t>1859</a:t>
            </a:r>
            <a:r>
              <a:rPr lang="ar-SA" sz="2400" dirty="0" smtClean="0">
                <a:latin typeface="Tahoma" pitchFamily="34" charset="0"/>
                <a:cs typeface="Tahoma" pitchFamily="34" charset="0"/>
              </a:rPr>
              <a:t> قام المزارع </a:t>
            </a:r>
            <a:r>
              <a:rPr lang="ar-SA" sz="2400" b="1" dirty="0" smtClean="0">
                <a:latin typeface="Tahoma" pitchFamily="34" charset="0"/>
                <a:cs typeface="Tahoma" pitchFamily="34" charset="0"/>
              </a:rPr>
              <a:t>توماس أوستن </a:t>
            </a:r>
            <a:r>
              <a:rPr lang="ar-SA" sz="2400" dirty="0" smtClean="0">
                <a:latin typeface="Tahoma" pitchFamily="34" charset="0"/>
                <a:cs typeface="Tahoma" pitchFamily="34" charset="0"/>
              </a:rPr>
              <a:t>بإطلاق </a:t>
            </a:r>
            <a:r>
              <a:rPr lang="ar-DZ" sz="2400" dirty="0" smtClean="0">
                <a:latin typeface="Tahoma" pitchFamily="34" charset="0"/>
                <a:cs typeface="Tahoma" pitchFamily="34" charset="0"/>
              </a:rPr>
              <a:t>24</a:t>
            </a:r>
            <a:r>
              <a:rPr lang="ar-SA" sz="2400" dirty="0" smtClean="0">
                <a:latin typeface="Tahoma" pitchFamily="34" charset="0"/>
                <a:cs typeface="Tahoma" pitchFamily="34" charset="0"/>
              </a:rPr>
              <a:t> أرنبا</a:t>
            </a:r>
            <a:r>
              <a:rPr lang="ar-SA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SA" sz="2400" dirty="0" smtClean="0">
                <a:latin typeface="Tahoma" pitchFamily="34" charset="0"/>
                <a:cs typeface="Tahoma" pitchFamily="34" charset="0"/>
              </a:rPr>
              <a:t>من أقفاصها لأغراض الصيد, ولم تمر أكثر من عشر سنوات حتى خرجت هذه الأرانب عن السيطرة </a:t>
            </a:r>
            <a:r>
              <a:rPr lang="ar-SA" sz="24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SA" sz="2400" dirty="0" smtClean="0">
                <a:latin typeface="Tahoma" pitchFamily="34" charset="0"/>
                <a:cs typeface="Tahoma" pitchFamily="34" charset="0"/>
              </a:rPr>
              <a:t> تكاثرت إلى أن </a:t>
            </a:r>
            <a:r>
              <a:rPr lang="ar-SA" sz="24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SA" sz="2400" dirty="0" smtClean="0">
                <a:latin typeface="Tahoma" pitchFamily="34" charset="0"/>
                <a:cs typeface="Tahoma" pitchFamily="34" charset="0"/>
              </a:rPr>
              <a:t> صلت أعدادها إلى عشرات الملايين. فلقد وجدت هذه الأرانب الظروف المثالية للتكاثر </a:t>
            </a:r>
            <a:r>
              <a:rPr lang="ar-SA" sz="24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SA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SA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لم يوجد في هذه البيئة الجديدة ما يضبط أعدادها</a:t>
            </a:r>
            <a:r>
              <a:rPr lang="ar-SA" sz="2400" dirty="0" smtClean="0">
                <a:latin typeface="Tahoma" pitchFamily="34" charset="0"/>
                <a:cs typeface="Tahoma" pitchFamily="34" charset="0"/>
              </a:rPr>
              <a:t>. عانت استراليا الكثير من هذه الأرانب</a:t>
            </a:r>
            <a:r>
              <a:rPr lang="ar-DZ" sz="2400" dirty="0" smtClean="0">
                <a:latin typeface="Tahoma" pitchFamily="34" charset="0"/>
                <a:cs typeface="Tahoma" pitchFamily="34" charset="0"/>
              </a:rPr>
              <a:t>.</a:t>
            </a:r>
            <a:endParaRPr lang="fr-FR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  <a:solidFill>
            <a:srgbClr val="00FF00"/>
          </a:solidFill>
        </p:spPr>
        <p:txBody>
          <a:bodyPr>
            <a:normAutofit/>
          </a:bodyPr>
          <a:lstStyle/>
          <a:p>
            <a:pPr algn="r"/>
            <a:r>
              <a:rPr lang="ar-DZ" sz="1800" dirty="0" smtClean="0">
                <a:latin typeface="Tahoma" pitchFamily="34" charset="0"/>
                <a:cs typeface="Tahoma" pitchFamily="34" charset="0"/>
              </a:rPr>
              <a:t>    لاحظ هذه الصور  التي تبين بعض الأعمال البناءة ( الأعمال الايجابية )</a:t>
            </a:r>
            <a:endParaRPr lang="fr-FR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E:\Nouveau dossier\البيئة\images.jpg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3000364" cy="2214578"/>
          </a:xfrm>
          <a:prstGeom prst="rect">
            <a:avLst/>
          </a:prstGeom>
          <a:noFill/>
        </p:spPr>
      </p:pic>
      <p:pic>
        <p:nvPicPr>
          <p:cNvPr id="2051" name="Picture 3" descr="E:\Nouveau dossier\البيئة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929066"/>
            <a:ext cx="3000396" cy="1571636"/>
          </a:xfrm>
          <a:prstGeom prst="rect">
            <a:avLst/>
          </a:prstGeom>
          <a:noFill/>
        </p:spPr>
      </p:pic>
      <p:pic>
        <p:nvPicPr>
          <p:cNvPr id="2053" name="Picture 5" descr="E:\Nouveau dossier\البيئة\روع وأغرب مدرجات جبال زراعة الأر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14884"/>
            <a:ext cx="3071802" cy="214311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14480" y="4643447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dirty="0" smtClean="0">
                <a:solidFill>
                  <a:schemeClr val="bg1"/>
                </a:solidFill>
              </a:rPr>
              <a:t>مدرجات لزراعة الأرز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098" name="Picture 2" descr="G:\حيوانات متنوعة\النباتات\تت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571744"/>
            <a:ext cx="2928958" cy="1357322"/>
          </a:xfrm>
          <a:prstGeom prst="rect">
            <a:avLst/>
          </a:prstGeom>
          <a:noFill/>
        </p:spPr>
      </p:pic>
      <p:pic>
        <p:nvPicPr>
          <p:cNvPr id="4099" name="Picture 3" descr="G:\حيوانات متنوعة\النباتات\حديقة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00042"/>
            <a:ext cx="2000232" cy="207170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71736" y="571480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DZ" dirty="0" smtClean="0">
                <a:latin typeface="Tahoma" pitchFamily="34" charset="0"/>
                <a:cs typeface="Tahoma" pitchFamily="34" charset="0"/>
              </a:rPr>
              <a:t> حديقة </a:t>
            </a:r>
            <a:endParaRPr lang="fr-FR" dirty="0"/>
          </a:p>
        </p:txBody>
      </p:sp>
      <p:pic>
        <p:nvPicPr>
          <p:cNvPr id="1026" name="Picture 2" descr="C:\Documents and Settings\Administrateur\Mes documents\Téléchargements\السّد الاخضر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4643446"/>
            <a:ext cx="3214678" cy="221455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072462" y="4714884"/>
            <a:ext cx="107153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DZ" sz="1600" b="1" dirty="0" smtClean="0"/>
              <a:t>السّد الأخضر</a:t>
            </a:r>
            <a:endParaRPr lang="fr-FR" sz="1600" b="1" dirty="0"/>
          </a:p>
        </p:txBody>
      </p:sp>
      <p:pic>
        <p:nvPicPr>
          <p:cNvPr id="1027" name="Picture 3" descr="C:\Documents and Settings\Administrateur\Mes documents\Téléchargements\الجزائر السد الاخضر لمقاومة التصحر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2571744"/>
            <a:ext cx="3214678" cy="209072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858148" y="2643182"/>
            <a:ext cx="12858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DZ" sz="1600" b="1" dirty="0" smtClean="0"/>
              <a:t>السّد الأخضر</a:t>
            </a:r>
            <a:endParaRPr lang="fr-FR" sz="1600" b="1" dirty="0"/>
          </a:p>
        </p:txBody>
      </p:sp>
      <p:pic>
        <p:nvPicPr>
          <p:cNvPr id="1028" name="Picture 4" descr="C:\Documents and Settings\Administrateur\Mes documents\Téléchargements\03042012gourogo0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500043"/>
            <a:ext cx="2214578" cy="2071702"/>
          </a:xfrm>
          <a:prstGeom prst="rect">
            <a:avLst/>
          </a:prstGeom>
          <a:noFill/>
        </p:spPr>
      </p:pic>
      <p:pic>
        <p:nvPicPr>
          <p:cNvPr id="15" name="Espace réservé du contenu 3" descr="http://abudhabienv.com/wp-content/uploads/wind-energy-25.jpg">
            <a:hlinkClick r:id="rId11"/>
          </p:cNvPr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29322" y="500042"/>
            <a:ext cx="164307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17"/>
          <p:cNvCxnSpPr/>
          <p:nvPr/>
        </p:nvCxnSpPr>
        <p:spPr>
          <a:xfrm rot="10800000">
            <a:off x="5929322" y="2571744"/>
            <a:ext cx="3214678" cy="1588"/>
          </a:xfrm>
          <a:prstGeom prst="line">
            <a:avLst/>
          </a:prstGeom>
          <a:ln w="38100">
            <a:solidFill>
              <a:srgbClr val="1919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3786194" y="4714872"/>
            <a:ext cx="4286256" cy="1588"/>
          </a:xfrm>
          <a:prstGeom prst="line">
            <a:avLst/>
          </a:prstGeom>
          <a:ln w="38100">
            <a:solidFill>
              <a:srgbClr val="1919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16200000" flipV="1">
            <a:off x="4894249" y="1536671"/>
            <a:ext cx="2070114" cy="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929322" y="500042"/>
            <a:ext cx="321467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2679687" y="1535893"/>
            <a:ext cx="2070908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750067" y="1535893"/>
            <a:ext cx="207170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Administrateur\Mes documents\Téléchargements\الطلاب بالمشروع ينظفون الشواطئ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00042"/>
            <a:ext cx="1785918" cy="2071702"/>
          </a:xfrm>
          <a:prstGeom prst="rect">
            <a:avLst/>
          </a:prstGeom>
          <a:noFill/>
        </p:spPr>
      </p:pic>
      <p:cxnSp>
        <p:nvCxnSpPr>
          <p:cNvPr id="46" name="Connecteur droit 45"/>
          <p:cNvCxnSpPr/>
          <p:nvPr/>
        </p:nvCxnSpPr>
        <p:spPr>
          <a:xfrm>
            <a:off x="1785918" y="2571744"/>
            <a:ext cx="19288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0800000">
            <a:off x="1785918" y="500042"/>
            <a:ext cx="19288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10800000">
            <a:off x="0" y="500042"/>
            <a:ext cx="1785918" cy="1588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10800000">
            <a:off x="0" y="2571744"/>
            <a:ext cx="1785918" cy="1588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 59" descr="AFRIQUE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28926" y="5429250"/>
            <a:ext cx="292895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3943463" y="6215082"/>
            <a:ext cx="91429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FF00"/>
                </a:solidFill>
              </a:rPr>
              <a:t>السور الأخضر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30" name="Picture 1" descr="C:\Documents and Settings\Administrateur\Mes documents\Téléchargements\images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96" y="571480"/>
            <a:ext cx="1571604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http://lamap.bibalex.org/bdd_image/7_3751_boc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14337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Documents and Settings\Administrateur\Mes documents\Téléchargements\1التصح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643314"/>
            <a:ext cx="4929190" cy="3214686"/>
          </a:xfrm>
          <a:prstGeom prst="rect">
            <a:avLst/>
          </a:prstGeom>
          <a:noFill/>
        </p:spPr>
      </p:pic>
      <p:pic>
        <p:nvPicPr>
          <p:cNvPr id="14" name="Picture 2" descr="C:\Documents and Settings\Administrateur\Mes documents\Téléchargements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66"/>
            <a:ext cx="3714776" cy="285750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E:\Nouveau dossier\النباتات+التصنيف\__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378619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000" dirty="0" smtClean="0">
                <a:solidFill>
                  <a:srgbClr val="002060"/>
                </a:solidFill>
              </a:rPr>
              <a:t>باستغلال معطيات الجدول </a:t>
            </a:r>
            <a:r>
              <a:rPr lang="ar-DZ" sz="2000" dirty="0" err="1" smtClean="0">
                <a:solidFill>
                  <a:srgbClr val="002060"/>
                </a:solidFill>
              </a:rPr>
              <a:t>و</a:t>
            </a:r>
            <a:r>
              <a:rPr lang="ar-DZ" sz="2000" dirty="0" smtClean="0">
                <a:solidFill>
                  <a:srgbClr val="002060"/>
                </a:solidFill>
              </a:rPr>
              <a:t> الشكل معا:-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DZ" sz="2000" dirty="0" smtClean="0">
                <a:solidFill>
                  <a:srgbClr val="002060"/>
                </a:solidFill>
              </a:rPr>
              <a:t>حدد سبب قلة</a:t>
            </a:r>
            <a:r>
              <a:rPr lang="fr-FR" sz="2000" dirty="0" smtClean="0">
                <a:solidFill>
                  <a:srgbClr val="002060"/>
                </a:solidFill>
              </a:rPr>
              <a:t>  </a:t>
            </a:r>
            <a:r>
              <a:rPr lang="ar-DZ" sz="2000" dirty="0" smtClean="0">
                <a:solidFill>
                  <a:srgbClr val="002060"/>
                </a:solidFill>
              </a:rPr>
              <a:t>  </a:t>
            </a:r>
            <a:r>
              <a:rPr lang="fr-FR" sz="3600" dirty="0" smtClean="0">
                <a:solidFill>
                  <a:srgbClr val="002060"/>
                </a:solidFill>
              </a:rPr>
              <a:t>o</a:t>
            </a:r>
            <a:r>
              <a:rPr lang="fr-FR" sz="2000" dirty="0" smtClean="0">
                <a:solidFill>
                  <a:srgbClr val="002060"/>
                </a:solidFill>
              </a:rPr>
              <a:t>2</a:t>
            </a:r>
            <a:r>
              <a:rPr lang="fr-FR" sz="1100" dirty="0" smtClean="0">
                <a:solidFill>
                  <a:srgbClr val="002060"/>
                </a:solidFill>
              </a:rPr>
              <a:t> </a:t>
            </a:r>
            <a:r>
              <a:rPr lang="ar-DZ" sz="2000" dirty="0" smtClean="0">
                <a:solidFill>
                  <a:srgbClr val="002060"/>
                </a:solidFill>
              </a:rPr>
              <a:t>المذاب في الماء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ar-DZ" sz="2000" dirty="0" smtClean="0">
                <a:solidFill>
                  <a:srgbClr val="002060"/>
                </a:solidFill>
              </a:rPr>
              <a:t> في المنطقة (2) 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DZ" sz="2000" dirty="0" smtClean="0">
                <a:solidFill>
                  <a:srgbClr val="002060"/>
                </a:solidFill>
              </a:rPr>
              <a:t>قدم تفسيرا لاختلاف توزع الكائنات الحية المائية في المناطق (1)،(2)،(3).</a:t>
            </a:r>
          </a:p>
          <a:p>
            <a:pPr marL="342900" lvl="0" indent="-342900" algn="r" rtl="1">
              <a:buFont typeface="+mj-lt"/>
              <a:buAutoNum type="arabicPeriod"/>
            </a:pPr>
            <a:r>
              <a:rPr lang="ar-DZ" sz="2000" dirty="0" smtClean="0">
                <a:solidFill>
                  <a:srgbClr val="002060"/>
                </a:solidFill>
              </a:rPr>
              <a:t>إذا علمت أن سمكة الشبوط مثلا تحتاج على  الأقل إلى   </a:t>
            </a:r>
            <a:r>
              <a:rPr lang="fr-FR" sz="2000" dirty="0" smtClean="0">
                <a:solidFill>
                  <a:srgbClr val="002060"/>
                </a:solidFill>
              </a:rPr>
              <a:t>5mg/L</a:t>
            </a:r>
            <a:r>
              <a:rPr lang="ar-DZ" sz="2000" dirty="0" smtClean="0">
                <a:solidFill>
                  <a:srgbClr val="002060"/>
                </a:solidFill>
              </a:rPr>
              <a:t>  من  </a:t>
            </a:r>
            <a:r>
              <a:rPr lang="fr-FR" sz="3600" dirty="0" smtClean="0">
                <a:solidFill>
                  <a:srgbClr val="002060"/>
                </a:solidFill>
              </a:rPr>
              <a:t>o</a:t>
            </a:r>
            <a:r>
              <a:rPr lang="fr-FR" sz="1400" dirty="0" smtClean="0">
                <a:solidFill>
                  <a:srgbClr val="002060"/>
                </a:solidFill>
              </a:rPr>
              <a:t>2</a:t>
            </a:r>
            <a:r>
              <a:rPr lang="ar-DZ" sz="2000" dirty="0" smtClean="0">
                <a:solidFill>
                  <a:srgbClr val="002060"/>
                </a:solidFill>
              </a:rPr>
              <a:t> المذاب في الماء لتنمو </a:t>
            </a:r>
            <a:r>
              <a:rPr lang="ar-DZ" sz="2000" dirty="0" err="1" smtClean="0">
                <a:solidFill>
                  <a:srgbClr val="002060"/>
                </a:solidFill>
              </a:rPr>
              <a:t>و</a:t>
            </a:r>
            <a:r>
              <a:rPr lang="ar-DZ" sz="2000" dirty="0" smtClean="0">
                <a:solidFill>
                  <a:srgbClr val="002060"/>
                </a:solidFill>
              </a:rPr>
              <a:t> تتكاثر ،حدد المنطقة من النهر التي يمكن أن تتواجد فيها . علل إجابتك .</a:t>
            </a:r>
          </a:p>
          <a:p>
            <a:pPr marL="342900" lvl="0" indent="-342900" algn="r" rtl="1">
              <a:buFont typeface="+mj-lt"/>
              <a:buAutoNum type="arabicPeriod"/>
            </a:pPr>
            <a:r>
              <a:rPr lang="ar-DZ" sz="2000" dirty="0" smtClean="0">
                <a:solidFill>
                  <a:srgbClr val="002060"/>
                </a:solidFill>
              </a:rPr>
              <a:t>انطلاقا من هذه الوثيقة ،اشرح بواسطة مخطط بسيط كيف حدث موت سمك القرش بالتسمم .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DZ" sz="2000" dirty="0" smtClean="0">
                <a:solidFill>
                  <a:srgbClr val="002060"/>
                </a:solidFill>
              </a:rPr>
              <a:t>هل يمكن أن يؤثر ذلك على صحة الإنسان ؟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DZ" sz="2000" dirty="0" smtClean="0">
                <a:solidFill>
                  <a:srgbClr val="002060"/>
                </a:solidFill>
              </a:rPr>
              <a:t>اقترح حلا لتجنب مخاطر التلوث هذا </a:t>
            </a:r>
            <a:endParaRPr lang="fr-FR" sz="2000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232" y="2428868"/>
            <a:ext cx="7143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1200" dirty="0" smtClean="0">
                <a:solidFill>
                  <a:srgbClr val="002060"/>
                </a:solidFill>
              </a:rPr>
              <a:t>عوالق حيوانية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143248"/>
            <a:ext cx="642910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DZ" sz="1400" dirty="0" smtClean="0"/>
              <a:t>عوالق نباتية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3428992" y="3286124"/>
            <a:ext cx="500066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1400" dirty="0" smtClean="0"/>
              <a:t>التونة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2357422" y="3357562"/>
            <a:ext cx="928694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r-DZ" sz="1400" dirty="0" smtClean="0"/>
              <a:t>سمك القرش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1357290" y="3105976"/>
            <a:ext cx="642942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ar-DZ" sz="1600" dirty="0" smtClean="0"/>
              <a:t>سردين</a:t>
            </a:r>
            <a:endParaRPr lang="fr-FR" sz="1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eur\Mes documents\Téléchargements\images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876"/>
            <a:ext cx="4929193" cy="3071813"/>
          </a:xfrm>
          <a:prstGeom prst="rect">
            <a:avLst/>
          </a:prstGeom>
          <a:ln w="88900" cap="sq" cmpd="thickThin">
            <a:solidFill>
              <a:srgbClr val="00FF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" name="Picture 4" descr="E:\Nouveau dossier\ahmed1\imagesم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3214686"/>
          </a:xfrm>
          <a:prstGeom prst="rect">
            <a:avLst/>
          </a:prstGeom>
          <a:noFill/>
        </p:spPr>
      </p:pic>
      <p:pic>
        <p:nvPicPr>
          <p:cNvPr id="6" name="Image 5" descr="ecologie2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78618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7"/>
          <p:cNvSpPr txBox="1">
            <a:spLocks/>
          </p:cNvSpPr>
          <p:nvPr/>
        </p:nvSpPr>
        <p:spPr>
          <a:xfrm>
            <a:off x="3500430" y="214290"/>
            <a:ext cx="2286016" cy="2857520"/>
          </a:xfrm>
          <a:prstGeom prst="rect">
            <a:avLst/>
          </a:prstGeom>
          <a:solidFill>
            <a:srgbClr val="FFFF00"/>
          </a:solidFill>
          <a:ln>
            <a:solidFill>
              <a:srgbClr val="1919F9"/>
            </a:solidFill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DZ" sz="2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لخص في بضعة أسطر تأثير الإنسان على توازن النظام البيئي</a:t>
            </a:r>
            <a:endParaRPr kumimoji="0" lang="fr-FR" sz="2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هاية العرض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929718" cy="657227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ALGERIE_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5786446" y="357166"/>
            <a:ext cx="1214446" cy="714356"/>
          </a:xfrm>
          <a:prstGeom prst="rect">
            <a:avLst/>
          </a:prstGeom>
          <a:noFill/>
        </p:spPr>
      </p:pic>
      <p:pic>
        <p:nvPicPr>
          <p:cNvPr id="6" name="Picture 3" descr="ALGERIE_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7715272" y="428604"/>
            <a:ext cx="1071570" cy="714356"/>
          </a:xfrm>
          <a:prstGeom prst="rect">
            <a:avLst/>
          </a:prstGeom>
          <a:noFill/>
        </p:spPr>
      </p:pic>
      <p:pic>
        <p:nvPicPr>
          <p:cNvPr id="7" name="Picture 3" descr="ALGERIE_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500034" y="2857496"/>
            <a:ext cx="642910" cy="928694"/>
          </a:xfrm>
          <a:prstGeom prst="rect">
            <a:avLst/>
          </a:prstGeom>
          <a:noFill/>
        </p:spPr>
      </p:pic>
      <p:pic>
        <p:nvPicPr>
          <p:cNvPr id="11" name="Picture 3" descr="ALGERIE_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4143372" y="357166"/>
            <a:ext cx="1214446" cy="714356"/>
          </a:xfrm>
          <a:prstGeom prst="rect">
            <a:avLst/>
          </a:prstGeom>
          <a:noFill/>
        </p:spPr>
      </p:pic>
      <p:pic>
        <p:nvPicPr>
          <p:cNvPr id="12" name="Picture 3" descr="ALGERIE_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2357422" y="428604"/>
            <a:ext cx="1214446" cy="714356"/>
          </a:xfrm>
          <a:prstGeom prst="rect">
            <a:avLst/>
          </a:prstGeom>
          <a:noFill/>
        </p:spPr>
      </p:pic>
      <p:pic>
        <p:nvPicPr>
          <p:cNvPr id="6151" name="Picture 7" descr="D:\docu - internet (2)\ahmed\images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2152629" cy="2019282"/>
          </a:xfrm>
          <a:prstGeom prst="rect">
            <a:avLst/>
          </a:prstGeom>
          <a:noFill/>
        </p:spPr>
      </p:pic>
      <p:sp>
        <p:nvSpPr>
          <p:cNvPr id="10" name="Titre 1"/>
          <p:cNvSpPr>
            <a:spLocks noGrp="1"/>
          </p:cNvSpPr>
          <p:nvPr/>
        </p:nvSpPr>
        <p:spPr>
          <a:xfrm>
            <a:off x="0" y="6215082"/>
            <a:ext cx="2571736" cy="642918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FF0000"/>
                </a:solidFill>
              </a:rPr>
              <a:t>Prof</a:t>
            </a:r>
            <a:r>
              <a:rPr lang="fr-FR" sz="2000" dirty="0" smtClean="0"/>
              <a:t> </a:t>
            </a:r>
            <a:r>
              <a:rPr lang="ar-DZ" sz="2000" dirty="0" smtClean="0"/>
              <a:t>:</a:t>
            </a:r>
            <a:r>
              <a:rPr lang="fr-FR" sz="2000" dirty="0" smtClean="0"/>
              <a:t> A . </a:t>
            </a:r>
            <a:r>
              <a:rPr lang="fr-FR" sz="2000" dirty="0" err="1" smtClean="0"/>
              <a:t>Khomidja</a:t>
            </a:r>
            <a:endParaRPr lang="fr-FR" sz="2000" dirty="0"/>
          </a:p>
        </p:txBody>
      </p:sp>
      <p:pic>
        <p:nvPicPr>
          <p:cNvPr id="13" name="Picture 16" descr="azoof_baa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563543" flipV="1">
            <a:off x="6962677" y="3662208"/>
            <a:ext cx="2630488" cy="106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D:\docu - internet (2)\coeur-dahlia-rouge-6184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072074"/>
            <a:ext cx="2571748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00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DZ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1-  الشروط الضرورية لإنشاء نظام بيئي</a:t>
            </a:r>
            <a:endParaRPr lang="fr-FR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85720" y="1142985"/>
            <a:ext cx="8572560" cy="928693"/>
          </a:xfrm>
        </p:spPr>
        <p:txBody>
          <a:bodyPr>
            <a:noAutofit/>
          </a:bodyPr>
          <a:lstStyle/>
          <a:p>
            <a:pPr algn="r" rtl="1"/>
            <a:r>
              <a:rPr lang="ar-DZ" sz="2400" dirty="0" smtClean="0">
                <a:latin typeface="Tahoma" pitchFamily="34" charset="0"/>
                <a:cs typeface="Tahoma" pitchFamily="34" charset="0"/>
              </a:rPr>
              <a:t>تعرفنا على نظام بيئي </a:t>
            </a:r>
            <a:r>
              <a:rPr lang="ar-DZ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طبيعي</a:t>
            </a:r>
            <a:r>
              <a:rPr lang="ar-DZ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DZ" sz="24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2400" dirty="0" smtClean="0">
                <a:latin typeface="Tahoma" pitchFamily="34" charset="0"/>
                <a:cs typeface="Tahoma" pitchFamily="34" charset="0"/>
              </a:rPr>
              <a:t> الآن ننجز تركيب وظيفي لنظام بيئي </a:t>
            </a: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اصطناعي</a:t>
            </a:r>
            <a:r>
              <a:rPr lang="ar-DZ" sz="2400" dirty="0" smtClean="0">
                <a:latin typeface="Tahoma" pitchFamily="34" charset="0"/>
                <a:cs typeface="Tahoma" pitchFamily="34" charset="0"/>
              </a:rPr>
              <a:t>   حوض الأسماك = الأكواريوم .</a:t>
            </a:r>
            <a:endParaRPr lang="fr-FR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Parenthèse fermante 6"/>
          <p:cNvSpPr/>
          <p:nvPr/>
        </p:nvSpPr>
        <p:spPr>
          <a:xfrm>
            <a:off x="6000760" y="1571612"/>
            <a:ext cx="357190" cy="571504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ouvrante 7"/>
          <p:cNvSpPr/>
          <p:nvPr/>
        </p:nvSpPr>
        <p:spPr>
          <a:xfrm>
            <a:off x="2428860" y="1571612"/>
            <a:ext cx="285752" cy="642942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Picture 4" descr="E:\Nouveau dossier\النباتات+التصنيف\ط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5143504" cy="40005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57818" y="2500306"/>
            <a:ext cx="3500462" cy="1323439"/>
          </a:xfrm>
          <a:prstGeom prst="rect">
            <a:avLst/>
          </a:prstGeom>
          <a:ln>
            <a:solidFill>
              <a:srgbClr val="1919F9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2000" dirty="0" smtClean="0">
                <a:latin typeface="Tahoma" pitchFamily="34" charset="0"/>
                <a:cs typeface="Tahoma" pitchFamily="34" charset="0"/>
              </a:rPr>
              <a:t>باستغلال  الوثيقة المقابلة :</a:t>
            </a:r>
          </a:p>
          <a:p>
            <a:pPr marL="342900" indent="-342900" algn="r" rtl="1">
              <a:buFont typeface="+mj-lt"/>
              <a:buAutoNum type="alphaLcParenR"/>
            </a:pPr>
            <a:r>
              <a:rPr lang="ar-DZ" sz="2000" dirty="0" smtClean="0">
                <a:latin typeface="Tahoma" pitchFamily="34" charset="0"/>
                <a:cs typeface="Tahoma" pitchFamily="34" charset="0"/>
              </a:rPr>
              <a:t>استخرج مركبات هذا النظام البيئي  الاصطناعي مستعينا بالجدول التالي: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5143504" y="4500570"/>
          <a:ext cx="3714776" cy="19839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7388"/>
                <a:gridCol w="1857388"/>
              </a:tblGrid>
              <a:tr h="1000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800" dirty="0" smtClean="0"/>
                        <a:t>المدى الحيوي الجغرافي </a:t>
                      </a:r>
                      <a:endParaRPr lang="fr-FR" sz="2800" dirty="0" smtClean="0"/>
                    </a:p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800" dirty="0" smtClean="0"/>
                        <a:t>الوحدة الحياتية</a:t>
                      </a:r>
                      <a:endParaRPr lang="fr-FR" sz="2800" dirty="0"/>
                    </a:p>
                  </a:txBody>
                  <a:tcPr/>
                </a:tc>
              </a:tr>
              <a:tr h="612325">
                <a:tc>
                  <a:txBody>
                    <a:bodyPr/>
                    <a:lstStyle/>
                    <a:p>
                      <a:r>
                        <a:rPr lang="ar-DZ" sz="2800" dirty="0" smtClean="0"/>
                        <a:t>..............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2800" dirty="0" smtClean="0"/>
                        <a:t>................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3372" y="2214554"/>
            <a:ext cx="5000628" cy="4643446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r" rtl="1"/>
            <a:r>
              <a:rPr lang="ar-DZ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النتيجة:</a:t>
            </a: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النظام البيئي هو مجموع العناصر الحية </a:t>
            </a:r>
            <a:r>
              <a:rPr lang="ar-DZ" sz="2400" dirty="0" err="1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2400" dirty="0" err="1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اللاحية</a:t>
            </a: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و العلاقات القائمة بين هذه العناصر .</a:t>
            </a:r>
            <a:b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</a:br>
            <a:r>
              <a:rPr lang="ar-DZ" sz="24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*-</a:t>
            </a:r>
            <a:r>
              <a:rPr lang="ar-DZ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الشروط الضرورية لإنشاء نظام بيئي مستمر</a:t>
            </a:r>
            <a:r>
              <a:rPr lang="ar-DZ" sz="24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:-</a:t>
            </a: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</a:b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أ- وجود كائنات حية حيوانية </a:t>
            </a:r>
            <a:r>
              <a:rPr lang="ar-DZ" sz="2400" dirty="0" err="1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نباتية</a:t>
            </a:r>
            <a:b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</a:b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ب- توفر عوامل مناخية ( ضوء، حرارة ،هواء...</a:t>
            </a:r>
            <a:b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</a:b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ج- توفر عوامل ترابية (الطبيعة الفيزيائية </a:t>
            </a:r>
            <a:r>
              <a:rPr lang="ar-DZ" sz="2400" dirty="0" err="1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الكيميائية للتربة )</a:t>
            </a:r>
            <a:b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</a:b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د- وجود علاقات مستمرة بين العناصر الحية </a:t>
            </a:r>
            <a:r>
              <a:rPr lang="ar-DZ" sz="2400" dirty="0" err="1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2400" dirty="0" err="1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اللاحية</a:t>
            </a:r>
            <a:r>
              <a:rPr lang="ar-DZ" sz="2400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fr-FR" sz="2400" dirty="0">
              <a:solidFill>
                <a:srgbClr val="1919F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4810" y="1"/>
            <a:ext cx="4929190" cy="2143116"/>
          </a:xfrm>
          <a:ln w="28575">
            <a:solidFill>
              <a:srgbClr val="1919F9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 algn="r" rtl="1">
              <a:buFont typeface="+mj-lt"/>
              <a:buAutoNum type="alphaLcPeriod"/>
            </a:pPr>
            <a:r>
              <a:rPr lang="ar-DZ" sz="2800" dirty="0" smtClean="0">
                <a:latin typeface="Tahoma" pitchFamily="34" charset="0"/>
                <a:cs typeface="Tahoma" pitchFamily="34" charset="0"/>
              </a:rPr>
              <a:t>حدد العلاقة التي تربط بين العنصرين( </a:t>
            </a:r>
            <a:r>
              <a:rPr lang="ar-DZ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DZ" sz="2800" dirty="0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ar-DZ" sz="2800" dirty="0" smtClean="0">
                <a:latin typeface="Tahoma" pitchFamily="34" charset="0"/>
                <a:cs typeface="Tahoma" pitchFamily="34" charset="0"/>
              </a:rPr>
              <a:t>)،وبين ( </a:t>
            </a:r>
            <a:r>
              <a:rPr lang="ar-DZ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DZ" sz="2800" dirty="0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ar-DZ" sz="2800" dirty="0" smtClean="0">
                <a:latin typeface="Tahoma" pitchFamily="34" charset="0"/>
                <a:cs typeface="Tahoma" pitchFamily="34" charset="0"/>
              </a:rPr>
              <a:t>)، </a:t>
            </a:r>
            <a:r>
              <a:rPr lang="ar-DZ" sz="28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2800" dirty="0" smtClean="0">
                <a:latin typeface="Tahoma" pitchFamily="34" charset="0"/>
                <a:cs typeface="Tahoma" pitchFamily="34" charset="0"/>
              </a:rPr>
              <a:t> بين ( </a:t>
            </a:r>
            <a:r>
              <a:rPr lang="ar-DZ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DZ" sz="28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DZ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DZ" sz="2800" dirty="0" smtClean="0">
                <a:latin typeface="Tahoma" pitchFamily="34" charset="0"/>
                <a:cs typeface="Tahoma" pitchFamily="34" charset="0"/>
              </a:rPr>
              <a:t>)،و بين ( </a:t>
            </a:r>
            <a:r>
              <a:rPr lang="ar-DZ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DZ" sz="28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DZ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ar-DZ" sz="2800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 marL="514350" indent="-514350" algn="r" rtl="1">
              <a:buFont typeface="+mj-lt"/>
              <a:buAutoNum type="alphaLcPeriod"/>
            </a:pPr>
            <a:r>
              <a:rPr lang="ar-DZ" sz="2800" dirty="0" smtClean="0">
                <a:latin typeface="Tahoma" pitchFamily="34" charset="0"/>
                <a:cs typeface="Tahoma" pitchFamily="34" charset="0"/>
              </a:rPr>
              <a:t>استخلص الشروط الضرورية لإنشاء نظام بيئي مستمر.</a:t>
            </a:r>
            <a:endParaRPr lang="fr-FR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E:\Nouveau dossier\النباتات+التصنيف\ط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35719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" name="Picture 2" descr="E:\Nouveau dossier\poisson++نباتات +حيوانات +مائية ضفادع\الاكاريو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14337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14678" y="0"/>
            <a:ext cx="5472122" cy="7143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r" rtl="1"/>
            <a:r>
              <a:rPr lang="ar-DZ" sz="32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ar-DZ" sz="32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النشاط :2</a:t>
            </a:r>
            <a:r>
              <a:rPr lang="ar-DZ" sz="3200" dirty="0" smtClean="0">
                <a:latin typeface="Tahoma" pitchFamily="34" charset="0"/>
                <a:cs typeface="Tahoma" pitchFamily="34" charset="0"/>
              </a:rPr>
              <a:t> :- تنوع الأنظمة البيئية</a:t>
            </a:r>
            <a:endParaRPr lang="fr-FR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214678" y="642919"/>
            <a:ext cx="59293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DZ" sz="2000" dirty="0" smtClean="0">
                <a:latin typeface="Tahoma" pitchFamily="34" charset="0"/>
                <a:cs typeface="Tahoma" pitchFamily="34" charset="0"/>
              </a:rPr>
              <a:t>تعرف على </a:t>
            </a:r>
            <a:r>
              <a:rPr lang="ar-DZ" sz="2400" dirty="0" smtClean="0">
                <a:latin typeface="Tahoma" pitchFamily="34" charset="0"/>
                <a:cs typeface="Tahoma" pitchFamily="34" charset="0"/>
              </a:rPr>
              <a:t>الأنظمة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البيئية الموضحة في  الوثائق المقابلة.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3" descr="E:\Nouveau dossier\poisson++نباتات +حيوانات +مائية ضفادع\Fonds marins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929066"/>
            <a:ext cx="5143504" cy="2928934"/>
          </a:xfrm>
          <a:prstGeom prst="rect">
            <a:avLst/>
          </a:prstGeom>
          <a:noFill/>
          <a:ln w="57150">
            <a:solidFill>
              <a:srgbClr val="1919F9"/>
            </a:solidFill>
          </a:ln>
        </p:spPr>
      </p:pic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3214678" y="1214423"/>
            <a:ext cx="5929322" cy="207170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DZ" sz="2400" dirty="0" smtClean="0">
                <a:latin typeface="Tahoma" pitchFamily="34" charset="0"/>
                <a:cs typeface="Tahoma" pitchFamily="34" charset="0"/>
              </a:rPr>
              <a:t>استخرج مميزات كل نظام باستعمال الجدول التالي :</a:t>
            </a:r>
            <a:endParaRPr lang="fr-FR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E:\Nouveau dossier\poisson++نباتات +حيوانات +مائية ضفادع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3143240" cy="2928958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</p:pic>
      <p:pic>
        <p:nvPicPr>
          <p:cNvPr id="11" name="Image 10" descr="http://www.svt.totalh.com/wp-content/uploads/2012/04/sab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3857620" cy="2857496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Image 8" descr="http://knol.google.com/k/-/-/3tm6sarrbix97/uv3gc0/rainfo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143240" cy="20716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286115" y="2100268"/>
          <a:ext cx="5857884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2628"/>
                <a:gridCol w="1952628"/>
                <a:gridCol w="1952628"/>
              </a:tblGrid>
              <a:tr h="410769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tx1"/>
                          </a:solidFill>
                        </a:rPr>
                        <a:t>العوامل </a:t>
                      </a:r>
                      <a:r>
                        <a:rPr lang="ar-DZ" sz="2400" dirty="0" err="1" smtClean="0">
                          <a:solidFill>
                            <a:schemeClr val="tx1"/>
                          </a:solidFill>
                        </a:rPr>
                        <a:t>اللاحيوية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rgbClr val="FF0000"/>
                          </a:solidFill>
                        </a:rPr>
                        <a:t>الكائنات الحية 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/>
                        <a:t>النظام البيئي</a:t>
                      </a:r>
                      <a:endParaRPr lang="fr-FR" sz="2400" dirty="0"/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400" dirty="0" smtClean="0"/>
                        <a:t>  1-  الغابي</a:t>
                      </a:r>
                      <a:endParaRPr lang="fr-FR" sz="24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400" dirty="0" smtClean="0"/>
                        <a:t>   2- الصحراوي </a:t>
                      </a:r>
                      <a:endParaRPr lang="fr-FR" sz="24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10769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400" dirty="0" smtClean="0"/>
                        <a:t>   3- المائي</a:t>
                      </a:r>
                      <a:endParaRPr lang="fr-FR" sz="24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142976" y="1428736"/>
            <a:ext cx="785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4000" dirty="0" smtClean="0">
                <a:solidFill>
                  <a:srgbClr val="FF0000"/>
                </a:solidFill>
              </a:rPr>
              <a:t>1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1670" y="6215082"/>
            <a:ext cx="714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4000" dirty="0" smtClean="0">
                <a:solidFill>
                  <a:srgbClr val="FF0000"/>
                </a:solidFill>
              </a:rPr>
              <a:t>2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9322" y="4500570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4000" dirty="0" smtClean="0">
                <a:solidFill>
                  <a:schemeClr val="bg1"/>
                </a:solidFill>
              </a:rPr>
              <a:t>3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0166" y="214311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dirty="0" smtClean="0">
                <a:solidFill>
                  <a:srgbClr val="FF0000"/>
                </a:solidFill>
              </a:rPr>
              <a:t>نظام بيئي جليدي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4291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DZ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النشاط:3</a:t>
            </a:r>
            <a:r>
              <a:rPr lang="ar-DZ" sz="3200" dirty="0" smtClean="0">
                <a:latin typeface="Tahoma" pitchFamily="34" charset="0"/>
                <a:cs typeface="Tahoma" pitchFamily="34" charset="0"/>
              </a:rPr>
              <a:t>: توازن النظام البيئي </a:t>
            </a:r>
            <a:r>
              <a:rPr lang="ar-DZ" sz="32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3200" dirty="0" smtClean="0">
                <a:latin typeface="Tahoma" pitchFamily="34" charset="0"/>
                <a:cs typeface="Tahoma" pitchFamily="34" charset="0"/>
              </a:rPr>
              <a:t> مكانة الإنسان فيه</a:t>
            </a:r>
            <a:endParaRPr lang="fr-FR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17145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ar-DZ" sz="1800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يحتل الإنسان مكانة هامة في النظام البيئي،فيحدث تغيرات على هذا </a:t>
            </a:r>
          </a:p>
          <a:p>
            <a:pPr algn="r" rtl="1"/>
            <a:r>
              <a:rPr lang="ar-DZ" sz="1800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 الأخير تؤدي إلى تغيرات في هذا النظام البيئي.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sz="1800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فما المقصود بتوازن نظام بيئي 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sz="1800" b="1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فيم يتمثل إذن تأثير الإنسان على النظام البيئي ؟</a:t>
            </a:r>
            <a:r>
              <a:rPr lang="ar-SA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ar-DZ" sz="1800" dirty="0" smtClean="0">
                <a:latin typeface="Tahoma" pitchFamily="34" charset="0"/>
                <a:cs typeface="Tahoma" pitchFamily="34" charset="0"/>
              </a:rPr>
              <a:t> </a:t>
            </a:r>
            <a:endParaRPr lang="ar-DZ" sz="1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endParaRPr lang="fr-FR" sz="1800" b="1" dirty="0">
              <a:solidFill>
                <a:srgbClr val="1919F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3" descr="E:\Nouveau dossier\poisson++نباتات +حيوانات +مائية ضفادع\لطحالب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3500430" cy="242889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714488"/>
            <a:ext cx="3214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400" b="1" dirty="0" smtClean="0">
                <a:solidFill>
                  <a:srgbClr val="FF0000"/>
                </a:solidFill>
              </a:rPr>
              <a:t>لإظهار ذلك،اقرأ النص التالي:-</a:t>
            </a:r>
            <a:endParaRPr lang="ar-DZ" sz="2400" b="1" dirty="0" smtClean="0">
              <a:solidFill>
                <a:srgbClr val="1919F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0430" y="2285992"/>
            <a:ext cx="5643570" cy="471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DZ" sz="2000" dirty="0" smtClean="0">
                <a:latin typeface="Tahoma" pitchFamily="34" charset="0"/>
                <a:cs typeface="Tahoma" pitchFamily="34" charset="0"/>
              </a:rPr>
              <a:t>إن </a:t>
            </a:r>
            <a:r>
              <a:rPr lang="ar-DZ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الفائض من الأسمدة الكيميائية 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المستعملة في الأراضي الزراعية تجرفه مياه الأمطار إلى البرك مما يزيد من نسبة الأملاح فيها، وبالتالي إفراط في التغذية عند بعض النباتات الخضراء </a:t>
            </a:r>
            <a:r>
              <a:rPr lang="ar-DZ" sz="20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سرعة تكاثرها.</a:t>
            </a:r>
          </a:p>
          <a:p>
            <a:pPr algn="r">
              <a:lnSpc>
                <a:spcPct val="150000"/>
              </a:lnSpc>
            </a:pPr>
            <a:r>
              <a:rPr lang="ar-DZ" sz="2000" dirty="0" smtClean="0">
                <a:latin typeface="Tahoma" pitchFamily="34" charset="0"/>
                <a:cs typeface="Tahoma" pitchFamily="34" charset="0"/>
              </a:rPr>
              <a:t>فيظهر سطح البركة بلون مخضر (مغطى بالطحالب ) متسببا في نقص شفافية الماء </a:t>
            </a:r>
            <a:r>
              <a:rPr lang="ar-DZ" sz="2000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 حجب الضوء عن النباتات الخضراء الأخرى.</a:t>
            </a:r>
          </a:p>
          <a:p>
            <a:pPr algn="r">
              <a:lnSpc>
                <a:spcPct val="150000"/>
              </a:lnSpc>
            </a:pPr>
            <a:r>
              <a:rPr lang="ar-DZ" sz="2000" dirty="0" smtClean="0">
                <a:latin typeface="Tahoma" pitchFamily="34" charset="0"/>
                <a:cs typeface="Tahoma" pitchFamily="34" charset="0"/>
              </a:rPr>
              <a:t>وهذا يؤدي إلى نقص الأوكسجين في الوسط الذي ينجر عنه </a:t>
            </a:r>
            <a:r>
              <a:rPr lang="ar-DZ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موت العوالق الحيوانية </a:t>
            </a:r>
            <a:r>
              <a:rPr lang="ar-DZ" sz="2000" dirty="0" smtClean="0">
                <a:latin typeface="Tahoma" pitchFamily="34" charset="0"/>
                <a:cs typeface="Tahoma" pitchFamily="34" charset="0"/>
              </a:rPr>
              <a:t>التي تعتمد الأسماك عليها في تغذيتها .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Image 6" descr="http://knol.google.com/k/-/-/3tm6sarrbix97/uv3gc0/lakeviccoastalenhance-worl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86322"/>
            <a:ext cx="350043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4348" y="4801316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chemeClr val="bg1"/>
                </a:solidFill>
              </a:rPr>
              <a:t>نمو طحلبي مفرط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H="1">
            <a:off x="1178695" y="5393545"/>
            <a:ext cx="571504" cy="214314"/>
          </a:xfrm>
          <a:prstGeom prst="straightConnector1">
            <a:avLst/>
          </a:prstGeom>
          <a:ln w="38100">
            <a:solidFill>
              <a:srgbClr val="1919F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H="1" flipV="1">
            <a:off x="1000100" y="4286256"/>
            <a:ext cx="857256" cy="285752"/>
          </a:xfrm>
          <a:prstGeom prst="straightConnector1">
            <a:avLst/>
          </a:prstGeom>
          <a:ln w="38100">
            <a:solidFill>
              <a:srgbClr val="1919F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ttp://knol.google.com/k/-/-/3tm6sarrbix97/uv3gc0/deadzonebg08072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  <a:ln w="9525">
            <a:solidFill>
              <a:srgbClr val="1919F9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2910" y="5286388"/>
            <a:ext cx="8215370" cy="1569660"/>
          </a:xfrm>
          <a:prstGeom prst="rect">
            <a:avLst/>
          </a:prstGeom>
          <a:ln>
            <a:solidFill>
              <a:srgbClr val="1919F9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تتكون هذه </a:t>
            </a:r>
            <a:r>
              <a:rPr lang="ar-SA" sz="2400" b="1" dirty="0" smtClean="0">
                <a:solidFill>
                  <a:srgbClr val="1919F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النطاقات الميتة </a:t>
            </a:r>
            <a:r>
              <a:rPr lang="ar-DZ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ar-SA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مناطق فيها نقص في الأكسجين </a:t>
            </a:r>
            <a:r>
              <a:rPr lang="ar-DZ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r>
              <a:rPr lang="ar-SA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عندما تتغلغل الأسمدة الزراعية ومياه المجاري </a:t>
            </a:r>
            <a:r>
              <a:rPr lang="ar-SA" sz="2400" b="1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SA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بعض المغذيات الأخرى إلى البحر, فتنتج </a:t>
            </a:r>
            <a:r>
              <a:rPr lang="ar-SA" sz="2400" b="1" dirty="0" smtClean="0">
                <a:solidFill>
                  <a:srgbClr val="1919F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نمو طحلبي </a:t>
            </a:r>
            <a:r>
              <a:rPr lang="ar-SA" sz="2400" b="1" dirty="0" err="1" smtClean="0">
                <a:solidFill>
                  <a:srgbClr val="1919F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</a:t>
            </a:r>
            <a:r>
              <a:rPr lang="ar-SA" sz="2400" b="1" dirty="0" smtClean="0">
                <a:solidFill>
                  <a:srgbClr val="1919F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بكتيري </a:t>
            </a:r>
            <a:r>
              <a:rPr lang="ar-DZ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، وهي </a:t>
            </a:r>
            <a:r>
              <a:rPr lang="ar-SA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توجد غالباً بقرب السواحل المأهولة </a:t>
            </a:r>
            <a:r>
              <a:rPr lang="ar-DZ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lang="ar-SA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     </a:t>
            </a:r>
            <a:endParaRPr lang="fr-FR" sz="2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DZ" sz="2000" b="1" dirty="0" smtClean="0">
                <a:latin typeface="Tahoma" pitchFamily="34" charset="0"/>
                <a:cs typeface="Tahoma" pitchFamily="34" charset="0"/>
              </a:rPr>
              <a:t>باستغلال النص </a:t>
            </a:r>
            <a:r>
              <a:rPr lang="ar-DZ" sz="2000" b="1" dirty="0" err="1" smtClean="0">
                <a:latin typeface="Tahoma" pitchFamily="34" charset="0"/>
                <a:cs typeface="Tahoma" pitchFamily="34" charset="0"/>
              </a:rPr>
              <a:t>و</a:t>
            </a:r>
            <a:r>
              <a:rPr lang="ar-DZ" sz="2000" b="1" dirty="0" smtClean="0">
                <a:latin typeface="Tahoma" pitchFamily="34" charset="0"/>
                <a:cs typeface="Tahoma" pitchFamily="34" charset="0"/>
              </a:rPr>
              <a:t> الوثيقة:- </a:t>
            </a:r>
            <a:br>
              <a:rPr lang="ar-DZ" sz="2000" b="1" dirty="0" smtClean="0">
                <a:latin typeface="Tahoma" pitchFamily="34" charset="0"/>
                <a:cs typeface="Tahoma" pitchFamily="34" charset="0"/>
              </a:rPr>
            </a:br>
            <a:r>
              <a:rPr lang="ar-DZ" sz="2000" b="1" dirty="0" smtClean="0">
                <a:latin typeface="Tahoma" pitchFamily="34" charset="0"/>
                <a:cs typeface="Tahoma" pitchFamily="34" charset="0"/>
              </a:rPr>
              <a:t>-1- شكل سلسلة غذائية  مائية .</a:t>
            </a:r>
            <a:br>
              <a:rPr lang="ar-DZ" sz="2000" b="1" dirty="0" smtClean="0">
                <a:latin typeface="Tahoma" pitchFamily="34" charset="0"/>
                <a:cs typeface="Tahoma" pitchFamily="34" charset="0"/>
              </a:rPr>
            </a:br>
            <a:r>
              <a:rPr lang="ar-DZ" sz="2000" b="1" dirty="0" smtClean="0">
                <a:latin typeface="Tahoma" pitchFamily="34" charset="0"/>
                <a:cs typeface="Tahoma" pitchFamily="34" charset="0"/>
              </a:rPr>
              <a:t>-2- ما سبب موت العوالق الحيوانية؟</a:t>
            </a:r>
            <a:br>
              <a:rPr lang="ar-DZ" sz="2000" b="1" dirty="0" smtClean="0">
                <a:latin typeface="Tahoma" pitchFamily="34" charset="0"/>
                <a:cs typeface="Tahoma" pitchFamily="34" charset="0"/>
              </a:rPr>
            </a:br>
            <a:r>
              <a:rPr lang="ar-DZ" sz="2000" b="1" dirty="0" smtClean="0">
                <a:latin typeface="Tahoma" pitchFamily="34" charset="0"/>
                <a:cs typeface="Tahoma" pitchFamily="34" charset="0"/>
              </a:rPr>
              <a:t>-3- بالقضاء على هذه العوالق ، ماذا يحدث على مستوى هذه السلسلة الغذائية المائية ؟</a:t>
            </a:r>
            <a:br>
              <a:rPr lang="ar-DZ" sz="2000" b="1" dirty="0" smtClean="0">
                <a:latin typeface="Tahoma" pitchFamily="34" charset="0"/>
                <a:cs typeface="Tahoma" pitchFamily="34" charset="0"/>
              </a:rPr>
            </a:br>
            <a:r>
              <a:rPr lang="ar-DZ" sz="2000" b="1" dirty="0" smtClean="0">
                <a:latin typeface="Tahoma" pitchFamily="34" charset="0"/>
                <a:cs typeface="Tahoma" pitchFamily="34" charset="0"/>
              </a:rPr>
              <a:t>-4- حدد السبب الرئيسي لحدوث اضطراب ( اختلال ) في توازن البركة.</a:t>
            </a:r>
            <a:br>
              <a:rPr lang="ar-DZ" sz="2000" b="1" dirty="0" smtClean="0">
                <a:latin typeface="Tahoma" pitchFamily="34" charset="0"/>
                <a:cs typeface="Tahoma" pitchFamily="34" charset="0"/>
              </a:rPr>
            </a:br>
            <a:endParaRPr lang="fr-F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2285992"/>
            <a:ext cx="7143800" cy="2071702"/>
          </a:xfrm>
          <a:ln w="76200">
            <a:solidFill>
              <a:srgbClr val="FF66FF"/>
            </a:solidFill>
          </a:ln>
        </p:spPr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ar-DZ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مكانة الإنسان في النظام البيئي :   </a:t>
            </a:r>
          </a:p>
          <a:p>
            <a:pPr algn="r" rtl="1">
              <a:buFontTx/>
              <a:buChar char="-"/>
            </a:pPr>
            <a:r>
              <a:rPr lang="ar-DZ" dirty="0" smtClean="0">
                <a:latin typeface="Tahoma" pitchFamily="34" charset="0"/>
                <a:cs typeface="Tahoma" pitchFamily="34" charset="0"/>
              </a:rPr>
              <a:t>يمكن أن يتغير توازن النظام البيئي بتدخل الإنسان فيه ، فقد يكون تدخله بناء(ايجابيا) أو هداما (سلبيا ).</a:t>
            </a:r>
          </a:p>
          <a:p>
            <a:pPr algn="r" rtl="1">
              <a:buFontTx/>
              <a:buChar char="-"/>
            </a:pPr>
            <a:r>
              <a:rPr lang="ar-DZ" dirty="0" smtClean="0">
                <a:latin typeface="Tahoma" pitchFamily="34" charset="0"/>
                <a:cs typeface="Tahoma" pitchFamily="34" charset="0"/>
              </a:rPr>
              <a:t>ولإظهار </a:t>
            </a:r>
            <a:r>
              <a:rPr lang="ar-DZ" u="sng" dirty="0" smtClean="0">
                <a:solidFill>
                  <a:srgbClr val="1919F9"/>
                </a:solidFill>
                <a:latin typeface="Tahoma" pitchFamily="34" charset="0"/>
                <a:cs typeface="Tahoma" pitchFamily="34" charset="0"/>
              </a:rPr>
              <a:t>تأثيرات سلبية أخرى </a:t>
            </a:r>
            <a:r>
              <a:rPr lang="ar-DZ" dirty="0" smtClean="0">
                <a:latin typeface="Tahoma" pitchFamily="34" charset="0"/>
                <a:cs typeface="Tahoma" pitchFamily="34" charset="0"/>
              </a:rPr>
              <a:t>للإنسان ، نقوم بتحليل الصور التالية:- </a:t>
            </a:r>
            <a:endParaRPr lang="fr-FR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E:\Nouveau dossier\ahmed1\imagesم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2643174" cy="2357430"/>
          </a:xfrm>
          <a:prstGeom prst="rect">
            <a:avLst/>
          </a:prstGeom>
          <a:noFill/>
        </p:spPr>
      </p:pic>
      <p:pic>
        <p:nvPicPr>
          <p:cNvPr id="6" name="Image 5" descr="ecologie2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500570"/>
            <a:ext cx="228598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pPr algn="r" rtl="1"/>
            <a:r>
              <a:rPr lang="ar-DZ" sz="2000" dirty="0" smtClean="0">
                <a:latin typeface="Tahoma" pitchFamily="34" charset="0"/>
                <a:cs typeface="Tahoma" pitchFamily="34" charset="0"/>
              </a:rPr>
              <a:t>باستغلال الصور،استخلص عواقب تدخل الإنسان على مستوى بيئته 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571480"/>
          <a:ext cx="9144000" cy="12860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679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400" b="1" dirty="0" smtClean="0"/>
                        <a:t>عواقب التدخل السلبي للإنسان</a:t>
                      </a:r>
                      <a:endParaRPr lang="fr-FR" sz="2400" b="1" dirty="0" smtClean="0"/>
                    </a:p>
                    <a:p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تدخل الإنسان (أسباب اختلال التوازن )</a:t>
                      </a:r>
                      <a:endParaRPr lang="fr-FR" sz="1800" b="1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3061">
                <a:tc>
                  <a:txBody>
                    <a:bodyPr/>
                    <a:lstStyle/>
                    <a:p>
                      <a:r>
                        <a:rPr lang="ar-DZ" sz="2400" b="1" dirty="0" smtClean="0"/>
                        <a:t>..........................................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DZ" sz="1800" b="1" dirty="0" smtClean="0">
                          <a:latin typeface="Tahoma" pitchFamily="34" charset="0"/>
                          <a:cs typeface="Tahoma" pitchFamily="34" charset="0"/>
                        </a:rPr>
                        <a:t>...............................................</a:t>
                      </a:r>
                      <a:endParaRPr lang="fr-FR" sz="18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 descr="http://knol.google.com/k/-/-/3tm6sarrbix97/uv3gc0/ecycleraccoon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857364"/>
            <a:ext cx="3071802" cy="2143140"/>
          </a:xfrm>
          <a:prstGeom prst="rect">
            <a:avLst/>
          </a:prstGeom>
          <a:solidFill>
            <a:srgbClr val="1919F9"/>
          </a:solidFill>
          <a:ln w="9525">
            <a:solidFill>
              <a:srgbClr val="1919F9"/>
            </a:solidFill>
            <a:miter lim="800000"/>
            <a:headEnd/>
            <a:tailEnd/>
          </a:ln>
        </p:spPr>
      </p:pic>
      <p:pic>
        <p:nvPicPr>
          <p:cNvPr id="7" name="Picture 3" descr="E:\Nouveau dossier\poisson++نباتات +حيوانات +مائية ضفادع\indexبب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071942"/>
            <a:ext cx="3071834" cy="2786058"/>
          </a:xfrm>
          <a:prstGeom prst="rect">
            <a:avLst/>
          </a:prstGeom>
          <a:solidFill>
            <a:srgbClr val="1919F9"/>
          </a:solidFill>
          <a:ln>
            <a:solidFill>
              <a:srgbClr val="1919F9"/>
            </a:solidFill>
          </a:ln>
        </p:spPr>
      </p:pic>
      <p:pic>
        <p:nvPicPr>
          <p:cNvPr id="8" name="Picture 9" descr="C:\Documents and Settings\khomidja ahmed\Mes documents\Téléchargements\مخلفات بترولية محروقة تلوث الأراضي الزراعية في منطقة الشعيبة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3000364" cy="2857497"/>
          </a:xfrm>
          <a:prstGeom prst="rect">
            <a:avLst/>
          </a:prstGeom>
          <a:noFill/>
          <a:ln>
            <a:solidFill>
              <a:srgbClr val="1919F9"/>
            </a:solidFill>
          </a:ln>
        </p:spPr>
      </p:pic>
      <p:pic>
        <p:nvPicPr>
          <p:cNvPr id="9" name="Picture 2" descr="E:\Nouveau dossier\poisson++نباتات +حيوانات +مائية ضفادع\indexؤؤ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1857364"/>
            <a:ext cx="3286148" cy="2143140"/>
          </a:xfrm>
          <a:prstGeom prst="rect">
            <a:avLst/>
          </a:prstGeom>
          <a:solidFill>
            <a:srgbClr val="1919F9"/>
          </a:solidFill>
          <a:ln>
            <a:solidFill>
              <a:srgbClr val="1919F9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000364" y="1857365"/>
            <a:ext cx="15001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DZ" sz="1400" b="1" dirty="0" smtClean="0">
                <a:solidFill>
                  <a:srgbClr val="FF0000"/>
                </a:solidFill>
              </a:rPr>
              <a:t>مخلفات أنشطة الإنسان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1142976" y="4000504"/>
            <a:ext cx="13573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DZ" b="1" dirty="0" smtClean="0">
                <a:solidFill>
                  <a:srgbClr val="FF0000"/>
                </a:solidFill>
              </a:rPr>
              <a:t>مخلفات بترولية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Nouveau dossier\البيئة\pictures-2009-3-5_49932588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5050" y="4071942"/>
            <a:ext cx="3028950" cy="2786058"/>
          </a:xfrm>
          <a:prstGeom prst="rect">
            <a:avLst/>
          </a:prstGeom>
          <a:noFill/>
          <a:ln>
            <a:solidFill>
              <a:srgbClr val="1919F9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143636" y="1857365"/>
            <a:ext cx="100013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SA" sz="1200" b="1" dirty="0" smtClean="0">
                <a:solidFill>
                  <a:srgbClr val="FF0000"/>
                </a:solidFill>
              </a:rPr>
              <a:t>المخلفات الصلبة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4" name="Picture 4" descr="E:\Nouveau dossier\poisson++نباتات +حيوانات +مائية ضفادع\indexشو.jp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1857364"/>
            <a:ext cx="2786050" cy="2143140"/>
          </a:xfrm>
          <a:prstGeom prst="rect">
            <a:avLst/>
          </a:prstGeom>
          <a:solidFill>
            <a:srgbClr val="1919F9"/>
          </a:solidFill>
          <a:ln>
            <a:solidFill>
              <a:srgbClr val="00FF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285852" y="1857364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DZ" b="1" dirty="0" smtClean="0">
                <a:solidFill>
                  <a:srgbClr val="FF0000"/>
                </a:solidFill>
              </a:rPr>
              <a:t>مخلفات صناعية</a:t>
            </a:r>
            <a:endParaRPr lang="fr-FR" dirty="0"/>
          </a:p>
        </p:txBody>
      </p:sp>
    </p:spTree>
  </p:cSld>
  <p:clrMapOvr>
    <a:masterClrMapping/>
  </p:clrMapOvr>
  <p:transition spd="slow">
    <p:newsflash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1150</Words>
  <PresentationFormat>Affichage à l'écran (4:3)</PresentationFormat>
  <Paragraphs>152</Paragraphs>
  <Slides>25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الوحدة: النظام البيئي و مكانة الإنسان فيه</vt:lpstr>
      <vt:lpstr>النشاط :1:- تعريف النظام البيئي </vt:lpstr>
      <vt:lpstr> 1-  الشروط الضرورية لإنشاء نظام بيئي</vt:lpstr>
      <vt:lpstr>النتيجة: النظام البيئي هو مجموع العناصر الحية و اللاحية و العلاقات القائمة بين هذه العناصر . *-الشروط الضرورية لإنشاء نظام بيئي مستمر:- أ- وجود كائنات حية حيوانية و نباتية ب- توفر عوامل مناخية ( ضوء، حرارة ،هواء... ج- توفر عوامل ترابية (الطبيعة الفيزيائية و الكيميائية للتربة ) د- وجود علاقات مستمرة بين العناصر الحية و اللاحية. </vt:lpstr>
      <vt:lpstr>   النشاط :2 :- تنوع الأنظمة البيئية</vt:lpstr>
      <vt:lpstr>النشاط:3: توازن النظام البيئي و مكانة الإنسان فيه</vt:lpstr>
      <vt:lpstr>Diapositive 7</vt:lpstr>
      <vt:lpstr>باستغلال النص و الوثيقة:-  -1- شكل سلسلة غذائية  مائية . -2- ما سبب موت العوالق الحيوانية؟ -3- بالقضاء على هذه العوالق ، ماذا يحدث على مستوى هذه السلسلة الغذائية المائية ؟ -4- حدد السبب الرئيسي لحدوث اضطراب ( اختلال ) في توازن البركة. </vt:lpstr>
      <vt:lpstr>باستغلال الصور،استخلص عواقب تدخل الإنسان على مستوى بيئته </vt:lpstr>
      <vt:lpstr>Diapositive 10</vt:lpstr>
      <vt:lpstr>باستغلال الصور،استخلص عواقب تدخل الإنسان على مستوى بيئته </vt:lpstr>
      <vt:lpstr>مظهر غابة تعرضت لأمطار حمضية في دولة التشيك</vt:lpstr>
      <vt:lpstr>ثقب الأوزون في عام 2006 </vt:lpstr>
      <vt:lpstr>Diapositive 14</vt:lpstr>
      <vt:lpstr>باستغلال الصور،استخلص عواقب تدخل الإنسان على مستوى بيئته </vt:lpstr>
      <vt:lpstr>باستغلال الصور،استخلص عواقب تدخل الإنسان على مستوى بيئته </vt:lpstr>
      <vt:lpstr>تحليل تأثير إزالة إحدى حلقات سلسلة غذائية على توازن النظام البيئي. </vt:lpstr>
      <vt:lpstr>Diapositive 18</vt:lpstr>
      <vt:lpstr>بعض مظاهر تدهور التربة</vt:lpstr>
      <vt:lpstr>جلب كائنات جديدة إلى بيئات جديدة</vt:lpstr>
      <vt:lpstr>    لاحظ هذه الصور  التي تبين بعض الأعمال البناءة ( الأعمال الايجابية )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p48 physique relizane www.physique48.org;</dc:title>
  <cp:keywords>p48 physique relizane www.physique48.org</cp:keywords>
  <cp:lastModifiedBy>Khomidja-Ahmed</cp:lastModifiedBy>
  <cp:revision>200</cp:revision>
  <dcterms:modified xsi:type="dcterms:W3CDTF">2012-09-07T17:35:55Z</dcterms:modified>
</cp:coreProperties>
</file>