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fr-FR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fr-FR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571-5690-48FC-AB31-55C3F602A659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0022-D572-46D9-8087-F97DA04DE28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fr-FR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571-5690-48FC-AB31-55C3F602A659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0022-D572-46D9-8087-F97DA04DE28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fr-FR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571-5690-48FC-AB31-55C3F602A659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0022-D572-46D9-8087-F97DA04DE28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571-5690-48FC-AB31-55C3F602A659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0022-D572-46D9-8087-F97DA04DE28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fr-FR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571-5690-48FC-AB31-55C3F602A659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0022-D572-46D9-8087-F97DA04DE28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571-5690-48FC-AB31-55C3F602A659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0022-D572-46D9-8087-F97DA04DE28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fr-FR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571-5690-48FC-AB31-55C3F602A659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0022-D572-46D9-8087-F97DA04DE28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571-5690-48FC-AB31-55C3F602A659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0022-D572-46D9-8087-F97DA04DE28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571-5690-48FC-AB31-55C3F602A659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0022-D572-46D9-8087-F97DA04DE28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571-5690-48FC-AB31-55C3F602A659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0022-D572-46D9-8087-F97DA04DE28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fr-FR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2571-5690-48FC-AB31-55C3F602A659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0022-D572-46D9-8087-F97DA04DE28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fr-FR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62571-5690-48FC-AB31-55C3F602A659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30022-D572-46D9-8087-F97DA04DE289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www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5" y="500042"/>
            <a:ext cx="7358114" cy="5643602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571472" y="671691"/>
            <a:ext cx="73581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بسم الله الرحمن الرحيم </a:t>
            </a:r>
            <a:endParaRPr lang="fr-FR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DZ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والصلاة والسلام على أشرف المرسلين </a:t>
            </a:r>
          </a:p>
          <a:p>
            <a:pPr algn="ctr"/>
            <a:r>
              <a:rPr lang="ar-DZ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متوسطة </a:t>
            </a:r>
            <a:r>
              <a:rPr lang="ar-DZ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لمسان</a:t>
            </a:r>
            <a:r>
              <a:rPr lang="ar-DZ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ترحب بضيوفها الكرام </a:t>
            </a:r>
          </a:p>
          <a:p>
            <a:pPr algn="ctr"/>
            <a:r>
              <a:rPr lang="ar-DZ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نحييكم بتحية أهل الجنة </a:t>
            </a:r>
          </a:p>
          <a:p>
            <a:pPr algn="ctr"/>
            <a:r>
              <a:rPr lang="ar-DZ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«...وتحيتهم فيها سلام»</a:t>
            </a:r>
          </a:p>
          <a:p>
            <a:pPr algn="ctr"/>
            <a:r>
              <a:rPr lang="ar-DZ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الســـــلام عليكم ورحمة الله تعالى وبركاته </a:t>
            </a:r>
            <a:endParaRPr lang="fr-FR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357290" y="285728"/>
            <a:ext cx="7083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ج/ مرحلة التنظيم </a:t>
            </a:r>
            <a:r>
              <a:rPr lang="ar-D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واتمام</a:t>
            </a:r>
            <a:r>
              <a:rPr lang="ar-D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الفتح 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صورة 4" descr="5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500174"/>
            <a:ext cx="4524380" cy="5072098"/>
          </a:xfrm>
          <a:prstGeom prst="rect">
            <a:avLst/>
          </a:prstGeom>
        </p:spPr>
      </p:pic>
      <p:pic>
        <p:nvPicPr>
          <p:cNvPr id="6" name="صورة 5" descr="téléchargement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428736"/>
            <a:ext cx="4429124" cy="5214974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1785918" y="857232"/>
            <a:ext cx="27751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86ه/101ه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85720" y="714356"/>
            <a:ext cx="83582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3200" b="1" dirty="0" smtClean="0">
                <a:solidFill>
                  <a:srgbClr val="FF0000"/>
                </a:solidFill>
              </a:rPr>
              <a:t>1</a:t>
            </a:r>
            <a:r>
              <a:rPr lang="ar-SA" sz="3200" b="1" dirty="0" smtClean="0">
                <a:solidFill>
                  <a:srgbClr val="FF0000"/>
                </a:solidFill>
              </a:rPr>
              <a:t>مراحل </a:t>
            </a:r>
            <a:r>
              <a:rPr lang="ar-SA" sz="3200" b="1" dirty="0">
                <a:solidFill>
                  <a:srgbClr val="FF0000"/>
                </a:solidFill>
              </a:rPr>
              <a:t>الفتح الإسلامي لبلاد المغرب </a:t>
            </a:r>
            <a:r>
              <a:rPr lang="ar-SA" sz="3200" b="1" dirty="0" smtClean="0">
                <a:solidFill>
                  <a:srgbClr val="FF0000"/>
                </a:solidFill>
              </a:rPr>
              <a:t>:</a:t>
            </a:r>
            <a:endParaRPr lang="ar-DZ" sz="3200" b="1" dirty="0" smtClean="0">
              <a:solidFill>
                <a:srgbClr val="FF0000"/>
              </a:solidFill>
            </a:endParaRPr>
          </a:p>
          <a:p>
            <a:pPr algn="r"/>
            <a:r>
              <a:rPr lang="ar-SA" sz="3200" b="1" dirty="0" smtClean="0"/>
              <a:t> </a:t>
            </a:r>
            <a:r>
              <a:rPr lang="ar-SA" sz="3200" b="1" dirty="0"/>
              <a:t>مرت عملية فتح بلاد المغرب بثلاث مراحل هي: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ar-DZ" sz="3200" b="1" dirty="0" smtClean="0">
                <a:solidFill>
                  <a:srgbClr val="00B050"/>
                </a:solidFill>
              </a:rPr>
              <a:t>أ</a:t>
            </a:r>
            <a:r>
              <a:rPr lang="ar-SA" sz="3200" b="1" dirty="0" smtClean="0">
                <a:solidFill>
                  <a:srgbClr val="00B050"/>
                </a:solidFill>
              </a:rPr>
              <a:t>. </a:t>
            </a:r>
            <a:r>
              <a:rPr lang="ar-SA" sz="3200" b="1" dirty="0">
                <a:solidFill>
                  <a:srgbClr val="00B050"/>
                </a:solidFill>
              </a:rPr>
              <a:t>مرحلة الاستطلاع والاكتشاف (</a:t>
            </a:r>
            <a:r>
              <a:rPr lang="ar-SA" sz="3200" b="1" dirty="0" smtClean="0">
                <a:solidFill>
                  <a:srgbClr val="00B050"/>
                </a:solidFill>
              </a:rPr>
              <a:t>2</a:t>
            </a:r>
            <a:r>
              <a:rPr lang="ar-DZ" sz="3200" b="1" dirty="0" smtClean="0">
                <a:solidFill>
                  <a:srgbClr val="00B050"/>
                </a:solidFill>
              </a:rPr>
              <a:t>2</a:t>
            </a:r>
            <a:r>
              <a:rPr lang="ar-SA" sz="3200" b="1" dirty="0" smtClean="0">
                <a:solidFill>
                  <a:srgbClr val="00B050"/>
                </a:solidFill>
              </a:rPr>
              <a:t>هـ </a:t>
            </a:r>
            <a:r>
              <a:rPr lang="ar-SA" sz="3200" b="1" dirty="0">
                <a:solidFill>
                  <a:srgbClr val="00B050"/>
                </a:solidFill>
              </a:rPr>
              <a:t>إلى 50هـ): </a:t>
            </a:r>
            <a:r>
              <a:rPr lang="ar-SA" sz="3200" b="1" dirty="0"/>
              <a:t>حملات استطلاعية متكررة كان يقوم </a:t>
            </a:r>
            <a:r>
              <a:rPr lang="ar-SA" sz="3200" b="1" dirty="0" err="1"/>
              <a:t>بها</a:t>
            </a:r>
            <a:r>
              <a:rPr lang="ar-SA" sz="3200" b="1" dirty="0"/>
              <a:t> المسلمون مثل : عبد الله بن أبي سرح لمعرفة المنطقة وسكانها ، ثم يعودون إلى مصر.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ar-DZ" sz="3200" b="1" dirty="0" smtClean="0">
                <a:solidFill>
                  <a:srgbClr val="00B050"/>
                </a:solidFill>
              </a:rPr>
              <a:t>ب</a:t>
            </a:r>
            <a:r>
              <a:rPr lang="ar-SA" sz="3200" b="1" dirty="0" smtClean="0">
                <a:solidFill>
                  <a:srgbClr val="00B050"/>
                </a:solidFill>
              </a:rPr>
              <a:t>. </a:t>
            </a:r>
            <a:r>
              <a:rPr lang="ar-SA" sz="3200" b="1" dirty="0">
                <a:solidFill>
                  <a:srgbClr val="00B050"/>
                </a:solidFill>
              </a:rPr>
              <a:t>مرحلة الفتح الحقيقي ( 50هـ إلى 86هـ) </a:t>
            </a:r>
            <a:r>
              <a:rPr lang="ar-SA" sz="3200" b="1" dirty="0"/>
              <a:t>بدأها عقبة بن نفع بتأسيسه مدينة القيروان سنة 50هـ وتنتهي بعزل حسان بن </a:t>
            </a:r>
            <a:r>
              <a:rPr lang="ar-SA" sz="3200" b="1" dirty="0" err="1"/>
              <a:t>النعمان</a:t>
            </a:r>
            <a:r>
              <a:rPr lang="ar-SA" sz="3200" b="1" dirty="0"/>
              <a:t> سنة 86هـ.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ar-DZ" sz="3200" b="1" dirty="0" smtClean="0">
                <a:solidFill>
                  <a:srgbClr val="00B050"/>
                </a:solidFill>
              </a:rPr>
              <a:t>ج</a:t>
            </a:r>
            <a:r>
              <a:rPr lang="ar-SA" sz="3200" b="1" dirty="0" smtClean="0">
                <a:solidFill>
                  <a:srgbClr val="00B050"/>
                </a:solidFill>
              </a:rPr>
              <a:t>. </a:t>
            </a:r>
            <a:r>
              <a:rPr lang="ar-SA" sz="3200" b="1" dirty="0">
                <a:solidFill>
                  <a:srgbClr val="00B050"/>
                </a:solidFill>
              </a:rPr>
              <a:t>مرحلة التنظيم (86هـ إلى 101هـ) : </a:t>
            </a:r>
            <a:r>
              <a:rPr lang="ar-SA" sz="3200" b="1" dirty="0"/>
              <a:t>بدأت بتولية موسى بن نصير أمور بلاد المغرب إلى غاية فتح الأندلس</a:t>
            </a:r>
            <a:endParaRPr lang="fr-FR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moro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928802"/>
            <a:ext cx="3643338" cy="4071946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857224" y="214290"/>
            <a:ext cx="78662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ثانيا / نتائج الفتح الإسلامي لبلاد المغرب :</a:t>
            </a:r>
            <a:endParaRPr lang="ar-SA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صورة 5" descr="téléchargement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714488"/>
            <a:ext cx="4357718" cy="2000264"/>
          </a:xfrm>
          <a:prstGeom prst="rect">
            <a:avLst/>
          </a:prstGeom>
        </p:spPr>
      </p:pic>
      <p:pic>
        <p:nvPicPr>
          <p:cNvPr id="7" name="صورة 6" descr="téléchargement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4214818"/>
            <a:ext cx="2847975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596" y="214290"/>
            <a:ext cx="8477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 نتائج الفتح الإسلامي لبلاد المغرب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000100" y="1428736"/>
            <a:ext cx="741741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Tx/>
              <a:buChar char="-"/>
            </a:pPr>
            <a:r>
              <a:rPr lang="ar-D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اتساع الدولة الإسلامية وكانت أكبر دولة آنذاك</a:t>
            </a:r>
          </a:p>
          <a:p>
            <a:pPr algn="r">
              <a:buFontTx/>
              <a:buChar char="-"/>
            </a:pPr>
            <a:r>
              <a:rPr lang="ar-D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-ثراء الدولة وامتلاء خزائنها</a:t>
            </a:r>
          </a:p>
          <a:p>
            <a:pPr algn="r">
              <a:buFontTx/>
              <a:buChar char="-"/>
            </a:pPr>
            <a:r>
              <a:rPr lang="ar-D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إقبال أهل المغرب على الإسلام </a:t>
            </a:r>
          </a:p>
          <a:p>
            <a:pPr algn="r">
              <a:buFontTx/>
              <a:buChar char="-"/>
            </a:pPr>
            <a:r>
              <a:rPr lang="ar-D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انتشار اللغة العربية </a:t>
            </a:r>
            <a:r>
              <a:rPr lang="ar-DZ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والثقافةالإسلامية</a:t>
            </a:r>
            <a:r>
              <a:rPr lang="ar-D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ar-S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000364" y="285728"/>
            <a:ext cx="4559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ثالثا تنظيم الولايات 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صورة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736"/>
            <a:ext cx="7715304" cy="3571900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1285852" y="3643314"/>
            <a:ext cx="10534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المغرب</a:t>
            </a:r>
            <a:endParaRPr lang="ar-SA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786314" y="4500570"/>
            <a:ext cx="9525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مصر</a:t>
            </a:r>
            <a:endParaRPr lang="fr-FR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500826" y="3857628"/>
            <a:ext cx="8963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الشام</a:t>
            </a:r>
            <a:endParaRPr lang="ar-SA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71472" y="5143512"/>
            <a:ext cx="791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تقسيم الدولة الإسلامية إلى ولايات 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3071802" y="285728"/>
            <a:ext cx="357190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شكل بيضاوي 4"/>
          <p:cNvSpPr/>
          <p:nvPr/>
        </p:nvSpPr>
        <p:spPr>
          <a:xfrm>
            <a:off x="3786182" y="2428868"/>
            <a:ext cx="2357454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شكل بيضاوي 5"/>
          <p:cNvSpPr/>
          <p:nvPr/>
        </p:nvSpPr>
        <p:spPr>
          <a:xfrm>
            <a:off x="4071934" y="4857760"/>
            <a:ext cx="178595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مستطيل 6"/>
          <p:cNvSpPr/>
          <p:nvPr/>
        </p:nvSpPr>
        <p:spPr>
          <a:xfrm>
            <a:off x="3786182" y="714356"/>
            <a:ext cx="1964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الخليفة 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071934" y="2643182"/>
            <a:ext cx="1758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الوالي 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214810" y="5072074"/>
            <a:ext cx="147348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حاكم </a:t>
            </a:r>
          </a:p>
          <a:p>
            <a:pPr algn="ctr"/>
            <a:r>
              <a:rPr lang="ar-D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المقاطعة </a:t>
            </a:r>
            <a:endParaRPr lang="ar-SA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سهم للأسفل 9"/>
          <p:cNvSpPr/>
          <p:nvPr/>
        </p:nvSpPr>
        <p:spPr>
          <a:xfrm>
            <a:off x="4714876" y="1857364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سهم للأسفل 10"/>
          <p:cNvSpPr/>
          <p:nvPr/>
        </p:nvSpPr>
        <p:spPr>
          <a:xfrm>
            <a:off x="4857752" y="4143380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214290"/>
            <a:ext cx="858660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ar-D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 تنظيم الدولة الإسلامية :</a:t>
            </a:r>
          </a:p>
          <a:p>
            <a:pPr algn="r"/>
            <a:r>
              <a:rPr lang="ar-D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قسمت الدولة الإسلامية بعد اتساعها إلى ولايات ” الحجاز.العراق </a:t>
            </a:r>
          </a:p>
          <a:p>
            <a:pPr algn="r"/>
            <a:r>
              <a:rPr lang="ar-D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مصر . المغرب ” وعلى رأس كل ولاية حاكم يحكم نيابة عن الخليفة </a:t>
            </a:r>
          </a:p>
          <a:p>
            <a:pPr algn="r"/>
            <a:r>
              <a:rPr lang="ar-D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ويتمتع بسلطات واسعة تخوله تعيين حكام المقاطعات وقادتها </a:t>
            </a:r>
            <a:endParaRPr lang="ar-SA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856357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4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المادة: </a:t>
            </a:r>
            <a:r>
              <a:rPr lang="ar-DZ" sz="4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تاريخ</a:t>
            </a:r>
            <a:r>
              <a:rPr lang="ar-DZ" sz="4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المستوى :</a:t>
            </a:r>
            <a:r>
              <a:rPr lang="ar-DZ" sz="4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الثانية متوسط </a:t>
            </a:r>
          </a:p>
          <a:p>
            <a:pPr algn="r"/>
            <a:endParaRPr lang="ar-DZ" sz="48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r"/>
            <a:r>
              <a:rPr lang="ar-DZ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الوحدة </a:t>
            </a:r>
            <a:r>
              <a:rPr lang="ar-DZ" sz="48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التعلمية</a:t>
            </a:r>
            <a:r>
              <a:rPr lang="ar-DZ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»3»:</a:t>
            </a:r>
            <a:r>
              <a:rPr lang="ar-DZ" sz="4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المغرب الإسلامي </a:t>
            </a:r>
            <a:r>
              <a:rPr lang="ar-DZ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.</a:t>
            </a:r>
          </a:p>
          <a:p>
            <a:pPr algn="ctr"/>
            <a:r>
              <a:rPr lang="ar-DZ" sz="4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647م-1269م</a:t>
            </a:r>
            <a:endParaRPr lang="ar-DZ" sz="48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r"/>
            <a:endParaRPr lang="ar-DZ" sz="4800" b="1" cap="none" spc="0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r"/>
            <a:r>
              <a:rPr lang="ar-DZ" sz="4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الوضعية </a:t>
            </a:r>
            <a:r>
              <a:rPr lang="ar-DZ" sz="48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التعلمية</a:t>
            </a:r>
            <a:r>
              <a:rPr lang="ar-DZ" sz="4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»1»:</a:t>
            </a:r>
            <a:r>
              <a:rPr lang="ar-DZ" sz="4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المغرب ولاية إسلامية </a:t>
            </a:r>
            <a:endParaRPr lang="fr-FR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85720" y="1000108"/>
            <a:ext cx="795923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D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الوضعية المشكلة :</a:t>
            </a:r>
          </a:p>
          <a:p>
            <a:pPr algn="ctr"/>
            <a:r>
              <a:rPr lang="ar-DZ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أمامك خريطة للدولة الإسلامية</a:t>
            </a:r>
          </a:p>
          <a:p>
            <a:pPr algn="ctr">
              <a:buFontTx/>
              <a:buChar char="-"/>
            </a:pPr>
            <a:r>
              <a:rPr lang="ar-D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حدد عليها بلاد المغرب مبينا كيف </a:t>
            </a:r>
          </a:p>
          <a:p>
            <a:pPr algn="ctr">
              <a:buFontTx/>
              <a:buChar char="-"/>
            </a:pPr>
            <a:r>
              <a:rPr lang="ar-DZ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تم فتح بلاد المغرب ونتائج الفتح 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3" y="285728"/>
            <a:ext cx="8786874" cy="5929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سهم مسنن إلى اليمين 4"/>
          <p:cNvSpPr/>
          <p:nvPr/>
        </p:nvSpPr>
        <p:spPr>
          <a:xfrm rot="10800000">
            <a:off x="0" y="2714620"/>
            <a:ext cx="8572560" cy="5715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علامة الطرح 7"/>
          <p:cNvSpPr/>
          <p:nvPr/>
        </p:nvSpPr>
        <p:spPr>
          <a:xfrm rot="16200000">
            <a:off x="3493283" y="2507453"/>
            <a:ext cx="500066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علامة الطرح 8"/>
          <p:cNvSpPr/>
          <p:nvPr/>
        </p:nvSpPr>
        <p:spPr>
          <a:xfrm rot="16200000">
            <a:off x="6322231" y="2536025"/>
            <a:ext cx="500066" cy="8572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علامة الطرح 9"/>
          <p:cNvSpPr/>
          <p:nvPr/>
        </p:nvSpPr>
        <p:spPr>
          <a:xfrm rot="16200000">
            <a:off x="8065315" y="2507453"/>
            <a:ext cx="500066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علامة الطرح 10"/>
          <p:cNvSpPr/>
          <p:nvPr/>
        </p:nvSpPr>
        <p:spPr>
          <a:xfrm rot="16200000">
            <a:off x="1064391" y="2507453"/>
            <a:ext cx="500066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مستطيل 11"/>
          <p:cNvSpPr/>
          <p:nvPr/>
        </p:nvSpPr>
        <p:spPr>
          <a:xfrm>
            <a:off x="7715272" y="3143248"/>
            <a:ext cx="1210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22ه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5929322" y="3214686"/>
            <a:ext cx="1210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50ه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214678" y="3143248"/>
            <a:ext cx="1210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86ه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57158" y="3214686"/>
            <a:ext cx="1601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101ه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6572264" y="1142984"/>
            <a:ext cx="243249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DZ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مرحلة الاستطلاع والاستكشاف </a:t>
            </a:r>
            <a:endParaRPr lang="ar-SA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357554" y="928670"/>
            <a:ext cx="335848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DZ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مرحلة الفتح الحقيقي 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28597" y="1071546"/>
            <a:ext cx="328614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DZ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مرحلة التنظيم </a:t>
            </a:r>
            <a:r>
              <a:rPr lang="ar-DZ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واتمام</a:t>
            </a:r>
            <a:r>
              <a:rPr lang="ar-DZ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الفتح </a:t>
            </a:r>
            <a:endParaRPr lang="ar-SA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2143108" y="4643446"/>
            <a:ext cx="5551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مراحل فتح بلاد المغرب 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428860" y="0"/>
            <a:ext cx="41761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مرحلة الاستطلاع 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صورة 5" descr="téléchargement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143248"/>
            <a:ext cx="2786050" cy="3714752"/>
          </a:xfrm>
          <a:prstGeom prst="rect">
            <a:avLst/>
          </a:prstGeom>
        </p:spPr>
      </p:pic>
      <p:pic>
        <p:nvPicPr>
          <p:cNvPr id="7" name="صورة 6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1000108"/>
            <a:ext cx="2786050" cy="2076450"/>
          </a:xfrm>
          <a:prstGeom prst="rect">
            <a:avLst/>
          </a:prstGeom>
        </p:spPr>
      </p:pic>
      <p:sp>
        <p:nvSpPr>
          <p:cNvPr id="8" name="سهم للأسفل 7"/>
          <p:cNvSpPr/>
          <p:nvPr/>
        </p:nvSpPr>
        <p:spPr>
          <a:xfrm rot="19785074">
            <a:off x="8055104" y="2638335"/>
            <a:ext cx="232058" cy="1979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مستطيل 8"/>
          <p:cNvSpPr/>
          <p:nvPr/>
        </p:nvSpPr>
        <p:spPr>
          <a:xfrm>
            <a:off x="7952647" y="2285992"/>
            <a:ext cx="1191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22ه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سهم للأسفل 9"/>
          <p:cNvSpPr/>
          <p:nvPr/>
        </p:nvSpPr>
        <p:spPr>
          <a:xfrm rot="2257972">
            <a:off x="6999369" y="2483282"/>
            <a:ext cx="470339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صورة 10" descr="images (1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29132"/>
            <a:ext cx="6357950" cy="2286016"/>
          </a:xfrm>
          <a:prstGeom prst="rect">
            <a:avLst/>
          </a:prstGeom>
        </p:spPr>
      </p:pic>
      <p:pic>
        <p:nvPicPr>
          <p:cNvPr id="12" name="صورة 11" descr="images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2714620"/>
            <a:ext cx="6143668" cy="1743075"/>
          </a:xfrm>
          <a:prstGeom prst="rect">
            <a:avLst/>
          </a:prstGeom>
        </p:spPr>
      </p:pic>
      <p:pic>
        <p:nvPicPr>
          <p:cNvPr id="14" name="صورة 13" descr="images (8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802" y="1000108"/>
            <a:ext cx="3281366" cy="1638300"/>
          </a:xfrm>
          <a:prstGeom prst="rect">
            <a:avLst/>
          </a:prstGeom>
        </p:spPr>
      </p:pic>
      <p:sp>
        <p:nvSpPr>
          <p:cNvPr id="15" name="مستطيل 14"/>
          <p:cNvSpPr/>
          <p:nvPr/>
        </p:nvSpPr>
        <p:spPr>
          <a:xfrm>
            <a:off x="0" y="1000108"/>
            <a:ext cx="360600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عبد الله بن أبي سرح 27ه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" name="صورة 15" descr="images (12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4143380"/>
            <a:ext cx="2238375" cy="2038350"/>
          </a:xfrm>
          <a:prstGeom prst="rect">
            <a:avLst/>
          </a:prstGeom>
        </p:spPr>
      </p:pic>
      <p:sp>
        <p:nvSpPr>
          <p:cNvPr id="17" name="سهم للأسفل 16"/>
          <p:cNvSpPr/>
          <p:nvPr/>
        </p:nvSpPr>
        <p:spPr>
          <a:xfrm rot="3006395">
            <a:off x="3574179" y="1564965"/>
            <a:ext cx="285951" cy="4234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57422" y="0"/>
            <a:ext cx="5365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2/مرحلة الفتح الحقيقي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صورة 4" descr="انتشار الإسلام في المغرب والأندل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214422"/>
            <a:ext cx="7419975" cy="2762250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4643438" y="1285860"/>
            <a:ext cx="8002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51ه</a:t>
            </a:r>
            <a:endParaRPr lang="ar-SA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صورة 6" descr="téléchargement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4000504"/>
            <a:ext cx="3300417" cy="2643206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428596" y="4000504"/>
            <a:ext cx="496001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حملةعقبة</a:t>
            </a:r>
            <a:r>
              <a:rPr lang="ar-D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بن نافع 2 </a:t>
            </a:r>
          </a:p>
          <a:p>
            <a:pPr algn="ctr"/>
            <a:r>
              <a:rPr lang="ar-D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وتأسيسه لمدينة </a:t>
            </a:r>
          </a:p>
          <a:p>
            <a:pPr algn="ctr"/>
            <a:r>
              <a:rPr lang="ar-D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القيروان 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357290" y="1357298"/>
            <a:ext cx="67151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/>
              <a:t>هو </a:t>
            </a:r>
            <a:r>
              <a:rPr lang="ar-SA" b="1" dirty="0" err="1"/>
              <a:t>ابو</a:t>
            </a:r>
            <a:r>
              <a:rPr lang="ar-SA" b="1" dirty="0"/>
              <a:t> </a:t>
            </a:r>
            <a:r>
              <a:rPr lang="ar-SA" b="1" dirty="0" err="1"/>
              <a:t>المهاجردينار</a:t>
            </a:r>
            <a:r>
              <a:rPr lang="ar-SA" b="1" dirty="0"/>
              <a:t> مولى مسلمة بن مخلد الأنصاري. أبو المهاجر لما تولى مسلمة بن مخلد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إمارة مصر وإفريقية, عزل عقبة بن نافع عنها وولى عليها أبا المهاجر دينار,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فدخلها سنة 55هـ ونزل القيروان ووجه جيشا افتتح </a:t>
            </a:r>
            <a:r>
              <a:rPr lang="ar-SA" b="1" dirty="0" err="1"/>
              <a:t>به</a:t>
            </a:r>
            <a:r>
              <a:rPr lang="ar-SA" b="1" dirty="0"/>
              <a:t> جزيرة (شريك) وعرفت بعد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ذلك باسم (الجزيرة القبلية) . عزله يزيد بن معاوية عن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إفريقية سنة 63هـ وأعاد عقبة بن نافع واليا عليها, فلما وصل إلى القيروان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احتفظ بأبي المهاجر وسيره معه إلى فتح المغرب الأقصى, ولما عاد الجيش من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الفتح غدر (</a:t>
            </a:r>
            <a:r>
              <a:rPr lang="ar-SA" b="1" dirty="0" err="1"/>
              <a:t>كسيلة</a:t>
            </a:r>
            <a:r>
              <a:rPr lang="ar-SA" b="1" dirty="0"/>
              <a:t>) وانضم مع قومه البربر إلى الروم ونشبت معركة بين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الفريقين في (</a:t>
            </a:r>
            <a:r>
              <a:rPr lang="ar-SA" b="1" dirty="0" err="1"/>
              <a:t>تهودة</a:t>
            </a:r>
            <a:r>
              <a:rPr lang="ar-SA" b="1" dirty="0"/>
              <a:t>) من أرض </a:t>
            </a:r>
            <a:r>
              <a:rPr lang="ar-SA" b="1" dirty="0" err="1"/>
              <a:t>الزاب</a:t>
            </a:r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  <p:pic>
        <p:nvPicPr>
          <p:cNvPr id="5" name="صورة 4" descr="10_08_1313761402055156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000504"/>
            <a:ext cx="8143932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8"/>
            <a:ext cx="9144000" cy="2285992"/>
          </a:xfrm>
          <a:prstGeom prst="rect">
            <a:avLst/>
          </a:prstGeom>
        </p:spPr>
      </p:pic>
      <p:pic>
        <p:nvPicPr>
          <p:cNvPr id="5" name="صورة 4" descr="téléchargement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2643182"/>
            <a:ext cx="2643174" cy="1924050"/>
          </a:xfrm>
          <a:prstGeom prst="rect">
            <a:avLst/>
          </a:prstGeom>
        </p:spPr>
      </p:pic>
      <p:pic>
        <p:nvPicPr>
          <p:cNvPr id="6" name="صورة 5" descr="téléchargement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0"/>
            <a:ext cx="2643174" cy="2714620"/>
          </a:xfrm>
          <a:prstGeom prst="rect">
            <a:avLst/>
          </a:prstGeom>
        </p:spPr>
      </p:pic>
      <p:pic>
        <p:nvPicPr>
          <p:cNvPr id="7" name="صورة 6" descr="images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466975" cy="4562470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2071670" y="285729"/>
            <a:ext cx="435771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DZ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حملةحسان</a:t>
            </a:r>
            <a:r>
              <a:rPr lang="ar-D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بن </a:t>
            </a:r>
            <a:r>
              <a:rPr lang="ar-DZ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النعمان</a:t>
            </a:r>
            <a:endParaRPr lang="ar-DZ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D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76ه / 83ه</a:t>
            </a:r>
            <a:r>
              <a:rPr lang="ar-D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صورة 8" descr="images (17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7422" y="2857496"/>
            <a:ext cx="4143404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242</Words>
  <Application>Microsoft Office PowerPoint</Application>
  <PresentationFormat>عرض على الشاشة (3:4)‏</PresentationFormat>
  <Paragraphs>58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Company>arwa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ABUMADA</dc:creator>
  <cp:lastModifiedBy>ABUMADA</cp:lastModifiedBy>
  <cp:revision>48</cp:revision>
  <dcterms:created xsi:type="dcterms:W3CDTF">2016-01-17T08:10:30Z</dcterms:created>
  <dcterms:modified xsi:type="dcterms:W3CDTF">2016-01-17T13:51:01Z</dcterms:modified>
</cp:coreProperties>
</file>