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F8FC4-1613-41FE-A661-6CD0198C5FF4}" type="datetimeFigureOut">
              <a:rPr lang="fr-FR" smtClean="0"/>
              <a:pPr/>
              <a:t>09/04/2011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92FD8-1877-4BCE-BA53-ECD98A95B0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ar-DZ" sz="6000" b="1" dirty="0" smtClean="0">
                <a:solidFill>
                  <a:srgbClr val="FFFF00"/>
                </a:solidFill>
              </a:rPr>
              <a:t>مرحبا بكم في </a:t>
            </a:r>
            <a:r>
              <a:rPr lang="ar-DZ" sz="6000" b="1" dirty="0" err="1" smtClean="0">
                <a:solidFill>
                  <a:srgbClr val="FFFF00"/>
                </a:solidFill>
              </a:rPr>
              <a:t>بنورة</a:t>
            </a:r>
            <a:endParaRPr lang="fr-FR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المورد:</a:t>
            </a:r>
            <a:r>
              <a:rPr lang="ar-DZ" b="1" dirty="0" smtClean="0"/>
              <a:t>هو علاقة بين القدرة والمضمون يجندها المتعلم لحل وضعية مشكلة.</a:t>
            </a:r>
          </a:p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المحتوى( </a:t>
            </a:r>
            <a:r>
              <a:rPr lang="fr-FR" b="1" u="sng" dirty="0" smtClean="0">
                <a:solidFill>
                  <a:srgbClr val="7030A0"/>
                </a:solidFill>
              </a:rPr>
              <a:t>contenu</a:t>
            </a:r>
            <a:r>
              <a:rPr lang="ar-DZ" b="1" u="sng" dirty="0" smtClean="0">
                <a:solidFill>
                  <a:srgbClr val="7030A0"/>
                </a:solidFill>
              </a:rPr>
              <a:t>) :</a:t>
            </a:r>
            <a:r>
              <a:rPr lang="ar-DZ" b="1" dirty="0" smtClean="0"/>
              <a:t>هو جزء من مادة تمارس عليه القدرات وقابل للدخول في عدة اهداف مثال:عملية الجمع ،الاستفهام..</a:t>
            </a:r>
          </a:p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وضعية تعلم </a:t>
            </a:r>
            <a:r>
              <a:rPr lang="ar-DZ" b="1" u="sng" dirty="0" err="1" smtClean="0">
                <a:solidFill>
                  <a:srgbClr val="7030A0"/>
                </a:solidFill>
              </a:rPr>
              <a:t>ادماجية</a:t>
            </a:r>
            <a:r>
              <a:rPr lang="ar-DZ" b="1" u="sng" dirty="0" smtClean="0">
                <a:solidFill>
                  <a:srgbClr val="7030A0"/>
                </a:solidFill>
              </a:rPr>
              <a:t> (</a:t>
            </a:r>
            <a:r>
              <a:rPr lang="fr-FR" b="1" u="sng" dirty="0" smtClean="0">
                <a:solidFill>
                  <a:srgbClr val="7030A0"/>
                </a:solidFill>
              </a:rPr>
              <a:t>situation d’</a:t>
            </a:r>
            <a:r>
              <a:rPr lang="fr-FR" b="1" u="sng" dirty="0" err="1" smtClean="0">
                <a:solidFill>
                  <a:srgbClr val="7030A0"/>
                </a:solidFill>
              </a:rPr>
              <a:t>pprentissage</a:t>
            </a:r>
            <a:r>
              <a:rPr lang="fr-FR" b="1" u="sng" dirty="0" smtClean="0">
                <a:solidFill>
                  <a:srgbClr val="7030A0"/>
                </a:solidFill>
              </a:rPr>
              <a:t> intégrative</a:t>
            </a:r>
            <a:r>
              <a:rPr lang="ar-DZ" b="1" u="sng" dirty="0" smtClean="0">
                <a:solidFill>
                  <a:srgbClr val="7030A0"/>
                </a:solidFill>
              </a:rPr>
              <a:t>) </a:t>
            </a:r>
            <a:r>
              <a:rPr lang="ar-DZ" b="1" dirty="0" smtClean="0"/>
              <a:t>:هي وضعية / مشكل ذات معنى تجز أثر التطبيقات أو خلال حصص التعلم الادماجية وتستهدف تجنيد المكتسبات من اجل التعلم أو حل وضعية.</a:t>
            </a:r>
          </a:p>
          <a:p>
            <a:pPr algn="justLow" rtl="1">
              <a:buNone/>
            </a:pPr>
            <a:r>
              <a:rPr lang="ar-DZ" b="1" u="sng" dirty="0" smtClean="0">
                <a:solidFill>
                  <a:srgbClr val="FF0000"/>
                </a:solidFill>
              </a:rPr>
              <a:t>ملاحظة</a:t>
            </a:r>
            <a:r>
              <a:rPr lang="ar-DZ" b="1" dirty="0" smtClean="0"/>
              <a:t>: تسمى أيضا ”بوضعية الهدف“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أداة تعليمية: </a:t>
            </a:r>
            <a:r>
              <a:rPr lang="ar-DZ" b="1" dirty="0" smtClean="0"/>
              <a:t>هي الموضوعات والوسائل التي يستعملها المدرس أثناء تنشيطه </a:t>
            </a:r>
            <a:r>
              <a:rPr lang="ar-DZ" b="1" dirty="0" err="1" smtClean="0"/>
              <a:t>لمتعلميه</a:t>
            </a:r>
            <a:r>
              <a:rPr lang="ar-DZ" b="1" dirty="0" smtClean="0"/>
              <a:t> لتعزيز التفاعل بينهم وبين المحتوى.</a:t>
            </a:r>
          </a:p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بيداغوجيا الفروق: </a:t>
            </a:r>
            <a:r>
              <a:rPr lang="ar-DZ" b="1" dirty="0" smtClean="0"/>
              <a:t>هو نشاط عملي يتكون من مجموع تصرفات المدرس والمتعلمين داخل القسم.</a:t>
            </a:r>
          </a:p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التشخيص: </a:t>
            </a:r>
            <a:r>
              <a:rPr lang="ar-DZ" b="1" dirty="0" smtClean="0"/>
              <a:t>هو عملية الكشف عن تعثر التلاميذ والبحث عن تفسير أسباب وجود النقص في تعلمهم أو عوائق كانت عاملا مسبب لعدم تحقيق الأهداف المتوخاة.</a:t>
            </a:r>
          </a:p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معيار (</a:t>
            </a:r>
            <a:r>
              <a:rPr lang="fr-FR" b="1" u="sng" dirty="0" err="1" smtClean="0">
                <a:solidFill>
                  <a:srgbClr val="7030A0"/>
                </a:solidFill>
              </a:rPr>
              <a:t>critér</a:t>
            </a:r>
            <a:r>
              <a:rPr lang="ar-DZ" b="1" u="sng" dirty="0" smtClean="0">
                <a:solidFill>
                  <a:srgbClr val="7030A0"/>
                </a:solidFill>
              </a:rPr>
              <a:t>) </a:t>
            </a:r>
            <a:r>
              <a:rPr lang="ar-DZ" b="1" dirty="0" smtClean="0"/>
              <a:t>:هو خاصية موضوع معين تعتمد على إصدار حكم تقديري على هذا الموضوع.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الهدف الختامي </a:t>
            </a:r>
            <a:r>
              <a:rPr lang="ar-DZ" b="1" u="sng" dirty="0" err="1" smtClean="0">
                <a:solidFill>
                  <a:srgbClr val="7030A0"/>
                </a:solidFill>
              </a:rPr>
              <a:t>الادماجي</a:t>
            </a:r>
            <a:r>
              <a:rPr lang="ar-DZ" b="1" dirty="0" smtClean="0"/>
              <a:t>: هو كفاءة كبرى تدمج مجموعة من المهارات أو مجموعة من المواد المختلفة :</a:t>
            </a:r>
          </a:p>
          <a:p>
            <a:pPr algn="justLow" rtl="1">
              <a:buNone/>
            </a:pPr>
            <a:r>
              <a:rPr lang="ar-DZ" b="1" dirty="0" smtClean="0"/>
              <a:t>- يعبر ملمح الطفل في نهاية مرحلة تعليمية </a:t>
            </a:r>
          </a:p>
          <a:p>
            <a:pPr algn="justLow" rtl="1">
              <a:buNone/>
            </a:pPr>
            <a:r>
              <a:rPr lang="ar-DZ" b="1" dirty="0" smtClean="0"/>
              <a:t>- يرتبط بمقرر المادة</a:t>
            </a:r>
          </a:p>
          <a:p>
            <a:pPr algn="justLow" rtl="1">
              <a:buNone/>
            </a:pPr>
            <a:r>
              <a:rPr lang="ar-DZ" b="1" dirty="0" smtClean="0"/>
              <a:t>- قابل للقياس في نهاية مرحلة تعليمية</a:t>
            </a:r>
          </a:p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الهدف التعليمي</a:t>
            </a:r>
            <a:r>
              <a:rPr lang="ar-DZ" b="1" dirty="0" smtClean="0"/>
              <a:t>: هو تقاطع القدرة مع المضمون،مثل صياغة جملة استفهامية.</a:t>
            </a:r>
          </a:p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الوضعية المشكلة (</a:t>
            </a:r>
            <a:r>
              <a:rPr lang="fr-FR" b="1" u="sng" dirty="0" smtClean="0">
                <a:solidFill>
                  <a:srgbClr val="7030A0"/>
                </a:solidFill>
              </a:rPr>
              <a:t>situation-</a:t>
            </a:r>
            <a:r>
              <a:rPr lang="fr-FR" b="1" u="sng" dirty="0" err="1" smtClean="0">
                <a:solidFill>
                  <a:srgbClr val="7030A0"/>
                </a:solidFill>
              </a:rPr>
              <a:t>probléme</a:t>
            </a:r>
            <a:r>
              <a:rPr lang="ar-DZ" b="1" u="sng" dirty="0" smtClean="0">
                <a:solidFill>
                  <a:srgbClr val="7030A0"/>
                </a:solidFill>
              </a:rPr>
              <a:t>) </a:t>
            </a:r>
            <a:r>
              <a:rPr lang="ar-DZ" b="1" dirty="0" smtClean="0"/>
              <a:t>:هي وضعية تعلم مبنية بكيفية يعجز المتعلم عن حلها بمجرد الاسترجاع والتطبيق وهي تستوجب صياغة فرضيات جديدة الهدف منها وضع المتعلم في علاقة مع المعرفة.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مؤشر (</a:t>
            </a:r>
            <a:r>
              <a:rPr lang="fr-FR" dirty="0" smtClean="0"/>
              <a:t>indicateur</a:t>
            </a:r>
            <a:r>
              <a:rPr lang="ar-DZ" dirty="0" smtClean="0"/>
              <a:t>): هو علامة يمكن ملاحظتها داخل المعايير (إما كمية أو نوعية ) ونلجأ في الغالب إلى تحديد مؤشرات متعددة كي نتبين مدى احترام المعايير الخاصة فهو الذي يوفر للمصحح بيانات عن درجة تحقيق المعيار .</a:t>
            </a:r>
          </a:p>
          <a:p>
            <a:pPr algn="r" rtl="1"/>
            <a:endParaRPr lang="fr-FR" dirty="0"/>
          </a:p>
        </p:txBody>
      </p:sp>
      <p:pic>
        <p:nvPicPr>
          <p:cNvPr id="6" name="Picture 4" descr="1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2916238" y="2420938"/>
            <a:ext cx="2879725" cy="2016125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ar-DZ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645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raditional Arabic"/>
                <a:cs typeface="Traditional Arabic"/>
              </a:rPr>
              <a:t>شكراً للحضور الكريم</a:t>
            </a:r>
          </a:p>
          <a:p>
            <a:pPr algn="ctr"/>
            <a:r>
              <a:rPr lang="ar-DZ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645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raditional Arabic"/>
                <a:cs typeface="Traditional Arabic"/>
              </a:rPr>
              <a:t>على حسن </a:t>
            </a:r>
          </a:p>
          <a:p>
            <a:pPr algn="ctr"/>
            <a:r>
              <a:rPr lang="ar-DZ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645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raditional Arabic"/>
                <a:cs typeface="Traditional Arabic"/>
              </a:rPr>
              <a:t>الإنتباه</a:t>
            </a:r>
            <a:r>
              <a:rPr lang="ar-DZ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645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raditional Arabic"/>
                <a:cs typeface="Traditional Arabic"/>
              </a:rPr>
              <a:t> والإصغاء</a:t>
            </a:r>
            <a:endParaRPr lang="fr-FR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161645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raditional Arabic"/>
              <a:cs typeface="Traditional Arab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539552" y="4869160"/>
            <a:ext cx="7772400" cy="1470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الإعداد والتقديم:بن حرز الله نعاس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subTitle" idx="1"/>
          </p:nvPr>
        </p:nvSpPr>
        <p:spPr>
          <a:xfrm>
            <a:off x="1403648" y="476672"/>
            <a:ext cx="6400800" cy="1752600"/>
          </a:xfrm>
        </p:spPr>
        <p:txBody>
          <a:bodyPr>
            <a:noAutofit/>
          </a:bodyPr>
          <a:lstStyle/>
          <a:p>
            <a:pPr algn="ctr" rtl="1">
              <a:defRPr/>
            </a:pPr>
            <a:endParaRPr lang="ar-DZ" sz="2800" dirty="0" smtClean="0">
              <a:ln w="500">
                <a:solidFill>
                  <a:schemeClr val="tx1"/>
                </a:solidFill>
              </a:ln>
            </a:endParaRPr>
          </a:p>
          <a:p>
            <a:pPr algn="ctr" rtl="1">
              <a:defRPr/>
            </a:pPr>
            <a:r>
              <a:rPr lang="ar-DZ" sz="2800" dirty="0" smtClean="0">
                <a:ln w="500">
                  <a:solidFill>
                    <a:schemeClr val="tx1"/>
                  </a:solidFill>
                </a:ln>
              </a:rPr>
              <a:t> </a:t>
            </a:r>
            <a:r>
              <a:rPr lang="ar-DZ" sz="1600" dirty="0" smtClean="0">
                <a:ln w="500">
                  <a:solidFill>
                    <a:schemeClr val="tx1"/>
                  </a:solidFill>
                </a:ln>
              </a:rPr>
              <a:t/>
            </a:r>
            <a:br>
              <a:rPr lang="ar-DZ" sz="1600" dirty="0" smtClean="0">
                <a:ln w="500">
                  <a:solidFill>
                    <a:schemeClr val="tx1"/>
                  </a:solidFill>
                </a:ln>
              </a:rPr>
            </a:br>
            <a:endParaRPr lang="fr-FR" sz="1600" dirty="0"/>
          </a:p>
        </p:txBody>
      </p:sp>
      <p:sp>
        <p:nvSpPr>
          <p:cNvPr id="7" name="Ruban courbé vers le bas 6"/>
          <p:cNvSpPr/>
          <p:nvPr/>
        </p:nvSpPr>
        <p:spPr>
          <a:xfrm>
            <a:off x="1259632" y="2780928"/>
            <a:ext cx="6552728" cy="1872208"/>
          </a:xfrm>
          <a:prstGeom prst="ellipseRibbon">
            <a:avLst>
              <a:gd name="adj1" fmla="val 27156"/>
              <a:gd name="adj2" fmla="val 50000"/>
              <a:gd name="adj3" fmla="val 125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DZ" sz="3600" b="1" dirty="0" smtClean="0">
                <a:solidFill>
                  <a:srgbClr val="000000"/>
                </a:solidFill>
              </a:rPr>
              <a:t>المصطلحات القاعدية </a:t>
            </a:r>
            <a:r>
              <a:rPr lang="ar-DZ" sz="3600" b="1" dirty="0" smtClean="0">
                <a:solidFill>
                  <a:srgbClr val="000000"/>
                </a:solidFill>
              </a:rPr>
              <a:t>لمقاربة الكفاءات</a:t>
            </a:r>
            <a:endParaRPr lang="ar-DZ" sz="36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ar-DZ" dirty="0" smtClean="0">
                <a:solidFill>
                  <a:srgbClr val="000000"/>
                </a:solidFill>
              </a:rPr>
              <a:t>ا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260648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3600" dirty="0" smtClean="0">
                <a:ln w="500">
                  <a:solidFill>
                    <a:schemeClr val="tx1"/>
                  </a:solidFill>
                </a:ln>
              </a:rPr>
              <a:t>الجمهورية الجزائرية الديمقراطية الشعبية</a:t>
            </a:r>
            <a:br>
              <a:rPr lang="ar-DZ" sz="3600" dirty="0" smtClean="0">
                <a:ln w="500">
                  <a:solidFill>
                    <a:schemeClr val="tx1"/>
                  </a:solidFill>
                </a:ln>
              </a:rPr>
            </a:br>
            <a:r>
              <a:rPr lang="ar-DZ" sz="3600" dirty="0" smtClean="0">
                <a:ln w="500">
                  <a:solidFill>
                    <a:schemeClr val="tx1"/>
                  </a:solidFill>
                </a:ln>
              </a:rPr>
              <a:t>وزارة التربية الوطنية</a:t>
            </a:r>
            <a:br>
              <a:rPr lang="ar-DZ" sz="3600" dirty="0" smtClean="0">
                <a:ln w="500">
                  <a:solidFill>
                    <a:schemeClr val="tx1"/>
                  </a:solidFill>
                </a:ln>
              </a:rPr>
            </a:br>
            <a:r>
              <a:rPr lang="ar-DZ" sz="3600" b="1" dirty="0" smtClean="0"/>
              <a:t>ابتدائية الشيخ صالح داودي</a:t>
            </a:r>
            <a:endParaRPr lang="ar-DZ" sz="3600" b="1" dirty="0">
              <a:ln w="500">
                <a:solidFill>
                  <a:schemeClr val="tx1"/>
                </a:solidFill>
              </a:ln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92080" y="220486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/>
              <a:t>نصف يوم إعلامي حول: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b="1" dirty="0" smtClean="0"/>
              <a:t>الكفاءة المستهدفة:</a:t>
            </a:r>
            <a:endParaRPr lang="fr-FR" b="1" dirty="0"/>
          </a:p>
        </p:txBody>
      </p:sp>
      <p:sp>
        <p:nvSpPr>
          <p:cNvPr id="6" name="Vague 5"/>
          <p:cNvSpPr/>
          <p:nvPr/>
        </p:nvSpPr>
        <p:spPr>
          <a:xfrm>
            <a:off x="1331640" y="3573016"/>
            <a:ext cx="6552728" cy="2160240"/>
          </a:xfrm>
          <a:prstGeom prst="wav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</a:rPr>
              <a:t>تمكين المعلمين من العمل وفق </a:t>
            </a:r>
            <a:r>
              <a:rPr lang="ar-DZ" sz="3600" b="1" dirty="0" err="1" smtClean="0">
                <a:solidFill>
                  <a:schemeClr val="tx1"/>
                </a:solidFill>
              </a:rPr>
              <a:t>بيداغوجية</a:t>
            </a:r>
            <a:r>
              <a:rPr lang="ar-DZ" sz="3600" b="1" dirty="0" smtClean="0">
                <a:solidFill>
                  <a:schemeClr val="tx1"/>
                </a:solidFill>
              </a:rPr>
              <a:t> المقاربة بالكفاءات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0" y="620688"/>
            <a:ext cx="8820472" cy="5760640"/>
          </a:xfrm>
        </p:spPr>
        <p:txBody>
          <a:bodyPr>
            <a:noAutofit/>
          </a:bodyPr>
          <a:lstStyle/>
          <a:p>
            <a:pPr algn="justLow" rtl="1">
              <a:buNone/>
            </a:pPr>
            <a:r>
              <a:rPr lang="ar-DZ" sz="3600" b="1" u="sng" dirty="0" smtClean="0">
                <a:solidFill>
                  <a:srgbClr val="7030A0"/>
                </a:solidFill>
              </a:rPr>
              <a:t>التعليمية </a:t>
            </a:r>
            <a:r>
              <a:rPr lang="ar-DZ" sz="3600" b="1" u="sng" dirty="0" err="1" smtClean="0">
                <a:solidFill>
                  <a:srgbClr val="7030A0"/>
                </a:solidFill>
              </a:rPr>
              <a:t>التعلمية</a:t>
            </a:r>
            <a:r>
              <a:rPr lang="ar-DZ" sz="3600" b="1" u="sng" dirty="0" smtClean="0">
                <a:solidFill>
                  <a:srgbClr val="7030A0"/>
                </a:solidFill>
              </a:rPr>
              <a:t> :</a:t>
            </a:r>
            <a:r>
              <a:rPr lang="ar-DZ" sz="3600" b="1" dirty="0" smtClean="0"/>
              <a:t>هي ترجمة لكلمة </a:t>
            </a:r>
            <a:r>
              <a:rPr lang="ar-DZ" sz="3600" b="1" dirty="0" err="1" smtClean="0"/>
              <a:t>ديداتكتك</a:t>
            </a:r>
            <a:r>
              <a:rPr lang="ar-DZ" sz="3600" b="1" dirty="0" smtClean="0"/>
              <a:t> (</a:t>
            </a:r>
            <a:r>
              <a:rPr lang="fr-FR" sz="3600" b="1" dirty="0" smtClean="0"/>
              <a:t>didactique</a:t>
            </a:r>
            <a:r>
              <a:rPr lang="ar-DZ" sz="3600" b="1" dirty="0" smtClean="0"/>
              <a:t>) ، (</a:t>
            </a:r>
            <a:r>
              <a:rPr lang="fr-FR" sz="3600" b="1" dirty="0" err="1" smtClean="0"/>
              <a:t>didaktitos</a:t>
            </a:r>
            <a:r>
              <a:rPr lang="ar-DZ" sz="3600" b="1" dirty="0" smtClean="0"/>
              <a:t>) اليونانية التي كانت تطلق على نوع من الشعر يتناول شرح معارف علمية أو تقنية  ( الشعر التعليمي ) ثم تطور ليصبح فن التعليم (يخص المعارف). </a:t>
            </a:r>
          </a:p>
          <a:p>
            <a:pPr algn="justLow" rtl="1">
              <a:buNone/>
            </a:pPr>
            <a:r>
              <a:rPr lang="ar-DZ" sz="3600" b="1" u="sng" dirty="0" smtClean="0">
                <a:solidFill>
                  <a:srgbClr val="FF0000"/>
                </a:solidFill>
              </a:rPr>
              <a:t>ملاحظة</a:t>
            </a:r>
            <a:r>
              <a:rPr lang="ar-DZ" sz="3600" b="1" dirty="0" smtClean="0"/>
              <a:t>:</a:t>
            </a:r>
            <a:r>
              <a:rPr lang="ar-DZ" sz="3600" b="1" dirty="0" err="1" smtClean="0"/>
              <a:t>ديداكتيكا</a:t>
            </a:r>
            <a:r>
              <a:rPr lang="ar-DZ" sz="3600" b="1" dirty="0" smtClean="0"/>
              <a:t> تعني أسلوب التسيير في مجال التعليم وغيره بواسطة الحاسوب.</a:t>
            </a:r>
          </a:p>
          <a:p>
            <a:pPr algn="justLow" rtl="1">
              <a:buNone/>
            </a:pPr>
            <a:r>
              <a:rPr lang="ar-DZ" sz="3600" b="1" u="sng" dirty="0" smtClean="0">
                <a:solidFill>
                  <a:srgbClr val="7030A0"/>
                </a:solidFill>
              </a:rPr>
              <a:t>التعليم</a:t>
            </a:r>
            <a:r>
              <a:rPr lang="ar-DZ" sz="3600" b="1" dirty="0" smtClean="0"/>
              <a:t> :جاء من فعل تعلم وهو التلقين،تلقين أنواع المعارف والارشاد إلى قواعد السلوك وهو أيضا إلقاء الدروس داخل الأقسام لتحقيق غايات التربية وأهدافها. 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5976664"/>
          </a:xfrm>
        </p:spPr>
        <p:txBody>
          <a:bodyPr>
            <a:normAutofit/>
          </a:bodyPr>
          <a:lstStyle/>
          <a:p>
            <a:pPr algn="justLow" rtl="1">
              <a:buNone/>
            </a:pPr>
            <a:endParaRPr lang="ar-DZ" sz="3600" b="1" u="sng" dirty="0" smtClean="0">
              <a:solidFill>
                <a:srgbClr val="7030A0"/>
              </a:solidFill>
            </a:endParaRPr>
          </a:p>
          <a:p>
            <a:pPr algn="justLow" rtl="1">
              <a:buNone/>
            </a:pPr>
            <a:r>
              <a:rPr lang="ar-DZ" sz="3600" b="1" u="sng" dirty="0" err="1" smtClean="0">
                <a:solidFill>
                  <a:srgbClr val="7030A0"/>
                </a:solidFill>
              </a:rPr>
              <a:t>المقروئية</a:t>
            </a:r>
            <a:r>
              <a:rPr lang="ar-DZ" sz="3600" b="1" u="sng" dirty="0" smtClean="0">
                <a:solidFill>
                  <a:srgbClr val="7030A0"/>
                </a:solidFill>
              </a:rPr>
              <a:t>:</a:t>
            </a:r>
            <a:r>
              <a:rPr lang="ar-DZ" sz="3600" b="1" dirty="0" smtClean="0"/>
              <a:t>وتعني مدى قابلية المادة للقراءة وفهم ونقد ما يقرأه القارئ باستعمال أدوات القياس أو المعايير التي تضبط الجودة المتعلقة باللغة والصياغة والتراكيب </a:t>
            </a:r>
            <a:r>
              <a:rPr lang="ar-DZ" sz="3600" b="1" dirty="0" err="1" smtClean="0"/>
              <a:t>والتعابير</a:t>
            </a:r>
            <a:r>
              <a:rPr lang="ar-DZ" sz="3600" b="1" dirty="0" smtClean="0"/>
              <a:t> والمعاني </a:t>
            </a:r>
            <a:r>
              <a:rPr lang="ar-DZ" sz="3600" b="1" dirty="0" err="1" smtClean="0"/>
              <a:t>والافكار</a:t>
            </a:r>
            <a:r>
              <a:rPr lang="ar-DZ" sz="3600" b="1" dirty="0" smtClean="0"/>
              <a:t> والكتابة وقواعدها وحداثة المعارف والمعلومات. </a:t>
            </a:r>
          </a:p>
          <a:p>
            <a:pPr algn="justLow" rtl="1">
              <a:buNone/>
            </a:pPr>
            <a:r>
              <a:rPr lang="ar-DZ" sz="3600" b="1" u="sng" dirty="0" smtClean="0">
                <a:solidFill>
                  <a:srgbClr val="7030A0"/>
                </a:solidFill>
              </a:rPr>
              <a:t>الاستقراء</a:t>
            </a:r>
            <a:r>
              <a:rPr lang="ar-DZ" sz="3600" b="1" dirty="0" smtClean="0"/>
              <a:t>:هو نمط من الاستدلال ينتقل بموجبه الفكر من ملاحظة ودراسة حالة إلى استخلاص حكم كلي. 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Low" rtl="1">
              <a:buNone/>
            </a:pPr>
            <a:endParaRPr lang="ar-DZ" sz="3600" b="1" u="sng" dirty="0" smtClean="0">
              <a:solidFill>
                <a:srgbClr val="7030A0"/>
              </a:solidFill>
            </a:endParaRPr>
          </a:p>
          <a:p>
            <a:pPr algn="justLow" rtl="1">
              <a:buNone/>
            </a:pPr>
            <a:r>
              <a:rPr lang="ar-DZ" sz="3600" b="1" u="sng" dirty="0" smtClean="0">
                <a:solidFill>
                  <a:srgbClr val="7030A0"/>
                </a:solidFill>
              </a:rPr>
              <a:t>الطريقة:</a:t>
            </a:r>
            <a:r>
              <a:rPr lang="ar-DZ" sz="3600" b="1" dirty="0" smtClean="0"/>
              <a:t>هي جملة الوسائل المستخدمة من أجل غايات تربوية أو هي جهد يبذل من أجل غاية. </a:t>
            </a:r>
          </a:p>
          <a:p>
            <a:pPr algn="justLow" rtl="1">
              <a:buNone/>
            </a:pPr>
            <a:r>
              <a:rPr lang="ar-DZ" sz="3600" b="1" u="sng" dirty="0" smtClean="0">
                <a:solidFill>
                  <a:srgbClr val="7030A0"/>
                </a:solidFill>
              </a:rPr>
              <a:t>الطريقة البيداغوجية</a:t>
            </a:r>
            <a:r>
              <a:rPr lang="ar-DZ" sz="3600" b="1" dirty="0" smtClean="0"/>
              <a:t>: هي مجموعة الأنشطة والإجراءات التي يقوم بها المدرس والتي تبدو آثارها على ما يتعلمه التلاميذ وتظم العديد من الأنشطة والإجراءات مثل القراءة ،المناقشة الملاحظة،التوجيه،التفسير....</a:t>
            </a:r>
          </a:p>
          <a:p>
            <a:pPr algn="justLow" rtl="1"/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المقاربة (</a:t>
            </a:r>
            <a:r>
              <a:rPr lang="fr-FR" b="1" u="sng" dirty="0" smtClean="0">
                <a:solidFill>
                  <a:srgbClr val="7030A0"/>
                </a:solidFill>
              </a:rPr>
              <a:t>approche</a:t>
            </a:r>
            <a:r>
              <a:rPr lang="ar-DZ" b="1" u="sng" dirty="0" smtClean="0">
                <a:solidFill>
                  <a:srgbClr val="7030A0"/>
                </a:solidFill>
              </a:rPr>
              <a:t>):</a:t>
            </a:r>
            <a:r>
              <a:rPr lang="ar-DZ" b="1" dirty="0" smtClean="0"/>
              <a:t>هي تصور وبناء مشروع عمل قابل للانجاز في ضوء خطة أو إستراتيجية تأخذ في الحسبان كل العوامل المتداخلة في تحقيق </a:t>
            </a:r>
            <a:r>
              <a:rPr lang="ar-DZ" b="1" dirty="0" err="1" smtClean="0"/>
              <a:t>الاداء</a:t>
            </a:r>
            <a:r>
              <a:rPr lang="ar-DZ" b="1" dirty="0" smtClean="0"/>
              <a:t> الفعال من طريقة ووسائل ومكان وزمان وخصائص المتعلم والوسط والنظريات البيداغوجية.</a:t>
            </a:r>
          </a:p>
          <a:p>
            <a:pPr algn="justLow" rtl="1">
              <a:buNone/>
            </a:pPr>
            <a:r>
              <a:rPr lang="ar-DZ" b="1" u="sng" dirty="0" smtClean="0">
                <a:solidFill>
                  <a:srgbClr val="7030A0"/>
                </a:solidFill>
              </a:rPr>
              <a:t>المقاربة بالكفاءات</a:t>
            </a:r>
            <a:r>
              <a:rPr lang="ar-DZ" b="1" u="sng" dirty="0">
                <a:solidFill>
                  <a:srgbClr val="7030A0"/>
                </a:solidFill>
              </a:rPr>
              <a:t> </a:t>
            </a:r>
            <a:r>
              <a:rPr lang="ar-DZ" b="1" u="sng" dirty="0" smtClean="0">
                <a:solidFill>
                  <a:srgbClr val="7030A0"/>
                </a:solidFill>
              </a:rPr>
              <a:t>(</a:t>
            </a:r>
            <a:r>
              <a:rPr lang="fr-FR" b="1" u="sng" dirty="0" smtClean="0">
                <a:solidFill>
                  <a:srgbClr val="7030A0"/>
                </a:solidFill>
              </a:rPr>
              <a:t>l’approche par compétence</a:t>
            </a:r>
            <a:r>
              <a:rPr lang="ar-DZ" b="1" u="sng" dirty="0" smtClean="0">
                <a:solidFill>
                  <a:srgbClr val="7030A0"/>
                </a:solidFill>
              </a:rPr>
              <a:t>): </a:t>
            </a:r>
            <a:r>
              <a:rPr lang="ar-DZ" b="1" dirty="0" smtClean="0"/>
              <a:t>هي </a:t>
            </a:r>
            <a:r>
              <a:rPr lang="ar-DZ" b="1" dirty="0" err="1" smtClean="0"/>
              <a:t>بيداغوجية</a:t>
            </a:r>
            <a:r>
              <a:rPr lang="ar-DZ" b="1" dirty="0" smtClean="0"/>
              <a:t> وظيفية تعمل على التحكم في مجريات الحياة بكل ما تحمله من تشابك في العلاقات وتعقيد في الظواهر الاجتماعية فهي تمكن المتعلم من تثمين المعارف المدرسية وجعلها صالحة </a:t>
            </a:r>
            <a:r>
              <a:rPr lang="ar-DZ" b="1" dirty="0" err="1" smtClean="0"/>
              <a:t>للستعمال</a:t>
            </a:r>
            <a:r>
              <a:rPr lang="ar-DZ" b="1" dirty="0" smtClean="0"/>
              <a:t> في مختلف مواقف الحياة.</a:t>
            </a:r>
          </a:p>
          <a:p>
            <a:pPr algn="justLow" rtl="1"/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>
                <a:alpha val="3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760640"/>
          </a:xfrm>
        </p:spPr>
        <p:txBody>
          <a:bodyPr>
            <a:noAutofit/>
          </a:bodyPr>
          <a:lstStyle/>
          <a:p>
            <a:pPr algn="justLow" rtl="1">
              <a:buNone/>
            </a:pPr>
            <a:r>
              <a:rPr lang="ar-DZ" sz="4000" b="1" u="sng" dirty="0" smtClean="0">
                <a:solidFill>
                  <a:srgbClr val="7030A0"/>
                </a:solidFill>
              </a:rPr>
              <a:t>المقاربة النصية: </a:t>
            </a:r>
            <a:r>
              <a:rPr lang="ar-DZ" sz="4000" b="1" dirty="0" smtClean="0"/>
              <a:t>هي مجموع طرائق التعامل مع النص وتحليله لأغراض تعليمية .</a:t>
            </a:r>
          </a:p>
          <a:p>
            <a:pPr algn="justLow" rtl="1">
              <a:buNone/>
            </a:pPr>
            <a:r>
              <a:rPr lang="ar-DZ" sz="4000" b="1" u="sng" dirty="0" smtClean="0">
                <a:solidFill>
                  <a:srgbClr val="7030A0"/>
                </a:solidFill>
              </a:rPr>
              <a:t>القدرة (</a:t>
            </a:r>
            <a:r>
              <a:rPr lang="fr-FR" sz="4000" b="1" u="sng" dirty="0" smtClean="0">
                <a:solidFill>
                  <a:srgbClr val="7030A0"/>
                </a:solidFill>
              </a:rPr>
              <a:t>la capacité</a:t>
            </a:r>
            <a:r>
              <a:rPr lang="ar-DZ" sz="4000" b="1" u="sng" dirty="0" smtClean="0">
                <a:solidFill>
                  <a:srgbClr val="7030A0"/>
                </a:solidFill>
              </a:rPr>
              <a:t>)</a:t>
            </a:r>
            <a:r>
              <a:rPr lang="ar-DZ" sz="4000" b="1" dirty="0" smtClean="0"/>
              <a:t> :(فعل أو أداء متقن) وهي نشاط عرفاني أو مهاري أو سلوكي قام ببنائه المتعلم سابقا .</a:t>
            </a:r>
          </a:p>
          <a:p>
            <a:pPr algn="justLow" rtl="1">
              <a:buNone/>
            </a:pPr>
            <a:r>
              <a:rPr lang="ar-DZ" sz="4000" b="1" u="sng" dirty="0" smtClean="0">
                <a:solidFill>
                  <a:srgbClr val="7030A0"/>
                </a:solidFill>
              </a:rPr>
              <a:t>المهارة (</a:t>
            </a:r>
            <a:r>
              <a:rPr lang="fr-FR" sz="4000" b="1" u="sng" dirty="0" smtClean="0">
                <a:solidFill>
                  <a:srgbClr val="7030A0"/>
                </a:solidFill>
              </a:rPr>
              <a:t>l’habileté</a:t>
            </a:r>
            <a:r>
              <a:rPr lang="ar-DZ" sz="4000" b="1" u="sng" dirty="0" smtClean="0">
                <a:solidFill>
                  <a:srgbClr val="7030A0"/>
                </a:solidFill>
              </a:rPr>
              <a:t>) </a:t>
            </a:r>
            <a:r>
              <a:rPr lang="ar-DZ" sz="4000" b="1" dirty="0" smtClean="0"/>
              <a:t>:هي موضوع ذو صلة بالتعلم من حيث الاستعمال الفعال للسيرورة المعرفية،الحسية،الاخلاقية،الحركية (يمكن ملاحظتها).</a:t>
            </a:r>
          </a:p>
          <a:p>
            <a:pPr algn="justLow" rtl="1"/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bg1">
                <a:alpha val="1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algn="justLow" rtl="1">
              <a:buNone/>
            </a:pPr>
            <a:r>
              <a:rPr lang="ar-DZ" sz="4000" b="1" u="sng" dirty="0" smtClean="0">
                <a:solidFill>
                  <a:srgbClr val="7030A0"/>
                </a:solidFill>
              </a:rPr>
              <a:t>التعلم :</a:t>
            </a:r>
            <a:r>
              <a:rPr lang="ar-DZ" sz="4000" b="1" dirty="0" smtClean="0"/>
              <a:t>هو البناء الادراكي للفرد عن طريق بلوغ الأهداف بغرض التكيف مع المواقف الجديدة.</a:t>
            </a:r>
          </a:p>
          <a:p>
            <a:pPr algn="justLow" rtl="1">
              <a:buNone/>
            </a:pPr>
            <a:r>
              <a:rPr lang="ar-DZ" sz="4000" b="1" u="sng" dirty="0" err="1" smtClean="0">
                <a:solidFill>
                  <a:srgbClr val="7030A0"/>
                </a:solidFill>
              </a:rPr>
              <a:t>الادماج</a:t>
            </a:r>
            <a:r>
              <a:rPr lang="ar-DZ" sz="4000" b="1" u="sng" dirty="0" smtClean="0">
                <a:solidFill>
                  <a:srgbClr val="7030A0"/>
                </a:solidFill>
              </a:rPr>
              <a:t> (</a:t>
            </a:r>
            <a:r>
              <a:rPr lang="fr-FR" sz="4000" b="1" u="sng" dirty="0" smtClean="0">
                <a:solidFill>
                  <a:srgbClr val="7030A0"/>
                </a:solidFill>
              </a:rPr>
              <a:t>l’intégration</a:t>
            </a:r>
            <a:r>
              <a:rPr lang="ar-DZ" sz="4000" b="1" u="sng" dirty="0" smtClean="0">
                <a:solidFill>
                  <a:srgbClr val="7030A0"/>
                </a:solidFill>
              </a:rPr>
              <a:t>): </a:t>
            </a:r>
            <a:r>
              <a:rPr lang="ar-DZ" sz="4000" b="1" dirty="0" smtClean="0"/>
              <a:t>هو مسار مركب يمكن من تجنيد مكتسبات أو عناصر مرتبطة بمنظومة معينة في وضعية ذات معنى قصد إعادة هيكلة </a:t>
            </a:r>
            <a:r>
              <a:rPr lang="ar-DZ" sz="4000" b="1" dirty="0" err="1" smtClean="0"/>
              <a:t>تعلمات</a:t>
            </a:r>
            <a:r>
              <a:rPr lang="ar-DZ" sz="4000" b="1" dirty="0" smtClean="0"/>
              <a:t> سابقة وتكييفها وفق مستلزمات سياق معين لاكتساب تعلم جديد ويكون المتعلم هو الفاعل فيما يخص </a:t>
            </a:r>
            <a:r>
              <a:rPr lang="ar-DZ" sz="4000" b="1" dirty="0" err="1" smtClean="0"/>
              <a:t>ادماج</a:t>
            </a:r>
            <a:r>
              <a:rPr lang="ar-DZ" sz="4000" b="1" dirty="0" smtClean="0"/>
              <a:t> المكتسبات ولا يمكن أن يدمج </a:t>
            </a:r>
            <a:r>
              <a:rPr lang="ar-DZ" sz="4000" b="1" dirty="0" err="1" smtClean="0"/>
              <a:t>الا</a:t>
            </a:r>
            <a:r>
              <a:rPr lang="ar-DZ" sz="4000" b="1" dirty="0" smtClean="0"/>
              <a:t> ما تم اكتسابه فعلا.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678</Words>
  <Application>Microsoft Office PowerPoint</Application>
  <PresentationFormat>Affichage à l'écran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مرحبا بكم في بنورة</vt:lpstr>
      <vt:lpstr> الإعداد والتقديم:بن حرز الله نعاس </vt:lpstr>
      <vt:lpstr>الكفاءة المستهدفة: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التعليمية التعلمية</dc:title>
  <dc:creator>GLOBE</dc:creator>
  <cp:lastModifiedBy>dsi</cp:lastModifiedBy>
  <cp:revision>20</cp:revision>
  <dcterms:created xsi:type="dcterms:W3CDTF">2011-04-09T06:32:02Z</dcterms:created>
  <dcterms:modified xsi:type="dcterms:W3CDTF">2011-04-09T18:12:25Z</dcterms:modified>
</cp:coreProperties>
</file>