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0" r:id="rId3"/>
    <p:sldId id="281" r:id="rId4"/>
    <p:sldId id="282" r:id="rId5"/>
    <p:sldId id="284" r:id="rId6"/>
    <p:sldId id="283" r:id="rId7"/>
    <p:sldId id="286" r:id="rId8"/>
    <p:sldId id="257" r:id="rId9"/>
    <p:sldId id="258" r:id="rId10"/>
    <p:sldId id="260" r:id="rId11"/>
    <p:sldId id="261" r:id="rId12"/>
    <p:sldId id="262" r:id="rId13"/>
    <p:sldId id="263" r:id="rId14"/>
    <p:sldId id="264" r:id="rId15"/>
    <p:sldId id="265" r:id="rId16"/>
    <p:sldId id="266" r:id="rId17"/>
    <p:sldId id="267" r:id="rId18"/>
    <p:sldId id="268" r:id="rId19"/>
    <p:sldId id="269" r:id="rId20"/>
    <p:sldId id="274" r:id="rId21"/>
    <p:sldId id="272" r:id="rId22"/>
    <p:sldId id="270" r:id="rId23"/>
    <p:sldId id="271" r:id="rId24"/>
    <p:sldId id="275" r:id="rId25"/>
    <p:sldId id="276" r:id="rId26"/>
    <p:sldId id="277" r:id="rId27"/>
    <p:sldId id="278" r:id="rId28"/>
    <p:sldId id="279"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948"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80E5C9-8831-4E6D-98A5-CE950DC900F3}" type="datetimeFigureOut">
              <a:rPr lang="fr-FR" smtClean="0"/>
              <a:pPr/>
              <a:t>07/01/2015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9E56F-E45E-45A8-B3D6-C5C4B3D4A06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579E56F-E45E-45A8-B3D6-C5C4B3D4A060}" type="slidenum">
              <a:rPr lang="fr-FR" smtClean="0"/>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7FDAA18C-A5F7-4B50-A1EB-505CD350A47C}" type="datetimeFigureOut">
              <a:rPr lang="fr-FR" smtClean="0"/>
              <a:pPr/>
              <a:t>07/01/2015</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123EFE95-085D-4167-BE1B-16B31E36C5C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FDAA18C-A5F7-4B50-A1EB-505CD350A47C}" type="datetimeFigureOut">
              <a:rPr lang="fr-FR" smtClean="0"/>
              <a:pPr/>
              <a:t>07/01/2015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3EFE95-085D-4167-BE1B-16B31E36C5C1}" type="slidenum">
              <a:rPr lang="fr-FR" smtClean="0"/>
              <a:pPr/>
              <a:t>‹N°›</a:t>
            </a:fld>
            <a:endParaRPr lang="fr-F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FDAA18C-A5F7-4B50-A1EB-505CD350A47C}" type="datetimeFigureOut">
              <a:rPr lang="fr-FR" smtClean="0"/>
              <a:pPr/>
              <a:t>07/01/2015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3EFE95-085D-4167-BE1B-16B31E36C5C1}" type="slidenum">
              <a:rPr lang="fr-FR" smtClean="0"/>
              <a:pPr/>
              <a:t>‹N°›</a:t>
            </a:fld>
            <a:endParaRPr lang="fr-F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7FDAA18C-A5F7-4B50-A1EB-505CD350A47C}" type="datetimeFigureOut">
              <a:rPr lang="fr-FR" smtClean="0"/>
              <a:pPr/>
              <a:t>07/01/2015</a:t>
            </a:fld>
            <a:endParaRPr lang="fr-FR"/>
          </a:p>
        </p:txBody>
      </p:sp>
      <p:sp>
        <p:nvSpPr>
          <p:cNvPr id="9" name="Espace réservé du numéro de diapositive 8"/>
          <p:cNvSpPr>
            <a:spLocks noGrp="1"/>
          </p:cNvSpPr>
          <p:nvPr>
            <p:ph type="sldNum" sz="quarter" idx="15"/>
          </p:nvPr>
        </p:nvSpPr>
        <p:spPr/>
        <p:txBody>
          <a:bodyPr rtlCol="0"/>
          <a:lstStyle/>
          <a:p>
            <a:fld id="{123EFE95-085D-4167-BE1B-16B31E36C5C1}"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7FDAA18C-A5F7-4B50-A1EB-505CD350A47C}" type="datetimeFigureOut">
              <a:rPr lang="fr-FR" smtClean="0"/>
              <a:pPr/>
              <a:t>07/01/2015</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123EFE95-085D-4167-BE1B-16B31E36C5C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7FDAA18C-A5F7-4B50-A1EB-505CD350A47C}" type="datetimeFigureOut">
              <a:rPr lang="fr-FR" smtClean="0"/>
              <a:pPr/>
              <a:t>07/01/2015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3EFE95-085D-4167-BE1B-16B31E36C5C1}"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7FDAA18C-A5F7-4B50-A1EB-505CD350A47C}" type="datetimeFigureOut">
              <a:rPr lang="fr-FR" smtClean="0"/>
              <a:pPr/>
              <a:t>07/01/2015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23EFE95-085D-4167-BE1B-16B31E36C5C1}"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7FDAA18C-A5F7-4B50-A1EB-505CD350A47C}" type="datetimeFigureOut">
              <a:rPr lang="fr-FR" smtClean="0"/>
              <a:pPr/>
              <a:t>07/01/2015</a:t>
            </a:fld>
            <a:endParaRPr lang="fr-FR"/>
          </a:p>
        </p:txBody>
      </p:sp>
      <p:sp>
        <p:nvSpPr>
          <p:cNvPr id="7" name="Espace réservé du numéro de diapositive 6"/>
          <p:cNvSpPr>
            <a:spLocks noGrp="1"/>
          </p:cNvSpPr>
          <p:nvPr>
            <p:ph type="sldNum" sz="quarter" idx="11"/>
          </p:nvPr>
        </p:nvSpPr>
        <p:spPr/>
        <p:txBody>
          <a:bodyPr rtlCol="0"/>
          <a:lstStyle/>
          <a:p>
            <a:fld id="{123EFE95-085D-4167-BE1B-16B31E36C5C1}"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FDAA18C-A5F7-4B50-A1EB-505CD350A47C}" type="datetimeFigureOut">
              <a:rPr lang="fr-FR" smtClean="0"/>
              <a:pPr/>
              <a:t>07/01/2015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23EFE95-085D-4167-BE1B-16B31E36C5C1}" type="slidenum">
              <a:rPr lang="fr-FR" smtClean="0"/>
              <a:pPr/>
              <a:t>‹N°›</a:t>
            </a:fld>
            <a:endParaRPr lang="fr-F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7FDAA18C-A5F7-4B50-A1EB-505CD350A47C}" type="datetimeFigureOut">
              <a:rPr lang="fr-FR" smtClean="0"/>
              <a:pPr/>
              <a:t>07/01/2015</a:t>
            </a:fld>
            <a:endParaRPr lang="fr-FR"/>
          </a:p>
        </p:txBody>
      </p:sp>
      <p:sp>
        <p:nvSpPr>
          <p:cNvPr id="22" name="Espace réservé du numéro de diapositive 21"/>
          <p:cNvSpPr>
            <a:spLocks noGrp="1"/>
          </p:cNvSpPr>
          <p:nvPr>
            <p:ph type="sldNum" sz="quarter" idx="15"/>
          </p:nvPr>
        </p:nvSpPr>
        <p:spPr/>
        <p:txBody>
          <a:bodyPr rtlCol="0"/>
          <a:lstStyle/>
          <a:p>
            <a:fld id="{123EFE95-085D-4167-BE1B-16B31E36C5C1}"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7FDAA18C-A5F7-4B50-A1EB-505CD350A47C}" type="datetimeFigureOut">
              <a:rPr lang="fr-FR" smtClean="0"/>
              <a:pPr/>
              <a:t>07/01/2015</a:t>
            </a:fld>
            <a:endParaRPr lang="fr-FR"/>
          </a:p>
        </p:txBody>
      </p:sp>
      <p:sp>
        <p:nvSpPr>
          <p:cNvPr id="18" name="Espace réservé du numéro de diapositive 17"/>
          <p:cNvSpPr>
            <a:spLocks noGrp="1"/>
          </p:cNvSpPr>
          <p:nvPr>
            <p:ph type="sldNum" sz="quarter" idx="11"/>
          </p:nvPr>
        </p:nvSpPr>
        <p:spPr/>
        <p:txBody>
          <a:bodyPr rtlCol="0"/>
          <a:lstStyle/>
          <a:p>
            <a:fld id="{123EFE95-085D-4167-BE1B-16B31E36C5C1}"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FDAA18C-A5F7-4B50-A1EB-505CD350A47C}" type="datetimeFigureOut">
              <a:rPr lang="fr-FR" smtClean="0"/>
              <a:pPr/>
              <a:t>07/01/2015</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23EFE95-085D-4167-BE1B-16B31E36C5C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071538" y="500042"/>
            <a:ext cx="7286676" cy="100013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aditional Arabic" pitchFamily="18" charset="-78"/>
                <a:ea typeface="Arial" pitchFamily="34" charset="0"/>
                <a:cs typeface="Traditional Arabic" pitchFamily="18" charset="-78"/>
              </a:rPr>
              <a:t>الثانوية:</a:t>
            </a:r>
            <a:r>
              <a:rPr kumimoji="0" lang="ar-SA" sz="2400" b="1" i="0" u="none" strike="noStrike" spc="50" normalizeH="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aditional Arabic" pitchFamily="18" charset="-78"/>
                <a:ea typeface="Arial" pitchFamily="34" charset="0"/>
                <a:cs typeface="Traditional Arabic" pitchFamily="18" charset="-78"/>
              </a:rPr>
              <a:t> غربي بشير </a:t>
            </a:r>
            <a:r>
              <a:rPr kumimoji="0" lang="ar-SA" sz="2400" b="1" i="0" u="none" strike="noStrike" spc="50" normalizeH="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aditional Arabic" pitchFamily="18" charset="-78"/>
                <a:ea typeface="Arial" pitchFamily="34" charset="0"/>
                <a:cs typeface="Traditional Arabic" pitchFamily="18" charset="-78"/>
              </a:rPr>
              <a:t>حاسي</a:t>
            </a:r>
            <a:r>
              <a:rPr kumimoji="0" lang="ar-SA" sz="2400" b="1" i="0" u="none" strike="noStrike" spc="50" normalizeH="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aditional Arabic" pitchFamily="18" charset="-78"/>
                <a:ea typeface="Arial" pitchFamily="34" charset="0"/>
                <a:cs typeface="Traditional Arabic" pitchFamily="18" charset="-78"/>
              </a:rPr>
              <a:t> خليفة الوادي </a:t>
            </a:r>
            <a:r>
              <a:rPr kumimoji="0" lang="ar-DZ" sz="24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aditional Arabic" pitchFamily="18" charset="-78"/>
                <a:ea typeface="Arial" pitchFamily="34" charset="0"/>
                <a:cs typeface="Traditional Arabic" pitchFamily="18" charset="-78"/>
              </a:rPr>
              <a:t>     المقياس:</a:t>
            </a:r>
            <a:r>
              <a:rPr lang="ar-SA"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aditional Arabic" pitchFamily="18" charset="-78"/>
                <a:ea typeface="Arial" pitchFamily="34" charset="0"/>
                <a:cs typeface="Traditional Arabic" pitchFamily="18" charset="-78"/>
              </a:rPr>
              <a:t>الاقتصاد </a:t>
            </a:r>
            <a:r>
              <a:rPr lang="ar-SA" sz="24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aditional Arabic" pitchFamily="18" charset="-78"/>
                <a:ea typeface="Arial" pitchFamily="34" charset="0"/>
                <a:cs typeface="Traditional Arabic" pitchFamily="18" charset="-78"/>
              </a:rPr>
              <a:t>والمناجمنت</a:t>
            </a:r>
            <a:r>
              <a:rPr lang="ar-SA"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aditional Arabic" pitchFamily="18" charset="-78"/>
                <a:ea typeface="Arial" pitchFamily="34" charset="0"/>
                <a:cs typeface="Traditional Arabic" pitchFamily="18" charset="-78"/>
              </a:rPr>
              <a:t> </a:t>
            </a:r>
            <a:r>
              <a:rPr kumimoji="0" lang="ar-DZ" sz="24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aditional Arabic" pitchFamily="18" charset="-78"/>
                <a:ea typeface="Arial" pitchFamily="34" charset="0"/>
                <a:cs typeface="Traditional Arabic" pitchFamily="18" charset="-78"/>
              </a:rPr>
              <a:t>المستوى:ثانية ثانوي                     </a:t>
            </a:r>
            <a:r>
              <a:rPr kumimoji="0" lang="ar-SA" sz="2400" b="1" i="0" u="none" strike="noStrike" spc="50" normalizeH="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aditional Arabic" pitchFamily="18" charset="-78"/>
                <a:ea typeface="Arial" pitchFamily="34" charset="0"/>
                <a:cs typeface="Traditional Arabic" pitchFamily="18" charset="-78"/>
              </a:rPr>
              <a:t>      </a:t>
            </a:r>
            <a:r>
              <a:rPr kumimoji="0" lang="ar-DZ" sz="24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raditional Arabic" pitchFamily="18" charset="-78"/>
                <a:ea typeface="Arial" pitchFamily="34" charset="0"/>
                <a:cs typeface="Traditional Arabic" pitchFamily="18" charset="-78"/>
              </a:rPr>
              <a:t>     الحجم الساعي:ساعة واحدة</a:t>
            </a:r>
            <a:r>
              <a:rPr kumimoji="0" lang="fr-FR" sz="1600" b="0" i="0" u="none" strike="noStrike" cap="none" normalizeH="0" baseline="0" dirty="0" smtClean="0">
                <a:ln>
                  <a:noFill/>
                </a:ln>
                <a:solidFill>
                  <a:srgbClr val="FF6600"/>
                </a:solidFill>
                <a:effectLst/>
                <a:latin typeface="Traditional Arabic" pitchFamily="18" charset="-78"/>
                <a:ea typeface="Arial" pitchFamily="34" charset="0"/>
                <a:cs typeface="Traditional Arabic" pitchFamily="18" charset="-78"/>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571472" y="2357430"/>
            <a:ext cx="8001056" cy="207170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normalizeH="0" baseline="0" dirty="0" smtClean="0">
                <a:ln w="1905"/>
                <a:solidFill>
                  <a:schemeClr val="tx1"/>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المجال ألمفاهيمي:المؤسسة الاقتصادية.</a:t>
            </a:r>
            <a:r>
              <a:rPr kumimoji="0" lang="ar-SA" sz="2800" b="1" i="0" u="none" strike="noStrike" normalizeH="0" dirty="0" smtClean="0">
                <a:ln w="1905"/>
                <a:solidFill>
                  <a:schemeClr val="tx1"/>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                                       </a:t>
            </a:r>
            <a:r>
              <a:rPr kumimoji="0" lang="ar-SA" sz="2800" b="1" i="0" u="none" strike="noStrike" normalizeH="0" baseline="0" dirty="0" smtClean="0">
                <a:ln w="1905"/>
                <a:solidFill>
                  <a:schemeClr val="tx1"/>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الوحدة</a:t>
            </a:r>
            <a:r>
              <a:rPr kumimoji="0" lang="ar-SA" sz="2800" b="1" i="0" u="none" strike="noStrike" normalizeH="0" dirty="0" smtClean="0">
                <a:ln w="1905"/>
                <a:solidFill>
                  <a:schemeClr val="tx1"/>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 رقم 08</a:t>
            </a:r>
            <a:r>
              <a:rPr kumimoji="0" lang="ar-SA" sz="2800" b="1" i="0" u="none" strike="noStrike" normalizeH="0" baseline="0" dirty="0" smtClean="0">
                <a:ln w="1905"/>
                <a:solidFill>
                  <a:schemeClr val="tx1"/>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 مدخل إلى المؤسسة الاقتصادية.</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r-FR" sz="2800" b="1" i="0" u="none" strike="noStrike" normalizeH="0" baseline="0" dirty="0" smtClean="0">
              <a:ln w="1905"/>
              <a:solidFill>
                <a:schemeClr val="tx1"/>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1" i="0" u="none" strike="noStrike" normalizeH="0" baseline="0" dirty="0" smtClean="0">
                <a:ln w="1905"/>
                <a:solidFill>
                  <a:schemeClr val="tx1"/>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الكفاءة المستهدفة: يبين العلاقة بين المؤسسة ومحيطها</a:t>
            </a:r>
            <a:r>
              <a:rPr kumimoji="0" lang="ar-SA" sz="2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 </a:t>
            </a:r>
            <a:endParaRPr kumimoji="0" lang="fr-FR" sz="2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endParaRPr>
          </a:p>
        </p:txBody>
      </p:sp>
      <p:sp>
        <p:nvSpPr>
          <p:cNvPr id="4" name="Rectangle à coins arrondis 3"/>
          <p:cNvSpPr/>
          <p:nvPr/>
        </p:nvSpPr>
        <p:spPr>
          <a:xfrm>
            <a:off x="142844" y="6072206"/>
            <a:ext cx="335758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lumMod val="95000"/>
                    <a:lumOff val="5000"/>
                  </a:schemeClr>
                </a:solidFill>
              </a:rPr>
              <a:t>إ </a:t>
            </a:r>
            <a:r>
              <a:rPr lang="ar-SA" b="1" smtClean="0">
                <a:solidFill>
                  <a:schemeClr val="tx1">
                    <a:lumMod val="95000"/>
                    <a:lumOff val="5000"/>
                  </a:schemeClr>
                </a:solidFill>
              </a:rPr>
              <a:t>عداد الأستاذ </a:t>
            </a:r>
            <a:r>
              <a:rPr lang="ar-SA" b="1" dirty="0" smtClean="0">
                <a:solidFill>
                  <a:schemeClr val="tx1">
                    <a:lumMod val="95000"/>
                    <a:lumOff val="5000"/>
                  </a:schemeClr>
                </a:solidFill>
              </a:rPr>
              <a:t>: صالحي محمد </a:t>
            </a:r>
            <a:r>
              <a:rPr lang="ar-SA" b="1" dirty="0" err="1" smtClean="0">
                <a:solidFill>
                  <a:schemeClr val="tx1">
                    <a:lumMod val="95000"/>
                    <a:lumOff val="5000"/>
                  </a:schemeClr>
                </a:solidFill>
              </a:rPr>
              <a:t>الزوبير</a:t>
            </a:r>
            <a:endParaRPr lang="fr-FR" b="1" dirty="0">
              <a:solidFill>
                <a:schemeClr val="tx1">
                  <a:lumMod val="95000"/>
                  <a:lumOff val="5000"/>
                </a:schemeClr>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428728" y="2357430"/>
            <a:ext cx="6572296" cy="769441"/>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tabLst/>
            </a:pPr>
            <a:r>
              <a:rPr kumimoji="0" lang="ar-SA" sz="4400" b="1" i="0" u="none" strike="noStrike" spc="300" normalizeH="0" baseline="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Calibri" pitchFamily="34" charset="0"/>
                <a:cs typeface="Times New Roman" pitchFamily="18" charset="0"/>
              </a:rPr>
              <a:t>2. </a:t>
            </a:r>
            <a:r>
              <a:rPr kumimoji="0" lang="ar-DZ" sz="4400" b="1" i="0" u="none" strike="noStrike" spc="300" normalizeH="0" baseline="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ea typeface="Calibri" pitchFamily="34" charset="0"/>
                <a:cs typeface="Times New Roman" pitchFamily="18" charset="0"/>
              </a:rPr>
              <a:t>خصائص المؤسسات</a:t>
            </a:r>
            <a:endParaRPr kumimoji="0" lang="ar-DZ" sz="5400" b="1" i="0" u="none" strike="noStrike" spc="300" normalizeH="0" baseline="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868742"/>
          </a:xfrm>
        </p:spPr>
        <p:txBody>
          <a:bodyPr>
            <a:normAutofit/>
          </a:bodyPr>
          <a:lstStyle/>
          <a:p>
            <a:pPr algn="r" rtl="1"/>
            <a:r>
              <a:rPr lang="ar-S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a:t>
            </a:r>
            <a:r>
              <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تعتبر </a:t>
            </a:r>
            <a:r>
              <a:rPr lang="ar-DZ"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المؤسسات ذات شخصية قانونية مستقلة لها حقوق وعليها واجبات كما أن لها ذمة مالية </a:t>
            </a:r>
            <a:r>
              <a:rPr lang="ar-DZ"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مستقلة.</a:t>
            </a:r>
            <a:r>
              <a:rPr lang="ar-S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ar-S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ar-S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ar-S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ar-SA"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للمؤسسة هدف أساسي هو تعظيم الأرباح .</a:t>
            </a:r>
            <a:r>
              <a:rPr lang="fr-FR"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fr-FR"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57430"/>
            <a:ext cx="8229600" cy="1500198"/>
          </a:xfrm>
        </p:spPr>
        <p:style>
          <a:lnRef idx="1">
            <a:schemeClr val="accent3"/>
          </a:lnRef>
          <a:fillRef idx="2">
            <a:schemeClr val="accent3"/>
          </a:fillRef>
          <a:effectRef idx="1">
            <a:schemeClr val="accent3"/>
          </a:effectRef>
          <a:fontRef idx="minor">
            <a:schemeClr val="dk1"/>
          </a:fontRef>
        </p:style>
        <p:txBody>
          <a:bodyPr anchor="ctr"/>
          <a:lstStyle/>
          <a:p>
            <a:pPr algn="ctr" rtl="1"/>
            <a:r>
              <a:rPr lang="ar-SA" b="1" dirty="0" smtClean="0"/>
              <a:t>3. </a:t>
            </a:r>
            <a:r>
              <a:rPr lang="ar-DZ" b="1" dirty="0" smtClean="0"/>
              <a:t>دور المؤسسة</a:t>
            </a:r>
            <a:r>
              <a:rPr lang="ar-SA" b="1" dirty="0" smtClean="0"/>
              <a:t> الاقتصادية</a:t>
            </a:r>
            <a:endParaRPr lang="fr-FR"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Users\salhi\Desktop\emploi.jpg"/>
          <p:cNvPicPr>
            <a:picLocks noChangeAspect="1" noChangeArrowheads="1"/>
          </p:cNvPicPr>
          <p:nvPr/>
        </p:nvPicPr>
        <p:blipFill>
          <a:blip r:embed="rId2"/>
          <a:srcRect/>
          <a:stretch>
            <a:fillRect/>
          </a:stretch>
        </p:blipFill>
        <p:spPr bwMode="auto">
          <a:xfrm>
            <a:off x="0" y="0"/>
            <a:ext cx="4357685" cy="3857628"/>
          </a:xfrm>
          <a:prstGeom prst="rect">
            <a:avLst/>
          </a:prstGeom>
          <a:noFill/>
        </p:spPr>
      </p:pic>
      <p:pic>
        <p:nvPicPr>
          <p:cNvPr id="19458" name="Picture 2" descr="C:\Users\salhi\Desktop\articles-economie-46c8eef95b88129f1157d1c8464e1303_L_712594882.jpg"/>
          <p:cNvPicPr>
            <a:picLocks noChangeAspect="1" noChangeArrowheads="1"/>
          </p:cNvPicPr>
          <p:nvPr/>
        </p:nvPicPr>
        <p:blipFill>
          <a:blip r:embed="rId3"/>
          <a:srcRect/>
          <a:stretch>
            <a:fillRect/>
          </a:stretch>
        </p:blipFill>
        <p:spPr bwMode="auto">
          <a:xfrm>
            <a:off x="4214810" y="285728"/>
            <a:ext cx="4929190" cy="3786190"/>
          </a:xfrm>
          <a:prstGeom prst="rect">
            <a:avLst/>
          </a:prstGeom>
          <a:noFill/>
        </p:spPr>
      </p:pic>
      <p:pic>
        <p:nvPicPr>
          <p:cNvPr id="19459" name="Picture 3" descr="C:\Users\salhi\Desktop\shutterstock_195362726.jpg"/>
          <p:cNvPicPr>
            <a:picLocks noChangeAspect="1" noChangeArrowheads="1"/>
          </p:cNvPicPr>
          <p:nvPr/>
        </p:nvPicPr>
        <p:blipFill>
          <a:blip r:embed="rId4"/>
          <a:srcRect/>
          <a:stretch>
            <a:fillRect/>
          </a:stretch>
        </p:blipFill>
        <p:spPr bwMode="auto">
          <a:xfrm>
            <a:off x="2000232" y="3071810"/>
            <a:ext cx="4286248" cy="378619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 to="" calcmode="lin" valueType="num">
                                      <p:cBhvr>
                                        <p:cTn id="7" dur="1" fill="hold"/>
                                        <p:tgtEl>
                                          <p:spTgt spid="1945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blinds(horizontal)">
                                      <p:cBhvr>
                                        <p:cTn id="12" dur="5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nodeType="clickEffect">
                                  <p:stCondLst>
                                    <p:cond delay="0"/>
                                  </p:stCondLst>
                                  <p:childTnLst>
                                    <p:set>
                                      <p:cBhvr>
                                        <p:cTn id="16" dur="1" fill="hold">
                                          <p:stCondLst>
                                            <p:cond delay="0"/>
                                          </p:stCondLst>
                                        </p:cTn>
                                        <p:tgtEl>
                                          <p:spTgt spid="19459"/>
                                        </p:tgtEl>
                                        <p:attrNameLst>
                                          <p:attrName>style.visibility</p:attrName>
                                        </p:attrNameLst>
                                      </p:cBhvr>
                                      <p:to>
                                        <p:strVal val="visible"/>
                                      </p:to>
                                    </p:set>
                                    <p:anim calcmode="lin" valueType="num">
                                      <p:cBhvr>
                                        <p:cTn id="17" dur="500" fill="hold"/>
                                        <p:tgtEl>
                                          <p:spTgt spid="19459"/>
                                        </p:tgtEl>
                                        <p:attrNameLst>
                                          <p:attrName>ppt_w</p:attrName>
                                        </p:attrNameLst>
                                      </p:cBhvr>
                                      <p:tavLst>
                                        <p:tav tm="0">
                                          <p:val>
                                            <p:strVal val="#ppt_w*2.5"/>
                                          </p:val>
                                        </p:tav>
                                        <p:tav tm="100000">
                                          <p:val>
                                            <p:strVal val="#ppt_w"/>
                                          </p:val>
                                        </p:tav>
                                      </p:tavLst>
                                    </p:anim>
                                    <p:anim calcmode="lin" valueType="num">
                                      <p:cBhvr>
                                        <p:cTn id="18" dur="500" fill="hold"/>
                                        <p:tgtEl>
                                          <p:spTgt spid="19459"/>
                                        </p:tgtEl>
                                        <p:attrNameLst>
                                          <p:attrName>ppt_h</p:attrName>
                                        </p:attrNameLst>
                                      </p:cBhvr>
                                      <p:tavLst>
                                        <p:tav tm="0">
                                          <p:val>
                                            <p:strVal val="#ppt_h*0.01"/>
                                          </p:val>
                                        </p:tav>
                                        <p:tav tm="100000">
                                          <p:val>
                                            <p:strVal val="#ppt_h"/>
                                          </p:val>
                                        </p:tav>
                                      </p:tavLst>
                                    </p:anim>
                                    <p:anim calcmode="lin" valueType="num">
                                      <p:cBhvr>
                                        <p:cTn id="19" dur="500" fill="hold"/>
                                        <p:tgtEl>
                                          <p:spTgt spid="19459"/>
                                        </p:tgtEl>
                                        <p:attrNameLst>
                                          <p:attrName>ppt_x</p:attrName>
                                        </p:attrNameLst>
                                      </p:cBhvr>
                                      <p:tavLst>
                                        <p:tav tm="0">
                                          <p:val>
                                            <p:strVal val="#ppt_x"/>
                                          </p:val>
                                        </p:tav>
                                        <p:tav tm="100000">
                                          <p:val>
                                            <p:strVal val="#ppt_x"/>
                                          </p:val>
                                        </p:tav>
                                      </p:tavLst>
                                    </p:anim>
                                    <p:anim calcmode="lin" valueType="num">
                                      <p:cBhvr>
                                        <p:cTn id="20" dur="500" fill="hold"/>
                                        <p:tgtEl>
                                          <p:spTgt spid="19459"/>
                                        </p:tgtEl>
                                        <p:attrNameLst>
                                          <p:attrName>ppt_y</p:attrName>
                                        </p:attrNameLst>
                                      </p:cBhvr>
                                      <p:tavLst>
                                        <p:tav tm="0">
                                          <p:val>
                                            <p:strVal val="#ppt_h+1"/>
                                          </p:val>
                                        </p:tav>
                                        <p:tav tm="100000">
                                          <p:val>
                                            <p:strVal val="#ppt_y"/>
                                          </p:val>
                                        </p:tav>
                                      </p:tavLst>
                                    </p:anim>
                                    <p:animEffect transition="in" filter="fade">
                                      <p:cBhvr>
                                        <p:cTn id="21"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572032" y="1928802"/>
            <a:ext cx="4500562" cy="403187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b"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تموين السوق بالحاجات المادية.</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تحقيق الاكتفاء الذاتي.</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توزيع </a:t>
            </a:r>
            <a:r>
              <a:rPr kumimoji="0" lang="ar-DZ"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المداخيل</a:t>
            </a: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(أجور ومرتبات العمال)</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تطوير الإنتاج كما وكيفا.</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تنمية رؤوس الأموال وتراكمها.</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تسهيل عملية الاستثمار.</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تحقيق التكامل الاقتصادي.</a:t>
            </a:r>
            <a:endParaRPr kumimoji="0" lang="ar-DZ"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71438" y="1928802"/>
            <a:ext cx="4643438" cy="35394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تقليص البطالة</a:t>
            </a:r>
            <a:endParaRPr kumimoji="0" lang="ar-S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(توفير مناصب الشغل)</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التدريب والتكوين العالي.</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تحسين المستوى المعيشي للأفراد.</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تحسين المستوى الفكري والثقافي.</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تعتبر مصدرا ماليا للأفراد </a:t>
            </a:r>
            <a:endParaRPr kumimoji="0" lang="ar-S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(أجور ومرتبات)</a:t>
            </a:r>
            <a:endParaRPr kumimoji="0" lang="ar-DZ"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642910" y="1214422"/>
            <a:ext cx="3071834"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DZ"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الدور </a:t>
            </a:r>
            <a:r>
              <a:rPr lang="ar-DZ"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الاجتماعي</a:t>
            </a:r>
            <a:endParaRPr lang="fr-F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Rectangle 7"/>
          <p:cNvSpPr/>
          <p:nvPr/>
        </p:nvSpPr>
        <p:spPr>
          <a:xfrm>
            <a:off x="5214942" y="1214422"/>
            <a:ext cx="3357586"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الدور </a:t>
            </a:r>
            <a:r>
              <a:rPr lang="ar-DZ"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الاقتصادي</a:t>
            </a:r>
            <a:endParaRPr lang="fr-F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8434"/>
                                        </p:tgtEl>
                                        <p:attrNameLst>
                                          <p:attrName>style.visibility</p:attrName>
                                        </p:attrNameLst>
                                      </p:cBhvr>
                                      <p:to>
                                        <p:strVal val="visible"/>
                                      </p:to>
                                    </p:set>
                                    <p:anim calcmode="lin" valueType="num">
                                      <p:cBhvr>
                                        <p:cTn id="17" dur="1000" fill="hold"/>
                                        <p:tgtEl>
                                          <p:spTgt spid="18434"/>
                                        </p:tgtEl>
                                        <p:attrNameLst>
                                          <p:attrName>ppt_w</p:attrName>
                                        </p:attrNameLst>
                                      </p:cBhvr>
                                      <p:tavLst>
                                        <p:tav tm="0">
                                          <p:val>
                                            <p:fltVal val="0"/>
                                          </p:val>
                                        </p:tav>
                                        <p:tav tm="100000">
                                          <p:val>
                                            <p:strVal val="#ppt_w"/>
                                          </p:val>
                                        </p:tav>
                                      </p:tavLst>
                                    </p:anim>
                                    <p:anim calcmode="lin" valueType="num">
                                      <p:cBhvr>
                                        <p:cTn id="18" dur="1000" fill="hold"/>
                                        <p:tgtEl>
                                          <p:spTgt spid="18434"/>
                                        </p:tgtEl>
                                        <p:attrNameLst>
                                          <p:attrName>ppt_h</p:attrName>
                                        </p:attrNameLst>
                                      </p:cBhvr>
                                      <p:tavLst>
                                        <p:tav tm="0">
                                          <p:val>
                                            <p:fltVal val="0"/>
                                          </p:val>
                                        </p:tav>
                                        <p:tav tm="100000">
                                          <p:val>
                                            <p:strVal val="#ppt_h"/>
                                          </p:val>
                                        </p:tav>
                                      </p:tavLst>
                                    </p:anim>
                                    <p:anim calcmode="lin" valueType="num">
                                      <p:cBhvr>
                                        <p:cTn id="19" dur="1000" fill="hold"/>
                                        <p:tgtEl>
                                          <p:spTgt spid="1843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84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433"/>
                                        </p:tgtEl>
                                        <p:attrNameLst>
                                          <p:attrName>style.visibility</p:attrName>
                                        </p:attrNameLst>
                                      </p:cBhvr>
                                      <p:to>
                                        <p:strVal val="visible"/>
                                      </p:to>
                                    </p:set>
                                    <p:animEffect transition="in" filter="wipe(down)">
                                      <p:cBhvr>
                                        <p:cTn id="25" dur="580">
                                          <p:stCondLst>
                                            <p:cond delay="0"/>
                                          </p:stCondLst>
                                        </p:cTn>
                                        <p:tgtEl>
                                          <p:spTgt spid="18433"/>
                                        </p:tgtEl>
                                      </p:cBhvr>
                                    </p:animEffect>
                                    <p:anim calcmode="lin" valueType="num">
                                      <p:cBhvr>
                                        <p:cTn id="26" dur="1822" tmFilter="0,0; 0.14,0.36; 0.43,0.73; 0.71,0.91; 1.0,1.0">
                                          <p:stCondLst>
                                            <p:cond delay="0"/>
                                          </p:stCondLst>
                                        </p:cTn>
                                        <p:tgtEl>
                                          <p:spTgt spid="1843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43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43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43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433"/>
                                        </p:tgtEl>
                                        <p:attrNameLst>
                                          <p:attrName>ppt_y</p:attrName>
                                        </p:attrNameLst>
                                      </p:cBhvr>
                                      <p:tavLst>
                                        <p:tav tm="0" fmla="#ppt_y-sin(pi*$)/81">
                                          <p:val>
                                            <p:fltVal val="0"/>
                                          </p:val>
                                        </p:tav>
                                        <p:tav tm="100000">
                                          <p:val>
                                            <p:fltVal val="1"/>
                                          </p:val>
                                        </p:tav>
                                      </p:tavLst>
                                    </p:anim>
                                    <p:animScale>
                                      <p:cBhvr>
                                        <p:cTn id="31" dur="26">
                                          <p:stCondLst>
                                            <p:cond delay="650"/>
                                          </p:stCondLst>
                                        </p:cTn>
                                        <p:tgtEl>
                                          <p:spTgt spid="18433"/>
                                        </p:tgtEl>
                                      </p:cBhvr>
                                      <p:to x="100000" y="60000"/>
                                    </p:animScale>
                                    <p:animScale>
                                      <p:cBhvr>
                                        <p:cTn id="32" dur="166" decel="50000">
                                          <p:stCondLst>
                                            <p:cond delay="676"/>
                                          </p:stCondLst>
                                        </p:cTn>
                                        <p:tgtEl>
                                          <p:spTgt spid="18433"/>
                                        </p:tgtEl>
                                      </p:cBhvr>
                                      <p:to x="100000" y="100000"/>
                                    </p:animScale>
                                    <p:animScale>
                                      <p:cBhvr>
                                        <p:cTn id="33" dur="26">
                                          <p:stCondLst>
                                            <p:cond delay="1312"/>
                                          </p:stCondLst>
                                        </p:cTn>
                                        <p:tgtEl>
                                          <p:spTgt spid="18433"/>
                                        </p:tgtEl>
                                      </p:cBhvr>
                                      <p:to x="100000" y="80000"/>
                                    </p:animScale>
                                    <p:animScale>
                                      <p:cBhvr>
                                        <p:cTn id="34" dur="166" decel="50000">
                                          <p:stCondLst>
                                            <p:cond delay="1338"/>
                                          </p:stCondLst>
                                        </p:cTn>
                                        <p:tgtEl>
                                          <p:spTgt spid="18433"/>
                                        </p:tgtEl>
                                      </p:cBhvr>
                                      <p:to x="100000" y="100000"/>
                                    </p:animScale>
                                    <p:animScale>
                                      <p:cBhvr>
                                        <p:cTn id="35" dur="26">
                                          <p:stCondLst>
                                            <p:cond delay="1642"/>
                                          </p:stCondLst>
                                        </p:cTn>
                                        <p:tgtEl>
                                          <p:spTgt spid="18433"/>
                                        </p:tgtEl>
                                      </p:cBhvr>
                                      <p:to x="100000" y="90000"/>
                                    </p:animScale>
                                    <p:animScale>
                                      <p:cBhvr>
                                        <p:cTn id="36" dur="166" decel="50000">
                                          <p:stCondLst>
                                            <p:cond delay="1668"/>
                                          </p:stCondLst>
                                        </p:cTn>
                                        <p:tgtEl>
                                          <p:spTgt spid="18433"/>
                                        </p:tgtEl>
                                      </p:cBhvr>
                                      <p:to x="100000" y="100000"/>
                                    </p:animScale>
                                    <p:animScale>
                                      <p:cBhvr>
                                        <p:cTn id="37" dur="26">
                                          <p:stCondLst>
                                            <p:cond delay="1808"/>
                                          </p:stCondLst>
                                        </p:cTn>
                                        <p:tgtEl>
                                          <p:spTgt spid="18433"/>
                                        </p:tgtEl>
                                      </p:cBhvr>
                                      <p:to x="100000" y="95000"/>
                                    </p:animScale>
                                    <p:animScale>
                                      <p:cBhvr>
                                        <p:cTn id="38" dur="166" decel="50000">
                                          <p:stCondLst>
                                            <p:cond delay="1834"/>
                                          </p:stCondLst>
                                        </p:cTn>
                                        <p:tgtEl>
                                          <p:spTgt spid="184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nimBg="1"/>
      <p:bldP spid="18434"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214554"/>
            <a:ext cx="8229600" cy="1143000"/>
          </a:xfrm>
        </p:spPr>
        <p:style>
          <a:lnRef idx="1">
            <a:schemeClr val="accent4"/>
          </a:lnRef>
          <a:fillRef idx="2">
            <a:schemeClr val="accent4"/>
          </a:fillRef>
          <a:effectRef idx="1">
            <a:schemeClr val="accent4"/>
          </a:effectRef>
          <a:fontRef idx="minor">
            <a:schemeClr val="dk1"/>
          </a:fontRef>
        </p:style>
        <p:txBody>
          <a:bodyPr anchor="ctr"/>
          <a:lstStyle/>
          <a:p>
            <a:r>
              <a:rPr lang="ar-SA" b="1" dirty="0" smtClean="0"/>
              <a:t>4. </a:t>
            </a:r>
            <a:r>
              <a:rPr lang="ar-DZ" b="1" dirty="0" smtClean="0"/>
              <a:t>تصنيف </a:t>
            </a:r>
            <a:r>
              <a:rPr lang="ar-DZ" b="1" dirty="0"/>
              <a:t>المؤسسات</a:t>
            </a:r>
            <a:endParaRPr lang="fr-FR"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071670" y="357166"/>
            <a:ext cx="4969630" cy="4616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Char char="•"/>
              <a:tabLst/>
            </a:pP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المعيار القانوني</a:t>
            </a:r>
            <a:r>
              <a:rPr kumimoji="0" lang="ar-D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نميز </a:t>
            </a:r>
            <a:r>
              <a:rPr kumimoji="0" lang="ar-DZ"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به</a:t>
            </a:r>
            <a:r>
              <a:rPr kumimoji="0" lang="ar-D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ثلاث أشكال للمؤسسات</a:t>
            </a:r>
            <a:endParaRPr kumimoji="0" lang="ar-DZ"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0" name="Picture 2" descr="C:\Users\salhi\Desktop\posta_497351087_723481894.jpg"/>
          <p:cNvPicPr>
            <a:picLocks noChangeAspect="1" noChangeArrowheads="1"/>
          </p:cNvPicPr>
          <p:nvPr/>
        </p:nvPicPr>
        <p:blipFill>
          <a:blip r:embed="rId2"/>
          <a:srcRect/>
          <a:stretch>
            <a:fillRect/>
          </a:stretch>
        </p:blipFill>
        <p:spPr bwMode="auto">
          <a:xfrm>
            <a:off x="0" y="785795"/>
            <a:ext cx="4148134" cy="2928958"/>
          </a:xfrm>
          <a:prstGeom prst="rect">
            <a:avLst/>
          </a:prstGeom>
          <a:noFill/>
        </p:spPr>
      </p:pic>
      <p:pic>
        <p:nvPicPr>
          <p:cNvPr id="22531" name="Picture 3" descr="C:\Users\salhi\Desktop\272.png"/>
          <p:cNvPicPr>
            <a:picLocks noChangeAspect="1" noChangeArrowheads="1"/>
          </p:cNvPicPr>
          <p:nvPr/>
        </p:nvPicPr>
        <p:blipFill>
          <a:blip r:embed="rId3"/>
          <a:srcRect/>
          <a:stretch>
            <a:fillRect/>
          </a:stretch>
        </p:blipFill>
        <p:spPr bwMode="auto">
          <a:xfrm>
            <a:off x="4105275" y="785794"/>
            <a:ext cx="5038725" cy="2933700"/>
          </a:xfrm>
          <a:prstGeom prst="rect">
            <a:avLst/>
          </a:prstGeom>
          <a:noFill/>
        </p:spPr>
      </p:pic>
      <p:sp>
        <p:nvSpPr>
          <p:cNvPr id="22532" name="Rectangle 4"/>
          <p:cNvSpPr>
            <a:spLocks noChangeArrowheads="1"/>
          </p:cNvSpPr>
          <p:nvPr/>
        </p:nvSpPr>
        <p:spPr bwMode="auto">
          <a:xfrm>
            <a:off x="0" y="4889384"/>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DZ"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المؤسسة العمومية</a:t>
            </a:r>
            <a:r>
              <a:rPr kumimoji="0" lang="ar-DZ"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ملك للدولة.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المؤسسة الخاصة</a:t>
            </a:r>
            <a:r>
              <a:rPr kumimoji="0" lang="ar-DZ"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ملك لشخص واحد أو مجموعة أشخاص.</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المؤسسات المختلطة</a:t>
            </a:r>
            <a:r>
              <a:rPr kumimoji="0" lang="ar-DZ"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ملك للدولة والأشخاص.</a:t>
            </a:r>
            <a:endParaRPr kumimoji="0" lang="ar-DZ"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3" name="Picture 5" descr="C:\Users\salhi\Desktop\saidal_297348751.jpg"/>
          <p:cNvPicPr>
            <a:picLocks noChangeAspect="1" noChangeArrowheads="1"/>
          </p:cNvPicPr>
          <p:nvPr/>
        </p:nvPicPr>
        <p:blipFill>
          <a:blip r:embed="rId4"/>
          <a:srcRect/>
          <a:stretch>
            <a:fillRect/>
          </a:stretch>
        </p:blipFill>
        <p:spPr bwMode="auto">
          <a:xfrm>
            <a:off x="1714480" y="2452698"/>
            <a:ext cx="4787920" cy="2476500"/>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14546" y="285728"/>
            <a:ext cx="4929222" cy="584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Char char="•"/>
              <a:tabLst/>
            </a:pP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معيار النشاط</a:t>
            </a: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نميز فيه ما</a:t>
            </a:r>
            <a:r>
              <a:rPr kumimoji="0" lang="ar-S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يلي:</a:t>
            </a:r>
            <a:endParaRPr kumimoji="0" lang="ar-DZ"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8" name="Picture 2" descr="C:\Users\salhi\Desktop\119.jpg"/>
          <p:cNvPicPr>
            <a:picLocks noChangeAspect="1" noChangeArrowheads="1"/>
          </p:cNvPicPr>
          <p:nvPr/>
        </p:nvPicPr>
        <p:blipFill>
          <a:blip r:embed="rId2"/>
          <a:srcRect/>
          <a:stretch>
            <a:fillRect/>
          </a:stretch>
        </p:blipFill>
        <p:spPr bwMode="auto">
          <a:xfrm>
            <a:off x="0" y="857232"/>
            <a:ext cx="4286248" cy="3000396"/>
          </a:xfrm>
          <a:prstGeom prst="rect">
            <a:avLst/>
          </a:prstGeom>
          <a:ln>
            <a:noFill/>
          </a:ln>
          <a:effectLst>
            <a:softEdge rad="112500"/>
          </a:effectLst>
        </p:spPr>
      </p:pic>
      <p:pic>
        <p:nvPicPr>
          <p:cNvPr id="24579" name="Picture 3" descr="C:\Users\salhi\Desktop\check-out-caisse-meuble-pour-super-marche-presentoires-gondoles-concept-magazine-1095472z1.jpg"/>
          <p:cNvPicPr>
            <a:picLocks noChangeAspect="1" noChangeArrowheads="1"/>
          </p:cNvPicPr>
          <p:nvPr/>
        </p:nvPicPr>
        <p:blipFill>
          <a:blip r:embed="rId3"/>
          <a:srcRect/>
          <a:stretch>
            <a:fillRect/>
          </a:stretch>
        </p:blipFill>
        <p:spPr bwMode="auto">
          <a:xfrm>
            <a:off x="4286248" y="857232"/>
            <a:ext cx="4857752" cy="2928958"/>
          </a:xfrm>
          <a:prstGeom prst="rect">
            <a:avLst/>
          </a:prstGeom>
          <a:ln>
            <a:noFill/>
          </a:ln>
          <a:effectLst>
            <a:softEdge rad="112500"/>
          </a:effectLst>
        </p:spPr>
      </p:pic>
      <p:pic>
        <p:nvPicPr>
          <p:cNvPr id="24580" name="Picture 4" descr="C:\Users\salhi\Desktop\________________________________________________________715070531.jpg"/>
          <p:cNvPicPr>
            <a:picLocks noChangeAspect="1" noChangeArrowheads="1"/>
          </p:cNvPicPr>
          <p:nvPr/>
        </p:nvPicPr>
        <p:blipFill>
          <a:blip r:embed="rId4"/>
          <a:srcRect/>
          <a:stretch>
            <a:fillRect/>
          </a:stretch>
        </p:blipFill>
        <p:spPr bwMode="auto">
          <a:xfrm>
            <a:off x="0" y="3786190"/>
            <a:ext cx="4285533" cy="3071810"/>
          </a:xfrm>
          <a:prstGeom prst="rect">
            <a:avLst/>
          </a:prstGeom>
          <a:ln>
            <a:noFill/>
          </a:ln>
          <a:effectLst>
            <a:softEdge rad="112500"/>
          </a:effectLst>
        </p:spPr>
      </p:pic>
      <p:pic>
        <p:nvPicPr>
          <p:cNvPr id="24581" name="Picture 5" descr="C:\Users\salhi\Desktop\053625.jpg"/>
          <p:cNvPicPr>
            <a:picLocks noChangeAspect="1" noChangeArrowheads="1"/>
          </p:cNvPicPr>
          <p:nvPr/>
        </p:nvPicPr>
        <p:blipFill>
          <a:blip r:embed="rId5"/>
          <a:srcRect/>
          <a:stretch>
            <a:fillRect/>
          </a:stretch>
        </p:blipFill>
        <p:spPr bwMode="auto">
          <a:xfrm>
            <a:off x="4276921" y="3786190"/>
            <a:ext cx="4867079" cy="3071810"/>
          </a:xfrm>
          <a:prstGeom prst="rect">
            <a:avLst/>
          </a:prstGeom>
          <a:ln>
            <a:noFill/>
          </a:ln>
          <a:effectLst>
            <a:softEdge rad="112500"/>
          </a:effec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1428736"/>
            <a:ext cx="9144000" cy="3785652"/>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DZ" sz="40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المؤسسة الصناعية</a:t>
            </a:r>
            <a:r>
              <a:rPr kumimoji="0" lang="ar-DZ" sz="40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شراء المواد الأولية وتحويلها ثم تخزن </a:t>
            </a:r>
            <a:r>
              <a:rPr kumimoji="0" lang="ar-DZ" sz="4000" b="0" i="0" u="none" strike="noStrike" cap="none" normalizeH="0" baseline="0" dirty="0" err="1" smtClean="0">
                <a:ln>
                  <a:noFill/>
                </a:ln>
                <a:solidFill>
                  <a:schemeClr val="tx1"/>
                </a:solidFill>
                <a:effectLst/>
                <a:latin typeface="Traditional Arabic" pitchFamily="18" charset="-78"/>
                <a:ea typeface="Calibri" pitchFamily="34" charset="0"/>
                <a:cs typeface="Traditional Arabic" pitchFamily="18" charset="-78"/>
              </a:rPr>
              <a:t>كمنتوج</a:t>
            </a:r>
            <a:r>
              <a:rPr kumimoji="0" lang="ar-DZ" sz="40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ومن ثم تسوق أو تباع.</a:t>
            </a:r>
            <a:endParaRPr kumimoji="0" lang="fr-FR" sz="40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40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المؤسسة التجارية</a:t>
            </a:r>
            <a:r>
              <a:rPr kumimoji="0" lang="ar-DZ" sz="40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تشتري بضاعة؛ تخزنها ثم تبيعها مباشرة.</a:t>
            </a:r>
            <a:endParaRPr kumimoji="0" lang="fr-FR" sz="40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40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المؤسسات الخدمية</a:t>
            </a:r>
            <a:r>
              <a:rPr kumimoji="0" lang="ar-DZ" sz="40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تقدم خدمات بمقابل رمزي أو بدون مقابل.</a:t>
            </a:r>
            <a:endParaRPr kumimoji="0" lang="fr-FR" sz="40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40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المؤسسات </a:t>
            </a:r>
            <a:r>
              <a:rPr kumimoji="0" lang="ar-DZ" sz="4000" b="1" i="0" u="none" strike="noStrike" cap="none" normalizeH="0" baseline="0" dirty="0" err="1" smtClean="0">
                <a:ln>
                  <a:noFill/>
                </a:ln>
                <a:solidFill>
                  <a:schemeClr val="tx1"/>
                </a:solidFill>
                <a:effectLst/>
                <a:latin typeface="Traditional Arabic" pitchFamily="18" charset="-78"/>
                <a:ea typeface="Calibri" pitchFamily="34" charset="0"/>
                <a:cs typeface="Traditional Arabic" pitchFamily="18" charset="-78"/>
              </a:rPr>
              <a:t>الفلاحية</a:t>
            </a:r>
            <a:r>
              <a:rPr kumimoji="0" lang="ar-DZ" sz="40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نشاطها يكون إنتاجا زراعيا أو</a:t>
            </a:r>
            <a:r>
              <a:rPr kumimoji="0" lang="ar-SA" sz="40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a:t>
            </a:r>
            <a:r>
              <a:rPr kumimoji="0" lang="ar-DZ" sz="40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تربية الحيوانات.</a:t>
            </a:r>
            <a:endParaRPr kumimoji="0" lang="ar-DZ" sz="40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071678"/>
            <a:ext cx="8229600" cy="1143000"/>
          </a:xfrm>
        </p:spPr>
        <p:style>
          <a:lnRef idx="1">
            <a:schemeClr val="accent3"/>
          </a:lnRef>
          <a:fillRef idx="2">
            <a:schemeClr val="accent3"/>
          </a:fillRef>
          <a:effectRef idx="1">
            <a:schemeClr val="accent3"/>
          </a:effectRef>
          <a:fontRef idx="minor">
            <a:schemeClr val="dk1"/>
          </a:fontRef>
        </p:style>
        <p:txBody>
          <a:bodyPr anchor="ctr"/>
          <a:lstStyle/>
          <a:p>
            <a:r>
              <a:rPr lang="ar-SA" b="1" dirty="0" smtClean="0"/>
              <a:t>5. </a:t>
            </a:r>
            <a:r>
              <a:rPr lang="ar-DZ" b="1" dirty="0" smtClean="0"/>
              <a:t>هيكلة </a:t>
            </a:r>
            <a:r>
              <a:rPr lang="ar-DZ" b="1" dirty="0"/>
              <a:t>المؤسسة</a:t>
            </a:r>
            <a:endParaRPr lang="fr-FR"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7467600" cy="868346"/>
          </a:xfrm>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ar-SA" sz="48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قصة نجاح </a:t>
            </a:r>
            <a:r>
              <a:rPr lang="ar-SA" sz="4800" b="1" cap="none"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rPr>
              <a:t>سامسونج</a:t>
            </a:r>
            <a:endParaRPr lang="fr-FR" sz="48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aditional Arabic" pitchFamily="18" charset="-78"/>
              <a:cs typeface="Traditional Arabic" pitchFamily="18" charset="-78"/>
            </a:endParaRPr>
          </a:p>
        </p:txBody>
      </p:sp>
      <p:pic>
        <p:nvPicPr>
          <p:cNvPr id="1026" name="Picture 2" descr="C:\Users\salhi\Desktop\samsung-logo.jpg"/>
          <p:cNvPicPr>
            <a:picLocks noChangeAspect="1" noChangeArrowheads="1"/>
          </p:cNvPicPr>
          <p:nvPr/>
        </p:nvPicPr>
        <p:blipFill>
          <a:blip r:embed="rId2"/>
          <a:srcRect/>
          <a:stretch>
            <a:fillRect/>
          </a:stretch>
        </p:blipFill>
        <p:spPr bwMode="auto">
          <a:xfrm>
            <a:off x="357158" y="1500174"/>
            <a:ext cx="7572428" cy="450059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lhi\Desktop\large_1238067230.jpg"/>
          <p:cNvPicPr>
            <a:picLocks noChangeAspect="1" noChangeArrowheads="1"/>
          </p:cNvPicPr>
          <p:nvPr/>
        </p:nvPicPr>
        <p:blipFill>
          <a:blip r:embed="rId2"/>
          <a:srcRect/>
          <a:stretch>
            <a:fillRect/>
          </a:stretch>
        </p:blipFill>
        <p:spPr bwMode="auto">
          <a:xfrm>
            <a:off x="2285984" y="1142984"/>
            <a:ext cx="4071966" cy="4071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C:\Users\salhi\Desktop\Foundation_Chart_Organized.JPG"/>
          <p:cNvPicPr>
            <a:picLocks noChangeAspect="1" noChangeArrowheads="1"/>
          </p:cNvPicPr>
          <p:nvPr/>
        </p:nvPicPr>
        <p:blipFill>
          <a:blip r:embed="rId2"/>
          <a:srcRect/>
          <a:stretch>
            <a:fillRect/>
          </a:stretch>
        </p:blipFill>
        <p:spPr bwMode="auto">
          <a:xfrm>
            <a:off x="142844" y="214314"/>
            <a:ext cx="8715404" cy="664371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3706495" y="2815590"/>
          <a:ext cx="1731010" cy="3185180"/>
        </p:xfrm>
        <a:graphic>
          <a:graphicData uri="http://schemas.openxmlformats.org/drawingml/2006/table">
            <a:tbl>
              <a:tblPr rtl="1"/>
              <a:tblGrid>
                <a:gridCol w="1731010"/>
              </a:tblGrid>
              <a:tr h="637036">
                <a:tc>
                  <a:txBody>
                    <a:bodyPr/>
                    <a:lstStyle/>
                    <a:p>
                      <a:pPr algn="r" rtl="1">
                        <a:lnSpc>
                          <a:spcPct val="115000"/>
                        </a:lnSpc>
                        <a:spcAft>
                          <a:spcPts val="0"/>
                        </a:spcAft>
                      </a:pPr>
                      <a:r>
                        <a:rPr lang="ar-DZ" sz="2400" b="1" dirty="0">
                          <a:latin typeface="Calibri"/>
                          <a:ea typeface="Calibri"/>
                          <a:cs typeface="Times New Roman"/>
                        </a:rPr>
                        <a:t>الرئيس</a:t>
                      </a:r>
                      <a:endParaRPr lang="fr-FR" sz="2400" b="1" dirty="0">
                        <a:latin typeface="Calibri"/>
                        <a:ea typeface="Calibri"/>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036">
                <a:tc>
                  <a:txBody>
                    <a:bodyPr/>
                    <a:lstStyle/>
                    <a:p>
                      <a:pPr algn="r" rtl="1">
                        <a:lnSpc>
                          <a:spcPct val="115000"/>
                        </a:lnSpc>
                        <a:spcAft>
                          <a:spcPts val="0"/>
                        </a:spcAft>
                      </a:pPr>
                      <a:r>
                        <a:rPr lang="ar-DZ" sz="2400" b="1" dirty="0">
                          <a:latin typeface="Calibri"/>
                          <a:ea typeface="Calibri"/>
                          <a:cs typeface="Times New Roman"/>
                        </a:rPr>
                        <a:t>مدراء مساعدين</a:t>
                      </a:r>
                      <a:endParaRPr lang="fr-FR" sz="2400" b="1" dirty="0">
                        <a:latin typeface="Calibri"/>
                        <a:ea typeface="Calibri"/>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036">
                <a:tc>
                  <a:txBody>
                    <a:bodyPr/>
                    <a:lstStyle/>
                    <a:p>
                      <a:pPr algn="r" rtl="1">
                        <a:lnSpc>
                          <a:spcPct val="115000"/>
                        </a:lnSpc>
                        <a:spcAft>
                          <a:spcPts val="0"/>
                        </a:spcAft>
                      </a:pPr>
                      <a:r>
                        <a:rPr lang="ar-DZ" sz="2400" b="1" dirty="0">
                          <a:latin typeface="Calibri"/>
                          <a:ea typeface="Calibri"/>
                          <a:cs typeface="Times New Roman"/>
                        </a:rPr>
                        <a:t>رؤساء أقسام</a:t>
                      </a:r>
                      <a:endParaRPr lang="fr-FR" sz="2400" b="1" dirty="0">
                        <a:latin typeface="Calibri"/>
                        <a:ea typeface="Calibri"/>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036">
                <a:tc>
                  <a:txBody>
                    <a:bodyPr/>
                    <a:lstStyle/>
                    <a:p>
                      <a:pPr algn="r" rtl="1">
                        <a:lnSpc>
                          <a:spcPct val="115000"/>
                        </a:lnSpc>
                        <a:spcAft>
                          <a:spcPts val="0"/>
                        </a:spcAft>
                      </a:pPr>
                      <a:r>
                        <a:rPr lang="ar-DZ" sz="2400" b="1" dirty="0">
                          <a:latin typeface="Calibri"/>
                          <a:ea typeface="Calibri"/>
                          <a:cs typeface="Times New Roman"/>
                        </a:rPr>
                        <a:t>رؤساء مصالح</a:t>
                      </a:r>
                      <a:endParaRPr lang="fr-FR" sz="2400" b="1" dirty="0">
                        <a:latin typeface="Calibri"/>
                        <a:ea typeface="Calibri"/>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036">
                <a:tc>
                  <a:txBody>
                    <a:bodyPr/>
                    <a:lstStyle/>
                    <a:p>
                      <a:pPr algn="r" rtl="1">
                        <a:lnSpc>
                          <a:spcPct val="115000"/>
                        </a:lnSpc>
                        <a:spcAft>
                          <a:spcPts val="0"/>
                        </a:spcAft>
                      </a:pPr>
                      <a:r>
                        <a:rPr lang="ar-DZ" sz="2400" b="1" dirty="0">
                          <a:latin typeface="Calibri"/>
                          <a:ea typeface="Calibri"/>
                          <a:cs typeface="Times New Roman"/>
                        </a:rPr>
                        <a:t>العمال</a:t>
                      </a:r>
                      <a:endParaRPr lang="fr-FR" sz="2400" b="1" dirty="0">
                        <a:latin typeface="Calibri"/>
                        <a:ea typeface="Calibri"/>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6625" name="Group 1"/>
          <p:cNvGrpSpPr>
            <a:grpSpLocks/>
          </p:cNvGrpSpPr>
          <p:nvPr/>
        </p:nvGrpSpPr>
        <p:grpSpPr bwMode="auto">
          <a:xfrm>
            <a:off x="785476" y="2786058"/>
            <a:ext cx="7858760" cy="2928958"/>
            <a:chOff x="-605" y="1546"/>
            <a:chExt cx="12376" cy="1361"/>
          </a:xfrm>
        </p:grpSpPr>
        <p:sp>
          <p:nvSpPr>
            <p:cNvPr id="26634" name="AutoShape 10"/>
            <p:cNvSpPr>
              <a:spLocks noChangeShapeType="1"/>
            </p:cNvSpPr>
            <p:nvPr/>
          </p:nvSpPr>
          <p:spPr bwMode="auto">
            <a:xfrm>
              <a:off x="6990" y="2258"/>
              <a:ext cx="0" cy="645"/>
            </a:xfrm>
            <a:prstGeom prst="straightConnector1">
              <a:avLst/>
            </a:prstGeom>
            <a:ln>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33" name="AutoShape 9"/>
            <p:cNvSpPr>
              <a:spLocks noChangeShapeType="1"/>
            </p:cNvSpPr>
            <p:nvPr/>
          </p:nvSpPr>
          <p:spPr bwMode="auto">
            <a:xfrm flipH="1">
              <a:off x="6732" y="2256"/>
              <a:ext cx="255" cy="1"/>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32" name="AutoShape 8"/>
            <p:cNvSpPr>
              <a:spLocks noChangeShapeType="1"/>
            </p:cNvSpPr>
            <p:nvPr/>
          </p:nvSpPr>
          <p:spPr bwMode="auto">
            <a:xfrm flipH="1" flipV="1">
              <a:off x="6729" y="2608"/>
              <a:ext cx="992" cy="33"/>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31" name="AutoShape 7"/>
            <p:cNvSpPr>
              <a:spLocks noChangeShapeType="1"/>
            </p:cNvSpPr>
            <p:nvPr/>
          </p:nvSpPr>
          <p:spPr bwMode="auto">
            <a:xfrm flipH="1">
              <a:off x="6732" y="2906"/>
              <a:ext cx="255" cy="1"/>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30" name="AutoShape 6"/>
            <p:cNvSpPr>
              <a:spLocks noChangeShapeType="1"/>
            </p:cNvSpPr>
            <p:nvPr/>
          </p:nvSpPr>
          <p:spPr bwMode="auto">
            <a:xfrm>
              <a:off x="3510" y="1549"/>
              <a:ext cx="479" cy="2"/>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29" name="AutoShape 5"/>
            <p:cNvSpPr>
              <a:spLocks noChangeShapeType="1"/>
            </p:cNvSpPr>
            <p:nvPr/>
          </p:nvSpPr>
          <p:spPr bwMode="auto">
            <a:xfrm>
              <a:off x="3510" y="2252"/>
              <a:ext cx="479" cy="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28" name="AutoShape 4"/>
            <p:cNvSpPr>
              <a:spLocks noChangeShapeType="1"/>
            </p:cNvSpPr>
            <p:nvPr/>
          </p:nvSpPr>
          <p:spPr bwMode="auto">
            <a:xfrm>
              <a:off x="3510" y="1549"/>
              <a:ext cx="0" cy="703"/>
            </a:xfrm>
            <a:prstGeom prst="straightConnector1">
              <a:avLst/>
            </a:prstGeom>
            <a:ln>
              <a:headEnd/>
              <a:tailEnd/>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fr-FR"/>
            </a:p>
          </p:txBody>
        </p:sp>
        <p:sp>
          <p:nvSpPr>
            <p:cNvPr id="26627" name="AutoShape 3"/>
            <p:cNvSpPr>
              <a:spLocks noChangeArrowheads="1"/>
            </p:cNvSpPr>
            <p:nvPr/>
          </p:nvSpPr>
          <p:spPr bwMode="auto">
            <a:xfrm>
              <a:off x="7053" y="2327"/>
              <a:ext cx="4718" cy="525"/>
            </a:xfrm>
            <a:prstGeom prst="roundRect">
              <a:avLst>
                <a:gd name="adj" fmla="val 16667"/>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إنجاز الأهداف والخطة</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AutoShape 2"/>
            <p:cNvSpPr>
              <a:spLocks noChangeArrowheads="1"/>
            </p:cNvSpPr>
            <p:nvPr/>
          </p:nvSpPr>
          <p:spPr bwMode="auto">
            <a:xfrm>
              <a:off x="-605" y="1546"/>
              <a:ext cx="4073" cy="525"/>
            </a:xfrm>
            <a:prstGeom prst="roundRect">
              <a:avLst>
                <a:gd name="adj" fmla="val 16667"/>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وضع الأهداف والخطة</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6635" name="AutoShape 11"/>
          <p:cNvSpPr>
            <a:spLocks noChangeShapeType="1"/>
          </p:cNvSpPr>
          <p:nvPr/>
        </p:nvSpPr>
        <p:spPr bwMode="auto">
          <a:xfrm>
            <a:off x="-6194425" y="-2147483648"/>
            <a:ext cx="0" cy="40957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6636" name="Rectangle 12"/>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40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معناه العناصر البشرية المكونة للمؤسسة منها </a:t>
            </a:r>
            <a:endParaRPr kumimoji="0" lang="fr-FR" sz="40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7" name="Rectangle 13"/>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6640" name="Rectangle 16"/>
          <p:cNvSpPr>
            <a:spLocks noChangeArrowheads="1"/>
          </p:cNvSpPr>
          <p:nvPr/>
        </p:nvSpPr>
        <p:spPr bwMode="auto">
          <a:xfrm>
            <a:off x="0" y="914400"/>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ar-D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280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المسيرون (الذين يضعون خطة التسيير) ومنهم كذلك المنفذون(الذين يطبقون الخطة) </a:t>
            </a:r>
            <a:r>
              <a:rPr kumimoji="0" lang="ar-SA" sz="280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a:t>
            </a:r>
            <a:r>
              <a:rPr kumimoji="0" lang="ar-DZ" sz="280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والمخطط التالي يبين ذلك.</a:t>
            </a:r>
            <a:endParaRPr kumimoji="0" lang="ar-DZ" sz="360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32" y="2357430"/>
            <a:ext cx="5620449" cy="83099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ar-SA" sz="4800" b="1" dirty="0" smtClean="0"/>
              <a:t>6.</a:t>
            </a:r>
            <a:r>
              <a:rPr lang="ar-DZ" sz="4800" b="1" dirty="0" smtClean="0"/>
              <a:t>علاقة </a:t>
            </a:r>
            <a:r>
              <a:rPr lang="ar-DZ" sz="4800" b="1" dirty="0"/>
              <a:t>المؤسسة بمحيطها</a:t>
            </a:r>
            <a:endParaRPr lang="fr-FR" sz="4800"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571612"/>
            <a:ext cx="9144000" cy="2554545"/>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a:t>
            </a:r>
            <a:r>
              <a:rPr kumimoji="0" lang="ar-DZ" sz="40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محيط المؤسسة: </a:t>
            </a:r>
            <a:endParaRPr kumimoji="0" lang="fr-FR" sz="40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40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يقصد بمحيط المؤسسة كل ما يقع خارج المؤسسة- ومن أجل القيام بوظائفها المختلفة – على المؤسسة أن تقيم مجموعة من العلاقات مع محيطها. فعلاقة المؤسسة بمحيطها هي علاقة تأثير وتأثر.</a:t>
            </a:r>
            <a:endParaRPr kumimoji="0" lang="ar-DZ" sz="40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71438" y="71414"/>
            <a:ext cx="8858280" cy="255454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1.6.</a:t>
            </a:r>
            <a:r>
              <a:rPr kumimoji="0" lang="ar-DZ" sz="3200" b="1"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المحيط الاقتصادي:</a:t>
            </a:r>
            <a:endParaRPr kumimoji="0" lang="fr-FR" sz="3200" b="0" i="0" u="sng"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يتمثل في كل ما له علاقة بالاقتصاد مثل: السياسة </a:t>
            </a:r>
            <a:r>
              <a:rPr kumimoji="0" lang="ar-DZ" sz="3200" b="0" i="0" u="none" strike="noStrike" cap="none" normalizeH="0" baseline="0" dirty="0" err="1" smtClean="0">
                <a:ln>
                  <a:noFill/>
                </a:ln>
                <a:solidFill>
                  <a:schemeClr val="tx1"/>
                </a:solidFill>
                <a:effectLst/>
                <a:latin typeface="Traditional Arabic" pitchFamily="18" charset="-78"/>
                <a:ea typeface="Calibri" pitchFamily="34" charset="0"/>
                <a:cs typeface="Traditional Arabic" pitchFamily="18" charset="-78"/>
              </a:rPr>
              <a:t>الجبائية</a:t>
            </a: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 الإعانات، سياسة الاستثمار، المؤسسات المنافسة...</a:t>
            </a:r>
            <a:endParaRPr kumimoji="0" lang="fr-FR" sz="3200" b="0" i="0" u="none"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ولذلك يجب على المؤسسة أن تأخذ بعين الاعتبار كل الأمور السابقة أثناء إعداد خططها. حتى تتمكن من تحقيق أهدافها.</a:t>
            </a:r>
            <a:endParaRPr kumimoji="0" lang="ar-DZ" sz="32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
        <p:nvSpPr>
          <p:cNvPr id="33794" name="Rectangle 2"/>
          <p:cNvSpPr>
            <a:spLocks noChangeArrowheads="1"/>
          </p:cNvSpPr>
          <p:nvPr/>
        </p:nvSpPr>
        <p:spPr bwMode="auto">
          <a:xfrm>
            <a:off x="0" y="2857496"/>
            <a:ext cx="9001156" cy="156966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2.6 .</a:t>
            </a:r>
            <a:r>
              <a:rPr kumimoji="0" lang="ar-DZ" sz="3200" b="1"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المحيط القانوني:</a:t>
            </a:r>
            <a:endParaRPr kumimoji="0" lang="fr-FR" sz="3200" b="0" i="0" u="sng" strike="noStrike" cap="none" normalizeH="0" baseline="0" dirty="0" smtClean="0">
              <a:ln>
                <a:noFill/>
              </a:ln>
              <a:solidFill>
                <a:schemeClr val="tx1"/>
              </a:solidFill>
              <a:effectLst/>
              <a:latin typeface="Traditional Arabic" pitchFamily="18" charset="-78"/>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وهو الإطار التشريعي والتنظيمي الذي يحدد شروط عمل المؤسسات مثل القانون التأسيسي، إجراءات الأمن والنظافة...</a:t>
            </a:r>
            <a:endParaRPr kumimoji="0" lang="ar-DZ" sz="32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
        <p:nvSpPr>
          <p:cNvPr id="33795" name="Rectangle 3"/>
          <p:cNvSpPr>
            <a:spLocks noChangeArrowheads="1"/>
          </p:cNvSpPr>
          <p:nvPr/>
        </p:nvSpPr>
        <p:spPr bwMode="auto">
          <a:xfrm>
            <a:off x="285720" y="4788298"/>
            <a:ext cx="8643998" cy="156966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3.6.</a:t>
            </a:r>
            <a:r>
              <a:rPr kumimoji="0" lang="ar-DZ" sz="3200" b="1"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المحيط السياسي:</a:t>
            </a:r>
            <a:endParaRPr kumimoji="0" lang="fr-FR" sz="3200" b="0" i="0" u="sng" strike="noStrike" cap="none" normalizeH="0" baseline="0" dirty="0" smtClean="0">
              <a:ln>
                <a:noFill/>
              </a:ln>
              <a:solidFill>
                <a:schemeClr val="tx1"/>
              </a:solidFill>
              <a:effectLst/>
              <a:latin typeface="Traditional Arabic" pitchFamily="18" charset="-78"/>
              <a:cs typeface="Traditional Arabic" pitchFamily="18" charset="-78"/>
            </a:endParaRPr>
          </a:p>
          <a:p>
            <a:pPr lvl="0" algn="r" rtl="1" eaLnBrk="0" fontAlgn="base" hangingPunct="0">
              <a:spcBef>
                <a:spcPct val="0"/>
              </a:spcBef>
              <a:spcAft>
                <a:spcPct val="0"/>
              </a:spcAft>
            </a:pP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هو عبارة عن مجموعة القرارات المتخذة من قبل الدولة فالسياسة المنتهجة من قبل الدولة تعتبر المؤثر الرئيسي على المحيط </a:t>
            </a:r>
            <a:r>
              <a:rPr kumimoji="0" lang="ar-DZ" sz="3200" b="0" i="0" u="none" strike="noStrike" cap="none" normalizeH="0" baseline="0" dirty="0" err="1" smtClean="0">
                <a:ln>
                  <a:noFill/>
                </a:ln>
                <a:solidFill>
                  <a:schemeClr val="tx1"/>
                </a:solidFill>
                <a:effectLst/>
                <a:latin typeface="Traditional Arabic" pitchFamily="18" charset="-78"/>
                <a:ea typeface="Calibri" pitchFamily="34" charset="0"/>
                <a:cs typeface="Traditional Arabic" pitchFamily="18" charset="-78"/>
              </a:rPr>
              <a:t>الإقصادي</a:t>
            </a: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داخل الدولة بصفة عامة</a:t>
            </a:r>
            <a:endParaRPr kumimoji="0" lang="ar-DZ" sz="32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42876" y="787770"/>
            <a:ext cx="8858280" cy="156966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4.6 </a:t>
            </a:r>
            <a:r>
              <a:rPr kumimoji="0" lang="ar-DZ" sz="3200" b="1"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المحيط التكنولوجي:</a:t>
            </a:r>
            <a:endParaRPr kumimoji="0" lang="en-US" sz="3200" b="0"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لا يمكن إنكار دور التكنولوجيا وتأثيرها البالغ الأهمية على المؤسسات </a:t>
            </a:r>
            <a:r>
              <a:rPr kumimoji="0" lang="ar-DZ" sz="3200" b="0" i="0" u="none" strike="noStrike" cap="none" normalizeH="0" baseline="0" dirty="0" err="1" smtClean="0">
                <a:ln>
                  <a:noFill/>
                </a:ln>
                <a:solidFill>
                  <a:schemeClr val="tx1"/>
                </a:solidFill>
                <a:effectLst/>
                <a:latin typeface="Traditional Arabic" pitchFamily="18" charset="-78"/>
                <a:ea typeface="Calibri" pitchFamily="34" charset="0"/>
                <a:cs typeface="Traditional Arabic" pitchFamily="18" charset="-78"/>
              </a:rPr>
              <a:t>الإقتصادية</a:t>
            </a: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وهذا العامل يساهم في زيادة المنافسة بين المؤسسات</a:t>
            </a:r>
            <a:r>
              <a:rPr kumimoji="0" lang="ar-SA"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a:t>
            </a:r>
            <a:endParaRPr kumimoji="0" lang="fr-FR" sz="3200" b="0" i="0" u="none" strike="noStrike" cap="none" normalizeH="0" baseline="0" dirty="0" smtClean="0">
              <a:ln>
                <a:noFill/>
              </a:ln>
              <a:solidFill>
                <a:schemeClr val="tx1"/>
              </a:solidFill>
              <a:effectLst/>
              <a:latin typeface="Traditional Arabic" pitchFamily="18" charset="-78"/>
              <a:cs typeface="Traditional Arabic" pitchFamily="18" charset="-78"/>
            </a:endParaRPr>
          </a:p>
        </p:txBody>
      </p:sp>
      <p:sp>
        <p:nvSpPr>
          <p:cNvPr id="36866" name="Rectangle 2"/>
          <p:cNvSpPr>
            <a:spLocks noChangeArrowheads="1"/>
          </p:cNvSpPr>
          <p:nvPr/>
        </p:nvSpPr>
        <p:spPr bwMode="auto">
          <a:xfrm>
            <a:off x="285720" y="3214686"/>
            <a:ext cx="8643998" cy="206210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5.6 </a:t>
            </a:r>
            <a:r>
              <a:rPr kumimoji="0" lang="ar-DZ" sz="3200" b="1"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المحيط الثقافي:</a:t>
            </a:r>
            <a:endParaRPr kumimoji="0" lang="en-US" sz="3200" b="0" i="0" u="sng"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هو مزيج من العادات والتقاليد والدين، ومدى استجابة أفراد المجتمع للتغيرات الناتجة عن التطور في مختلف المجالات، وهو يؤثر على سلوكهم باعتبارهم أفرادا مستهلكين، وثقافة الفرد أيضا تؤثر على طريقة عمله داخل المؤسسة وخارجها</a:t>
            </a:r>
            <a:r>
              <a:rPr kumimoji="0" lang="fr-FR"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a:t>
            </a:r>
            <a:r>
              <a:rPr kumimoji="0" lang="fr-FR" sz="3200" b="0" i="0" u="none" strike="noStrike" cap="none" normalizeH="0" baseline="0" dirty="0" smtClean="0">
                <a:ln>
                  <a:noFill/>
                </a:ln>
                <a:solidFill>
                  <a:schemeClr val="tx1"/>
                </a:solidFill>
                <a:effectLst/>
                <a:latin typeface="Traditional Arabic" pitchFamily="18" charset="-78"/>
                <a:cs typeface="Traditional Arabic" pitchFamily="18" charset="-78"/>
              </a:rPr>
              <a:t> </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descr="Papier Kraft"/>
          <p:cNvSpPr>
            <a:spLocks noChangeArrowheads="1" noChangeShapeType="1" noTextEdit="1"/>
          </p:cNvSpPr>
          <p:nvPr/>
        </p:nvSpPr>
        <p:spPr bwMode="auto">
          <a:xfrm>
            <a:off x="1000100" y="1714488"/>
            <a:ext cx="6952485" cy="2422525"/>
          </a:xfrm>
          <a:prstGeom prst="rect">
            <a:avLst/>
          </a:prstGeom>
        </p:spPr>
        <p:txBody>
          <a:bodyPr wrap="none" numCol="1" fromWordArt="1">
            <a:prstTxWarp prst="textPlain">
              <a:avLst>
                <a:gd name="adj" fmla="val 52056"/>
              </a:avLst>
            </a:prstTxWarp>
          </a:bodyPr>
          <a:lstStyle>
            <a:defPPr>
              <a:defRPr lang="fr-FR"/>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a:lstStyle>
          <a:p>
            <a:pPr algn="ctr" rtl="1"/>
            <a:r>
              <a:rPr lang="ar-SA" sz="3600" kern="10" dirty="0">
                <a:ln w="9525">
                  <a:solidFill>
                    <a:srgbClr val="008000"/>
                  </a:solidFill>
                  <a:round/>
                  <a:headEnd/>
                  <a:tailEnd/>
                </a:ln>
                <a:blipFill dpi="0" rotWithShape="1">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شكرا على </a:t>
            </a:r>
            <a:r>
              <a:rPr lang="ar-SA" sz="3600" kern="10" dirty="0" smtClean="0">
                <a:ln w="9525">
                  <a:solidFill>
                    <a:srgbClr val="008000"/>
                  </a:solidFill>
                  <a:round/>
                  <a:headEnd/>
                  <a:tailEnd/>
                </a:ln>
                <a:blipFill dpi="0" rotWithShape="1">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الانتباه</a:t>
            </a:r>
            <a:endParaRPr lang="fr-FR" sz="3600" kern="10" dirty="0">
              <a:ln w="9525">
                <a:solidFill>
                  <a:srgbClr val="008000"/>
                </a:solidFill>
                <a:round/>
                <a:headEnd/>
                <a:tailEnd/>
              </a:ln>
              <a:blipFill dpi="0" rotWithShape="1">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endParaRP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000108"/>
            <a:ext cx="7929618" cy="3643338"/>
          </a:xfrm>
        </p:spPr>
        <p:txBody>
          <a:bodyPr anchor="ctr">
            <a:normAutofit/>
          </a:bodyPr>
          <a:lstStyle/>
          <a:p>
            <a:pPr algn="r" rtl="1"/>
            <a:r>
              <a:rPr lang="ar-SA" dirty="0" smtClean="0">
                <a:solidFill>
                  <a:schemeClr val="tx1">
                    <a:lumMod val="95000"/>
                    <a:lumOff val="5000"/>
                  </a:schemeClr>
                </a:solidFill>
              </a:rPr>
              <a:t>كثير منا يعرف شركة </a:t>
            </a:r>
            <a:r>
              <a:rPr lang="ar-SA" dirty="0" err="1" smtClean="0">
                <a:solidFill>
                  <a:schemeClr val="tx1">
                    <a:lumMod val="95000"/>
                    <a:lumOff val="5000"/>
                  </a:schemeClr>
                </a:solidFill>
              </a:rPr>
              <a:t>سامسونج</a:t>
            </a:r>
            <a:r>
              <a:rPr lang="ar-SA" dirty="0" smtClean="0">
                <a:solidFill>
                  <a:schemeClr val="tx1">
                    <a:lumMod val="95000"/>
                    <a:lumOff val="5000"/>
                  </a:schemeClr>
                </a:solidFill>
              </a:rPr>
              <a:t> بأنها من كُبرى الشركات لإنتاج الهواتف النقالة والأجهزة  </a:t>
            </a:r>
            <a:r>
              <a:rPr lang="ar-SA" dirty="0" err="1" smtClean="0">
                <a:solidFill>
                  <a:schemeClr val="tx1">
                    <a:lumMod val="95000"/>
                    <a:lumOff val="5000"/>
                  </a:schemeClr>
                </a:solidFill>
              </a:rPr>
              <a:t>اللوحية</a:t>
            </a:r>
            <a:r>
              <a:rPr lang="ar-SA" dirty="0" smtClean="0">
                <a:solidFill>
                  <a:schemeClr val="tx1">
                    <a:lumMod val="95000"/>
                    <a:lumOff val="5000"/>
                  </a:schemeClr>
                </a:solidFill>
              </a:rPr>
              <a:t> على مستوى العالم.</a:t>
            </a:r>
            <a:br>
              <a:rPr lang="ar-SA" dirty="0" smtClean="0">
                <a:solidFill>
                  <a:schemeClr val="tx1">
                    <a:lumMod val="95000"/>
                    <a:lumOff val="5000"/>
                  </a:schemeClr>
                </a:solidFill>
              </a:rPr>
            </a:br>
            <a:r>
              <a:rPr lang="ar-SA" dirty="0" smtClean="0">
                <a:solidFill>
                  <a:schemeClr val="tx1">
                    <a:lumMod val="95000"/>
                    <a:lumOff val="5000"/>
                  </a:schemeClr>
                </a:solidFill>
              </a:rPr>
              <a:t> كانت بداية شركة </a:t>
            </a:r>
            <a:r>
              <a:rPr lang="ar-SA" dirty="0" err="1" smtClean="0">
                <a:solidFill>
                  <a:schemeClr val="tx1">
                    <a:lumMod val="95000"/>
                    <a:lumOff val="5000"/>
                  </a:schemeClr>
                </a:solidFill>
              </a:rPr>
              <a:t>سامسونج</a:t>
            </a:r>
            <a:r>
              <a:rPr lang="ar-SA" dirty="0" smtClean="0">
                <a:solidFill>
                  <a:schemeClr val="tx1">
                    <a:lumMod val="95000"/>
                    <a:lumOff val="5000"/>
                  </a:schemeClr>
                </a:solidFill>
              </a:rPr>
              <a:t> مختلفة عن أي شيء يمكننا توقعه، فبدأت عام 1938 حين أنشأ </a:t>
            </a:r>
            <a:r>
              <a:rPr lang="ar-SA" dirty="0" smtClean="0">
                <a:solidFill>
                  <a:srgbClr val="FF0000"/>
                </a:solidFill>
              </a:rPr>
              <a:t>بيونج </a:t>
            </a:r>
            <a:r>
              <a:rPr lang="ar-SA" dirty="0" err="1" smtClean="0">
                <a:solidFill>
                  <a:srgbClr val="FF0000"/>
                </a:solidFill>
              </a:rPr>
              <a:t>شول</a:t>
            </a:r>
            <a:r>
              <a:rPr lang="ar-SA" dirty="0" smtClean="0">
                <a:solidFill>
                  <a:srgbClr val="FF0000"/>
                </a:solidFill>
              </a:rPr>
              <a:t> </a:t>
            </a:r>
            <a:r>
              <a:rPr lang="ar-SA" dirty="0" smtClean="0">
                <a:solidFill>
                  <a:schemeClr val="tx1">
                    <a:lumMod val="95000"/>
                    <a:lumOff val="5000"/>
                  </a:schemeClr>
                </a:solidFill>
              </a:rPr>
              <a:t>لي متجراً لبيع الأرز والسكر وأسماه : سام </a:t>
            </a:r>
            <a:r>
              <a:rPr lang="ar-SA" dirty="0" err="1" smtClean="0">
                <a:solidFill>
                  <a:schemeClr val="tx1">
                    <a:lumMod val="95000"/>
                    <a:lumOff val="5000"/>
                  </a:schemeClr>
                </a:solidFill>
              </a:rPr>
              <a:t>سونج</a:t>
            </a:r>
            <a:endParaRPr lang="fr-FR" dirty="0">
              <a:solidFill>
                <a:schemeClr val="tx1">
                  <a:lumMod val="95000"/>
                  <a:lumOff val="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lhi\Desktop\image002.jpg"/>
          <p:cNvPicPr>
            <a:picLocks noChangeAspect="1" noChangeArrowheads="1"/>
          </p:cNvPicPr>
          <p:nvPr/>
        </p:nvPicPr>
        <p:blipFill>
          <a:blip r:embed="rId2"/>
          <a:srcRect/>
          <a:stretch>
            <a:fillRect/>
          </a:stretch>
        </p:blipFill>
        <p:spPr bwMode="auto">
          <a:xfrm>
            <a:off x="214282" y="285728"/>
            <a:ext cx="8431603" cy="630756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ppt_x"/>
                                          </p:val>
                                        </p:tav>
                                        <p:tav tm="100000">
                                          <p:val>
                                            <p:strVal val="#ppt_x"/>
                                          </p:val>
                                        </p:tav>
                                      </p:tavLst>
                                    </p:anim>
                                    <p:anim calcmode="lin" valueType="num">
                                      <p:cBhvr additive="base">
                                        <p:cTn id="8" dur="5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4511684"/>
          </a:xfrm>
        </p:spPr>
        <p:txBody>
          <a:bodyPr anchor="ctr">
            <a:normAutofit/>
          </a:bodyPr>
          <a:lstStyle/>
          <a:p>
            <a:pPr algn="r"/>
            <a:r>
              <a:rPr lang="ar-SA" dirty="0" smtClean="0">
                <a:solidFill>
                  <a:schemeClr val="tx1">
                    <a:lumMod val="95000"/>
                    <a:lumOff val="5000"/>
                  </a:schemeClr>
                </a:solidFill>
              </a:rPr>
              <a:t>تعني سام </a:t>
            </a:r>
            <a:r>
              <a:rPr lang="ar-SA" dirty="0" err="1" smtClean="0">
                <a:solidFill>
                  <a:schemeClr val="tx1">
                    <a:lumMod val="95000"/>
                    <a:lumOff val="5000"/>
                  </a:schemeClr>
                </a:solidFill>
              </a:rPr>
              <a:t>سونج</a:t>
            </a:r>
            <a:r>
              <a:rPr lang="ar-SA" dirty="0" smtClean="0">
                <a:solidFill>
                  <a:schemeClr val="tx1">
                    <a:lumMod val="95000"/>
                    <a:lumOff val="5000"/>
                  </a:schemeClr>
                </a:solidFill>
              </a:rPr>
              <a:t> بالكورية “النجوم الثلاثة” والتي قصد </a:t>
            </a:r>
            <a:r>
              <a:rPr lang="ar-SA" dirty="0" err="1" smtClean="0">
                <a:solidFill>
                  <a:schemeClr val="tx1">
                    <a:lumMod val="95000"/>
                    <a:lumOff val="5000"/>
                  </a:schemeClr>
                </a:solidFill>
              </a:rPr>
              <a:t>بها</a:t>
            </a:r>
            <a:r>
              <a:rPr lang="ar-SA" dirty="0" smtClean="0">
                <a:solidFill>
                  <a:schemeClr val="tx1">
                    <a:lumMod val="95000"/>
                    <a:lumOff val="5000"/>
                  </a:schemeClr>
                </a:solidFill>
              </a:rPr>
              <a:t>  </a:t>
            </a:r>
            <a:br>
              <a:rPr lang="ar-SA" dirty="0" smtClean="0">
                <a:solidFill>
                  <a:schemeClr val="tx1">
                    <a:lumMod val="95000"/>
                    <a:lumOff val="5000"/>
                  </a:schemeClr>
                </a:solidFill>
              </a:rPr>
            </a:br>
            <a:r>
              <a:rPr lang="ar-SA" dirty="0" smtClean="0">
                <a:solidFill>
                  <a:schemeClr val="tx1">
                    <a:lumMod val="95000"/>
                    <a:lumOff val="5000"/>
                  </a:schemeClr>
                </a:solidFill>
              </a:rPr>
              <a:t> </a:t>
            </a:r>
            <a:br>
              <a:rPr lang="ar-SA" dirty="0" smtClean="0">
                <a:solidFill>
                  <a:schemeClr val="tx1">
                    <a:lumMod val="95000"/>
                    <a:lumOff val="5000"/>
                  </a:schemeClr>
                </a:solidFill>
              </a:rPr>
            </a:br>
            <a:r>
              <a:rPr lang="ar-SA" dirty="0" smtClean="0">
                <a:solidFill>
                  <a:schemeClr val="tx1">
                    <a:lumMod val="95000"/>
                    <a:lumOff val="5000"/>
                  </a:schemeClr>
                </a:solidFill>
              </a:rPr>
              <a:t>- أن تكون كبيرة .</a:t>
            </a:r>
            <a:br>
              <a:rPr lang="ar-SA" dirty="0" smtClean="0">
                <a:solidFill>
                  <a:schemeClr val="tx1">
                    <a:lumMod val="95000"/>
                    <a:lumOff val="5000"/>
                  </a:schemeClr>
                </a:solidFill>
              </a:rPr>
            </a:br>
            <a:r>
              <a:rPr lang="ar-SA" dirty="0" smtClean="0">
                <a:solidFill>
                  <a:schemeClr val="tx1">
                    <a:lumMod val="95000"/>
                    <a:lumOff val="5000"/>
                  </a:schemeClr>
                </a:solidFill>
              </a:rPr>
              <a:t>- أن تكون قوية .</a:t>
            </a:r>
            <a:br>
              <a:rPr lang="ar-SA" dirty="0" smtClean="0">
                <a:solidFill>
                  <a:schemeClr val="tx1">
                    <a:lumMod val="95000"/>
                    <a:lumOff val="5000"/>
                  </a:schemeClr>
                </a:solidFill>
              </a:rPr>
            </a:br>
            <a:r>
              <a:rPr lang="ar-SA" dirty="0" smtClean="0">
                <a:solidFill>
                  <a:schemeClr val="tx1">
                    <a:lumMod val="95000"/>
                    <a:lumOff val="5000"/>
                  </a:schemeClr>
                </a:solidFill>
              </a:rPr>
              <a:t>- أن تبقى للأبد .</a:t>
            </a:r>
            <a:br>
              <a:rPr lang="ar-SA" dirty="0" smtClean="0">
                <a:solidFill>
                  <a:schemeClr val="tx1">
                    <a:lumMod val="95000"/>
                    <a:lumOff val="5000"/>
                  </a:schemeClr>
                </a:solidFill>
              </a:rPr>
            </a:br>
            <a:endParaRPr lang="fr-FR" dirty="0">
              <a:solidFill>
                <a:schemeClr val="tx1">
                  <a:lumMod val="95000"/>
                  <a:lumOff val="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857232"/>
            <a:ext cx="7715304" cy="4786338"/>
          </a:xfrm>
        </p:spPr>
        <p:txBody>
          <a:bodyPr>
            <a:normAutofit fontScale="90000"/>
          </a:bodyPr>
          <a:lstStyle/>
          <a:p>
            <a:pPr algn="r" rtl="1"/>
            <a:r>
              <a:rPr lang="ar-SA" dirty="0" smtClean="0">
                <a:solidFill>
                  <a:schemeClr val="tx1">
                    <a:lumMod val="95000"/>
                    <a:lumOff val="5000"/>
                  </a:schemeClr>
                </a:solidFill>
              </a:rPr>
              <a:t>وهذا ما نفذه بالفعل فحين تحول العالم إلى التكنولوجيا الاستهلاكية دخل فيها بقوة تاركاً الأرز والسكر!، فبدأت </a:t>
            </a:r>
            <a:r>
              <a:rPr lang="ar-SA" dirty="0" err="1" smtClean="0">
                <a:solidFill>
                  <a:schemeClr val="tx1">
                    <a:lumMod val="95000"/>
                    <a:lumOff val="5000"/>
                  </a:schemeClr>
                </a:solidFill>
              </a:rPr>
              <a:t>سامسونج</a:t>
            </a:r>
            <a:r>
              <a:rPr lang="ar-SA" dirty="0" smtClean="0">
                <a:solidFill>
                  <a:schemeClr val="tx1">
                    <a:lumMod val="95000"/>
                    <a:lumOff val="5000"/>
                  </a:schemeClr>
                </a:solidFill>
              </a:rPr>
              <a:t> في صناعة أجهزة التلفاز والغسالات والثلاجات ودعمتها بعروض مبتكرة في الدفع والضمان، فاستطاعت أن تغزو العالم كله بصناعتها تلك !</a:t>
            </a:r>
            <a:br>
              <a:rPr lang="ar-SA" dirty="0" smtClean="0">
                <a:solidFill>
                  <a:schemeClr val="tx1">
                    <a:lumMod val="95000"/>
                    <a:lumOff val="5000"/>
                  </a:schemeClr>
                </a:solidFill>
              </a:rPr>
            </a:br>
            <a:r>
              <a:rPr lang="ar-SA" dirty="0" smtClean="0">
                <a:solidFill>
                  <a:schemeClr val="tx1">
                    <a:lumMod val="95000"/>
                    <a:lumOff val="5000"/>
                  </a:schemeClr>
                </a:solidFill>
              </a:rPr>
              <a:t>دولة صغيرة !!</a:t>
            </a:r>
            <a:br>
              <a:rPr lang="ar-SA" dirty="0" smtClean="0">
                <a:solidFill>
                  <a:schemeClr val="tx1">
                    <a:lumMod val="95000"/>
                    <a:lumOff val="5000"/>
                  </a:schemeClr>
                </a:solidFill>
              </a:rPr>
            </a:br>
            <a:r>
              <a:rPr lang="ar-SA" dirty="0" smtClean="0">
                <a:solidFill>
                  <a:schemeClr val="tx1">
                    <a:lumMod val="95000"/>
                    <a:lumOff val="5000"/>
                  </a:schemeClr>
                </a:solidFill>
              </a:rPr>
              <a:t> </a:t>
            </a:r>
            <a:br>
              <a:rPr lang="ar-SA" dirty="0" smtClean="0">
                <a:solidFill>
                  <a:schemeClr val="tx1">
                    <a:lumMod val="95000"/>
                    <a:lumOff val="5000"/>
                  </a:schemeClr>
                </a:solidFill>
              </a:rPr>
            </a:br>
            <a:r>
              <a:rPr lang="ar-SA" dirty="0" smtClean="0">
                <a:solidFill>
                  <a:schemeClr val="tx1">
                    <a:lumMod val="95000"/>
                    <a:lumOff val="5000"/>
                  </a:schemeClr>
                </a:solidFill>
              </a:rPr>
              <a:t>لا توجد مقرات شركة </a:t>
            </a:r>
            <a:r>
              <a:rPr lang="ar-SA" dirty="0" err="1" smtClean="0">
                <a:solidFill>
                  <a:schemeClr val="tx1">
                    <a:lumMod val="95000"/>
                    <a:lumOff val="5000"/>
                  </a:schemeClr>
                </a:solidFill>
              </a:rPr>
              <a:t>سامسونج</a:t>
            </a:r>
            <a:r>
              <a:rPr lang="ar-SA" dirty="0" smtClean="0">
                <a:solidFill>
                  <a:schemeClr val="tx1">
                    <a:lumMod val="95000"/>
                    <a:lumOff val="5000"/>
                  </a:schemeClr>
                </a:solidFill>
              </a:rPr>
              <a:t> في مبنى أو عدة مباني بل في مدن كاملة ، فتملك شركة </a:t>
            </a:r>
            <a:r>
              <a:rPr lang="ar-SA" dirty="0" err="1" smtClean="0">
                <a:solidFill>
                  <a:schemeClr val="tx1">
                    <a:lumMod val="95000"/>
                    <a:lumOff val="5000"/>
                  </a:schemeClr>
                </a:solidFill>
              </a:rPr>
              <a:t>سامسونج</a:t>
            </a:r>
            <a:r>
              <a:rPr lang="ar-SA" dirty="0" smtClean="0">
                <a:solidFill>
                  <a:schemeClr val="tx1">
                    <a:lumMod val="95000"/>
                    <a:lumOff val="5000"/>
                  </a:schemeClr>
                </a:solidFill>
              </a:rPr>
              <a:t> ثماني مدن في كوريا الجنوبية باسم “مدن </a:t>
            </a:r>
            <a:r>
              <a:rPr lang="ar-SA" dirty="0" err="1" smtClean="0">
                <a:solidFill>
                  <a:schemeClr val="tx1">
                    <a:lumMod val="95000"/>
                    <a:lumOff val="5000"/>
                  </a:schemeClr>
                </a:solidFill>
              </a:rPr>
              <a:t>سامسونج</a:t>
            </a:r>
            <a:r>
              <a:rPr lang="ar-SA" dirty="0" smtClean="0">
                <a:solidFill>
                  <a:schemeClr val="tx1">
                    <a:lumMod val="95000"/>
                    <a:lumOff val="5000"/>
                  </a:schemeClr>
                </a:solidFill>
              </a:rPr>
              <a:t> الرقمية” ، وهي مدن متكاملة يعمل فيها موظفو الشركة وتحوي بنوكاً ومستشفيات وعيادات وملاعب ومطاعم !!</a:t>
            </a:r>
            <a:br>
              <a:rPr lang="ar-SA" dirty="0" smtClean="0">
                <a:solidFill>
                  <a:schemeClr val="tx1">
                    <a:lumMod val="95000"/>
                    <a:lumOff val="5000"/>
                  </a:schemeClr>
                </a:solidFill>
              </a:rPr>
            </a:br>
            <a:endParaRPr lang="fr-FR" dirty="0">
              <a:solidFill>
                <a:schemeClr val="tx1">
                  <a:lumMod val="95000"/>
                  <a:lumOff val="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642918"/>
            <a:ext cx="7467600" cy="1571636"/>
          </a:xfrm>
        </p:spPr>
        <p:txBody>
          <a:bodyPr>
            <a:noAutofit/>
          </a:bodyPr>
          <a:lstStyle/>
          <a:p>
            <a:pPr algn="r" rtl="1"/>
            <a:r>
              <a:rPr lang="ar-SA" sz="2800" dirty="0" smtClean="0">
                <a:solidFill>
                  <a:schemeClr val="tx1">
                    <a:lumMod val="95000"/>
                    <a:lumOff val="5000"/>
                  </a:schemeClr>
                </a:solidFill>
                <a:latin typeface="Traditional Arabic" pitchFamily="18" charset="-78"/>
                <a:cs typeface="Traditional Arabic" pitchFamily="18" charset="-78"/>
              </a:rPr>
              <a:t>هل تعلم أن شركة </a:t>
            </a:r>
            <a:r>
              <a:rPr lang="ar-SA" sz="2800" dirty="0" err="1" smtClean="0">
                <a:solidFill>
                  <a:schemeClr val="tx1">
                    <a:lumMod val="95000"/>
                    <a:lumOff val="5000"/>
                  </a:schemeClr>
                </a:solidFill>
                <a:latin typeface="Traditional Arabic" pitchFamily="18" charset="-78"/>
                <a:cs typeface="Traditional Arabic" pitchFamily="18" charset="-78"/>
              </a:rPr>
              <a:t>سامسونج</a:t>
            </a:r>
            <a:r>
              <a:rPr lang="ar-SA" sz="2800" dirty="0" smtClean="0">
                <a:solidFill>
                  <a:schemeClr val="tx1">
                    <a:lumMod val="95000"/>
                    <a:lumOff val="5000"/>
                  </a:schemeClr>
                </a:solidFill>
                <a:latin typeface="Traditional Arabic" pitchFamily="18" charset="-78"/>
                <a:cs typeface="Traditional Arabic" pitchFamily="18" charset="-78"/>
              </a:rPr>
              <a:t> وحدها تضم 50,000 باحث؟ .. أي ما يساوي مجموع عدد الباحثين في دولة كمصر في كل المجالات وضعف عدد الباحثين في الأردن و4 أضعاف عدد الباحثين في السعودية !</a:t>
            </a:r>
            <a:r>
              <a:rPr lang="ar-SA" sz="1800" dirty="0" smtClean="0">
                <a:solidFill>
                  <a:schemeClr val="tx1">
                    <a:lumMod val="95000"/>
                    <a:lumOff val="5000"/>
                  </a:schemeClr>
                </a:solidFill>
              </a:rPr>
              <a:t/>
            </a:r>
            <a:br>
              <a:rPr lang="ar-SA" sz="1800" dirty="0" smtClean="0">
                <a:solidFill>
                  <a:schemeClr val="tx1">
                    <a:lumMod val="95000"/>
                    <a:lumOff val="5000"/>
                  </a:schemeClr>
                </a:solidFill>
              </a:rPr>
            </a:br>
            <a:r>
              <a:rPr lang="ar-SA" sz="1800" dirty="0" smtClean="0">
                <a:solidFill>
                  <a:schemeClr val="tx1">
                    <a:lumMod val="95000"/>
                    <a:lumOff val="5000"/>
                  </a:schemeClr>
                </a:solidFill>
              </a:rPr>
              <a:t> </a:t>
            </a:r>
            <a:br>
              <a:rPr lang="ar-SA" sz="1800" dirty="0" smtClean="0">
                <a:solidFill>
                  <a:schemeClr val="tx1">
                    <a:lumMod val="95000"/>
                    <a:lumOff val="5000"/>
                  </a:schemeClr>
                </a:solidFill>
              </a:rPr>
            </a:br>
            <a:endParaRPr lang="fr-FR" sz="1800" dirty="0">
              <a:solidFill>
                <a:schemeClr val="tx1">
                  <a:lumMod val="95000"/>
                  <a:lumOff val="5000"/>
                </a:schemeClr>
              </a:solidFill>
            </a:endParaRPr>
          </a:p>
        </p:txBody>
      </p:sp>
      <p:pic>
        <p:nvPicPr>
          <p:cNvPr id="4" name="Picture 2" descr="C:\Users\salhi\Desktop\423472_504148059599344_368909174_n.jpg"/>
          <p:cNvPicPr>
            <a:picLocks noChangeAspect="1" noChangeArrowheads="1"/>
          </p:cNvPicPr>
          <p:nvPr/>
        </p:nvPicPr>
        <p:blipFill>
          <a:blip r:embed="rId2"/>
          <a:srcRect/>
          <a:stretch>
            <a:fillRect/>
          </a:stretch>
        </p:blipFill>
        <p:spPr bwMode="auto">
          <a:xfrm>
            <a:off x="428596" y="1857364"/>
            <a:ext cx="7929618" cy="464347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714356"/>
            <a:ext cx="7429552" cy="5786478"/>
          </a:xfrm>
        </p:spPr>
        <p:txBody>
          <a:bodyPr anchor="t">
            <a:noAutofit/>
          </a:bodyPr>
          <a:lstStyle/>
          <a:p>
            <a:pPr algn="r" rtl="1"/>
            <a:r>
              <a:rPr lang="ar-DZ" sz="2800" b="1" dirty="0">
                <a:solidFill>
                  <a:schemeClr val="tx1">
                    <a:lumMod val="95000"/>
                    <a:lumOff val="5000"/>
                  </a:schemeClr>
                </a:solidFill>
              </a:rPr>
              <a:t>الوضعية</a:t>
            </a:r>
            <a:r>
              <a:rPr lang="ar-DZ" sz="2800" dirty="0">
                <a:solidFill>
                  <a:schemeClr val="tx1">
                    <a:lumMod val="95000"/>
                    <a:lumOff val="5000"/>
                  </a:schemeClr>
                </a:solidFill>
              </a:rPr>
              <a:t>: </a:t>
            </a:r>
            <a:r>
              <a:rPr lang="fr-FR" sz="2800" dirty="0">
                <a:solidFill>
                  <a:schemeClr val="tx1">
                    <a:lumMod val="95000"/>
                    <a:lumOff val="5000"/>
                  </a:schemeClr>
                </a:solidFill>
              </a:rPr>
              <a:t/>
            </a:r>
            <a:br>
              <a:rPr lang="fr-FR" sz="2800" dirty="0">
                <a:solidFill>
                  <a:schemeClr val="tx1">
                    <a:lumMod val="95000"/>
                    <a:lumOff val="5000"/>
                  </a:schemeClr>
                </a:solidFill>
              </a:rPr>
            </a:br>
            <a:r>
              <a:rPr lang="ar-DZ" sz="2800" dirty="0">
                <a:solidFill>
                  <a:schemeClr val="tx1">
                    <a:lumMod val="95000"/>
                    <a:lumOff val="5000"/>
                  </a:schemeClr>
                </a:solidFill>
              </a:rPr>
              <a:t>إن المحيط الذي نعيش فيه كثير التعقيد لكثرة مكوناته سواء كانت طبيعية أو كانت مصطنعة من قبل الإنسان ومن بين الأشياء المستحدثة نجد المؤسسة </a:t>
            </a:r>
            <a:r>
              <a:rPr lang="ar-DZ" sz="2800" dirty="0" smtClean="0">
                <a:solidFill>
                  <a:schemeClr val="tx1">
                    <a:lumMod val="95000"/>
                    <a:lumOff val="5000"/>
                  </a:schemeClr>
                </a:solidFill>
              </a:rPr>
              <a:t>الاقتصادية </a:t>
            </a:r>
            <a:r>
              <a:rPr lang="ar-DZ" sz="2800" dirty="0">
                <a:solidFill>
                  <a:schemeClr val="tx1">
                    <a:lumMod val="95000"/>
                    <a:lumOff val="5000"/>
                  </a:schemeClr>
                </a:solidFill>
              </a:rPr>
              <a:t>فبطبيعة الحال إن علاقة المؤسسة بهذا المحيط هي علاقة تأثير وتأثر ولذلك وجب دراسة طبيعة ومحتوى محيط المؤسسة لمعرفة مختلف نقاط القوة ونقاط الضعف بالنسبة للمؤسسة والتعامل معها.</a:t>
            </a:r>
            <a:r>
              <a:rPr lang="fr-FR" sz="2800" dirty="0">
                <a:solidFill>
                  <a:schemeClr val="tx1">
                    <a:lumMod val="95000"/>
                    <a:lumOff val="5000"/>
                  </a:schemeClr>
                </a:solidFill>
              </a:rPr>
              <a:t/>
            </a:r>
            <a:br>
              <a:rPr lang="fr-FR" sz="2800" dirty="0">
                <a:solidFill>
                  <a:schemeClr val="tx1">
                    <a:lumMod val="95000"/>
                    <a:lumOff val="5000"/>
                  </a:schemeClr>
                </a:solidFill>
              </a:rPr>
            </a:br>
            <a:r>
              <a:rPr lang="ar-SA" sz="2800" dirty="0" smtClean="0">
                <a:solidFill>
                  <a:schemeClr val="tx1">
                    <a:lumMod val="95000"/>
                    <a:lumOff val="5000"/>
                  </a:schemeClr>
                </a:solidFill>
              </a:rPr>
              <a:t>-</a:t>
            </a:r>
            <a:r>
              <a:rPr lang="ar-DZ" sz="2800" dirty="0" smtClean="0">
                <a:solidFill>
                  <a:schemeClr val="tx1">
                    <a:lumMod val="95000"/>
                    <a:lumOff val="5000"/>
                  </a:schemeClr>
                </a:solidFill>
              </a:rPr>
              <a:t>فما </a:t>
            </a:r>
            <a:r>
              <a:rPr lang="ar-DZ" sz="2800" dirty="0">
                <a:solidFill>
                  <a:schemeClr val="tx1">
                    <a:lumMod val="95000"/>
                    <a:lumOff val="5000"/>
                  </a:schemeClr>
                </a:solidFill>
              </a:rPr>
              <a:t>هي المؤسسة </a:t>
            </a:r>
            <a:r>
              <a:rPr lang="ar-DZ" sz="2800" dirty="0" smtClean="0">
                <a:solidFill>
                  <a:schemeClr val="tx1">
                    <a:lumMod val="95000"/>
                    <a:lumOff val="5000"/>
                  </a:schemeClr>
                </a:solidFill>
              </a:rPr>
              <a:t>الاقتصادية؟ وما </a:t>
            </a:r>
            <a:r>
              <a:rPr lang="ar-DZ" sz="2800" dirty="0">
                <a:solidFill>
                  <a:schemeClr val="tx1">
                    <a:lumMod val="95000"/>
                    <a:lumOff val="5000"/>
                  </a:schemeClr>
                </a:solidFill>
              </a:rPr>
              <a:t>هو دورها؟</a:t>
            </a:r>
            <a:r>
              <a:rPr lang="fr-FR" sz="2800" dirty="0">
                <a:solidFill>
                  <a:schemeClr val="tx1">
                    <a:lumMod val="95000"/>
                    <a:lumOff val="5000"/>
                  </a:schemeClr>
                </a:solidFill>
              </a:rPr>
              <a:t/>
            </a:r>
            <a:br>
              <a:rPr lang="fr-FR" sz="2800" dirty="0">
                <a:solidFill>
                  <a:schemeClr val="tx1">
                    <a:lumMod val="95000"/>
                    <a:lumOff val="5000"/>
                  </a:schemeClr>
                </a:solidFill>
              </a:rPr>
            </a:br>
            <a:r>
              <a:rPr lang="ar-SA" sz="2800" dirty="0" smtClean="0">
                <a:solidFill>
                  <a:schemeClr val="tx1">
                    <a:lumMod val="95000"/>
                    <a:lumOff val="5000"/>
                  </a:schemeClr>
                </a:solidFill>
              </a:rPr>
              <a:t>-</a:t>
            </a:r>
            <a:r>
              <a:rPr lang="ar-DZ" sz="2800" dirty="0" smtClean="0">
                <a:solidFill>
                  <a:schemeClr val="tx1">
                    <a:lumMod val="95000"/>
                    <a:lumOff val="5000"/>
                  </a:schemeClr>
                </a:solidFill>
              </a:rPr>
              <a:t>ما </a:t>
            </a:r>
            <a:r>
              <a:rPr lang="ar-DZ" sz="2800" dirty="0">
                <a:solidFill>
                  <a:schemeClr val="tx1">
                    <a:lumMod val="95000"/>
                    <a:lumOff val="5000"/>
                  </a:schemeClr>
                </a:solidFill>
              </a:rPr>
              <a:t>هي علاقة المؤسسة بالمحيط؟</a:t>
            </a:r>
            <a:r>
              <a:rPr lang="fr-FR" sz="2800" dirty="0">
                <a:solidFill>
                  <a:schemeClr val="tx1">
                    <a:lumMod val="95000"/>
                    <a:lumOff val="5000"/>
                  </a:schemeClr>
                </a:solidFill>
              </a:rPr>
              <a:t/>
            </a:r>
            <a:br>
              <a:rPr lang="fr-FR" sz="2800" dirty="0">
                <a:solidFill>
                  <a:schemeClr val="tx1">
                    <a:lumMod val="95000"/>
                    <a:lumOff val="5000"/>
                  </a:schemeClr>
                </a:solidFill>
              </a:rPr>
            </a:br>
            <a:endParaRPr lang="fr-FR" sz="2800" dirty="0">
              <a:solidFill>
                <a:schemeClr val="tx1">
                  <a:lumMod val="95000"/>
                  <a:lumOff val="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3438" y="0"/>
            <a:ext cx="4286280" cy="6858000"/>
          </a:xfrm>
        </p:spPr>
        <p:style>
          <a:lnRef idx="2">
            <a:schemeClr val="dk1"/>
          </a:lnRef>
          <a:fillRef idx="1">
            <a:schemeClr val="lt1"/>
          </a:fillRef>
          <a:effectRef idx="0">
            <a:schemeClr val="dk1"/>
          </a:effectRef>
          <a:fontRef idx="minor">
            <a:schemeClr val="dk1"/>
          </a:fontRef>
        </p:style>
        <p:txBody>
          <a:bodyPr>
            <a:noAutofit/>
          </a:bodyPr>
          <a:lstStyle/>
          <a:p>
            <a:pPr algn="r" rtl="1"/>
            <a:r>
              <a:rPr lang="fr-FR" sz="2800" dirty="0">
                <a:latin typeface="Traditional Arabic" pitchFamily="18" charset="-78"/>
                <a:cs typeface="Traditional Arabic" pitchFamily="18" charset="-78"/>
              </a:rPr>
              <a:t/>
            </a:r>
            <a:br>
              <a:rPr lang="fr-FR" sz="2800" dirty="0">
                <a:latin typeface="Traditional Arabic" pitchFamily="18" charset="-78"/>
                <a:cs typeface="Traditional Arabic" pitchFamily="18" charset="-78"/>
              </a:rPr>
            </a:br>
            <a:r>
              <a:rPr lang="ar-SA" sz="2800" dirty="0" smtClean="0">
                <a:latin typeface="Traditional Arabic" pitchFamily="18" charset="-78"/>
                <a:cs typeface="Traditional Arabic" pitchFamily="18" charset="-78"/>
              </a:rPr>
              <a:t>1</a:t>
            </a:r>
            <a:r>
              <a:rPr lang="ar-SA" sz="3600" b="1" dirty="0" smtClean="0">
                <a:latin typeface="Traditional Arabic" pitchFamily="18" charset="-78"/>
                <a:cs typeface="Traditional Arabic" pitchFamily="18" charset="-78"/>
              </a:rPr>
              <a:t>. </a:t>
            </a:r>
            <a:r>
              <a:rPr lang="ar-DZ" sz="3600" b="1" dirty="0" smtClean="0">
                <a:latin typeface="Traditional Arabic" pitchFamily="18" charset="-78"/>
                <a:cs typeface="Traditional Arabic" pitchFamily="18" charset="-78"/>
              </a:rPr>
              <a:t>تعريف </a:t>
            </a:r>
            <a:r>
              <a:rPr lang="ar-DZ" sz="3600" b="1" dirty="0">
                <a:latin typeface="Traditional Arabic" pitchFamily="18" charset="-78"/>
                <a:cs typeface="Traditional Arabic" pitchFamily="18" charset="-78"/>
              </a:rPr>
              <a:t>المؤسسة: </a:t>
            </a:r>
            <a:r>
              <a:rPr lang="fr-FR" sz="2800" dirty="0">
                <a:latin typeface="Traditional Arabic" pitchFamily="18" charset="-78"/>
                <a:cs typeface="Traditional Arabic" pitchFamily="18" charset="-78"/>
              </a:rPr>
              <a:t/>
            </a:r>
            <a:br>
              <a:rPr lang="fr-FR" sz="2800" dirty="0">
                <a:latin typeface="Traditional Arabic" pitchFamily="18" charset="-78"/>
                <a:cs typeface="Traditional Arabic" pitchFamily="18" charset="-78"/>
              </a:rPr>
            </a:br>
            <a:r>
              <a:rPr lang="ar-DZ" sz="2800" dirty="0">
                <a:latin typeface="Traditional Arabic" pitchFamily="18" charset="-78"/>
                <a:cs typeface="Traditional Arabic" pitchFamily="18" charset="-78"/>
              </a:rPr>
              <a:t>هي منظمة تقوم بمجز مختلف الوسائل المادية والبشرية والمالية (عوامل الإٌنتاج) بطريقة مثلى وعقلانية بهدف تحقيق الربح الممكن.</a:t>
            </a:r>
            <a:r>
              <a:rPr lang="fr-FR" sz="2800" dirty="0">
                <a:latin typeface="Traditional Arabic" pitchFamily="18" charset="-78"/>
                <a:cs typeface="Traditional Arabic" pitchFamily="18" charset="-78"/>
              </a:rPr>
              <a:t/>
            </a:r>
            <a:br>
              <a:rPr lang="fr-FR" sz="2800" dirty="0">
                <a:latin typeface="Traditional Arabic" pitchFamily="18" charset="-78"/>
                <a:cs typeface="Traditional Arabic" pitchFamily="18" charset="-78"/>
              </a:rPr>
            </a:br>
            <a:r>
              <a:rPr lang="ar-SA" sz="2800" dirty="0" smtClean="0">
                <a:latin typeface="Traditional Arabic" pitchFamily="18" charset="-78"/>
                <a:cs typeface="Traditional Arabic" pitchFamily="18" charset="-78"/>
              </a:rPr>
              <a:t>- </a:t>
            </a:r>
            <a:r>
              <a:rPr lang="ar-DZ" sz="2800" b="1" dirty="0" smtClean="0">
                <a:latin typeface="Traditional Arabic" pitchFamily="18" charset="-78"/>
                <a:cs typeface="Traditional Arabic" pitchFamily="18" charset="-78"/>
              </a:rPr>
              <a:t>ما </a:t>
            </a:r>
            <a:r>
              <a:rPr lang="ar-DZ" sz="2800" b="1" dirty="0">
                <a:latin typeface="Traditional Arabic" pitchFamily="18" charset="-78"/>
                <a:cs typeface="Traditional Arabic" pitchFamily="18" charset="-78"/>
              </a:rPr>
              <a:t>هي الوسائل المادية؟ </a:t>
            </a:r>
            <a:r>
              <a:rPr lang="ar-DZ" sz="2800" dirty="0">
                <a:latin typeface="Traditional Arabic" pitchFamily="18" charset="-78"/>
                <a:cs typeface="Traditional Arabic" pitchFamily="18" charset="-78"/>
              </a:rPr>
              <a:t>هي مختلف التجهيزات والوسائل الدائمة(</a:t>
            </a:r>
            <a:r>
              <a:rPr lang="ar-DZ" sz="2800" dirty="0" err="1">
                <a:latin typeface="Traditional Arabic" pitchFamily="18" charset="-78"/>
                <a:cs typeface="Traditional Arabic" pitchFamily="18" charset="-78"/>
              </a:rPr>
              <a:t>الإستثمارات</a:t>
            </a:r>
            <a:r>
              <a:rPr lang="ar-DZ" sz="2800" dirty="0">
                <a:latin typeface="Traditional Arabic" pitchFamily="18" charset="-78"/>
                <a:cs typeface="Traditional Arabic" pitchFamily="18" charset="-78"/>
              </a:rPr>
              <a:t>) مثل العقارات والمنقولات.</a:t>
            </a:r>
            <a:r>
              <a:rPr lang="fr-FR" sz="2800" dirty="0">
                <a:latin typeface="Traditional Arabic" pitchFamily="18" charset="-78"/>
                <a:cs typeface="Traditional Arabic" pitchFamily="18" charset="-78"/>
              </a:rPr>
              <a:t/>
            </a:r>
            <a:br>
              <a:rPr lang="fr-FR" sz="2800" dirty="0">
                <a:latin typeface="Traditional Arabic" pitchFamily="18" charset="-78"/>
                <a:cs typeface="Traditional Arabic" pitchFamily="18" charset="-78"/>
              </a:rPr>
            </a:br>
            <a:r>
              <a:rPr lang="ar-SA" sz="2800" dirty="0" smtClean="0">
                <a:latin typeface="Traditional Arabic" pitchFamily="18" charset="-78"/>
                <a:cs typeface="Traditional Arabic" pitchFamily="18" charset="-78"/>
              </a:rPr>
              <a:t>- </a:t>
            </a:r>
            <a:r>
              <a:rPr lang="ar-DZ" sz="2800" b="1" dirty="0" smtClean="0">
                <a:latin typeface="Traditional Arabic" pitchFamily="18" charset="-78"/>
                <a:cs typeface="Traditional Arabic" pitchFamily="18" charset="-78"/>
              </a:rPr>
              <a:t>ما </a:t>
            </a:r>
            <a:r>
              <a:rPr lang="ar-DZ" sz="2800" b="1" dirty="0">
                <a:latin typeface="Traditional Arabic" pitchFamily="18" charset="-78"/>
                <a:cs typeface="Traditional Arabic" pitchFamily="18" charset="-78"/>
              </a:rPr>
              <a:t>هي الوسائل المالية؟</a:t>
            </a:r>
            <a:r>
              <a:rPr lang="ar-DZ" sz="2800" dirty="0">
                <a:latin typeface="Traditional Arabic" pitchFamily="18" charset="-78"/>
                <a:cs typeface="Traditional Arabic" pitchFamily="18" charset="-78"/>
              </a:rPr>
              <a:t> تشمل الأموال التي توضع تحت تصرف المؤسسة (النقديات الموضوعة في الصندوق أو في البنوك)</a:t>
            </a:r>
            <a:r>
              <a:rPr lang="fr-FR" sz="2800" dirty="0">
                <a:latin typeface="Traditional Arabic" pitchFamily="18" charset="-78"/>
                <a:cs typeface="Traditional Arabic" pitchFamily="18" charset="-78"/>
              </a:rPr>
              <a:t/>
            </a:r>
            <a:br>
              <a:rPr lang="fr-FR" sz="2800" dirty="0">
                <a:latin typeface="Traditional Arabic" pitchFamily="18" charset="-78"/>
                <a:cs typeface="Traditional Arabic" pitchFamily="18" charset="-78"/>
              </a:rPr>
            </a:br>
            <a:r>
              <a:rPr lang="ar-SA" sz="2800" dirty="0" smtClean="0">
                <a:latin typeface="Traditional Arabic" pitchFamily="18" charset="-78"/>
                <a:cs typeface="Traditional Arabic" pitchFamily="18" charset="-78"/>
              </a:rPr>
              <a:t>- </a:t>
            </a:r>
            <a:r>
              <a:rPr lang="ar-DZ" sz="2800" b="1" dirty="0" smtClean="0">
                <a:latin typeface="Traditional Arabic" pitchFamily="18" charset="-78"/>
                <a:cs typeface="Traditional Arabic" pitchFamily="18" charset="-78"/>
              </a:rPr>
              <a:t>ما </a:t>
            </a:r>
            <a:r>
              <a:rPr lang="ar-DZ" sz="2800" b="1" dirty="0">
                <a:latin typeface="Traditional Arabic" pitchFamily="18" charset="-78"/>
                <a:cs typeface="Traditional Arabic" pitchFamily="18" charset="-78"/>
              </a:rPr>
              <a:t>هي الوسائل البشرية؟:</a:t>
            </a:r>
            <a:r>
              <a:rPr lang="fr-FR" sz="2800" dirty="0">
                <a:latin typeface="Traditional Arabic" pitchFamily="18" charset="-78"/>
                <a:cs typeface="Traditional Arabic" pitchFamily="18" charset="-78"/>
              </a:rPr>
              <a:t/>
            </a:r>
            <a:br>
              <a:rPr lang="fr-FR" sz="2800" dirty="0">
                <a:latin typeface="Traditional Arabic" pitchFamily="18" charset="-78"/>
                <a:cs typeface="Traditional Arabic" pitchFamily="18" charset="-78"/>
              </a:rPr>
            </a:br>
            <a:r>
              <a:rPr lang="ar-DZ" sz="2800" dirty="0">
                <a:latin typeface="Traditional Arabic" pitchFamily="18" charset="-78"/>
                <a:cs typeface="Traditional Arabic" pitchFamily="18" charset="-78"/>
              </a:rPr>
              <a:t>المؤسسة الاقتصادية</a:t>
            </a:r>
            <a:r>
              <a:rPr lang="fr-FR" sz="2800" dirty="0">
                <a:latin typeface="Traditional Arabic" pitchFamily="18" charset="-78"/>
                <a:cs typeface="Traditional Arabic" pitchFamily="18" charset="-78"/>
              </a:rPr>
              <a:t/>
            </a:r>
            <a:br>
              <a:rPr lang="fr-FR" sz="2800" dirty="0">
                <a:latin typeface="Traditional Arabic" pitchFamily="18" charset="-78"/>
                <a:cs typeface="Traditional Arabic" pitchFamily="18" charset="-78"/>
              </a:rPr>
            </a:br>
            <a:r>
              <a:rPr lang="ar-DZ" sz="2800" dirty="0">
                <a:latin typeface="Traditional Arabic" pitchFamily="18" charset="-78"/>
                <a:cs typeface="Traditional Arabic" pitchFamily="18" charset="-78"/>
              </a:rPr>
              <a:t>تشمل الموظفين، والعمال والمسيرين </a:t>
            </a:r>
            <a:r>
              <a:rPr lang="ar-DZ" sz="2800" dirty="0" err="1">
                <a:latin typeface="Traditional Arabic" pitchFamily="18" charset="-78"/>
                <a:cs typeface="Traditional Arabic" pitchFamily="18" charset="-78"/>
              </a:rPr>
              <a:t>والمؤطرين</a:t>
            </a:r>
            <a:r>
              <a:rPr lang="ar-DZ" sz="2800" dirty="0">
                <a:latin typeface="Traditional Arabic" pitchFamily="18" charset="-78"/>
                <a:cs typeface="Traditional Arabic" pitchFamily="18" charset="-78"/>
              </a:rPr>
              <a:t> الذين يعملون داخل </a:t>
            </a:r>
            <a:r>
              <a:rPr lang="ar-DZ" sz="2800" dirty="0" smtClean="0">
                <a:latin typeface="Traditional Arabic" pitchFamily="18" charset="-78"/>
                <a:cs typeface="Traditional Arabic" pitchFamily="18" charset="-78"/>
              </a:rPr>
              <a:t>المؤسسة</a:t>
            </a:r>
            <a:r>
              <a:rPr lang="ar-SA" sz="2800" dirty="0" smtClean="0">
                <a:latin typeface="Traditional Arabic" pitchFamily="18" charset="-78"/>
                <a:cs typeface="Traditional Arabic" pitchFamily="18" charset="-78"/>
              </a:rPr>
              <a:t>.</a:t>
            </a:r>
            <a:endParaRPr lang="fr-FR" sz="2800" dirty="0">
              <a:latin typeface="Traditional Arabic" pitchFamily="18" charset="-78"/>
              <a:cs typeface="Traditional Arabic" pitchFamily="18" charset="-78"/>
            </a:endParaRPr>
          </a:p>
        </p:txBody>
      </p:sp>
      <p:pic>
        <p:nvPicPr>
          <p:cNvPr id="2050" name="Picture 2" descr="C:\Users\salhi\Desktop\euro.jpg"/>
          <p:cNvPicPr>
            <a:picLocks noChangeAspect="1" noChangeArrowheads="1"/>
          </p:cNvPicPr>
          <p:nvPr/>
        </p:nvPicPr>
        <p:blipFill>
          <a:blip r:embed="rId2"/>
          <a:srcRect/>
          <a:stretch>
            <a:fillRect/>
          </a:stretch>
        </p:blipFill>
        <p:spPr bwMode="auto">
          <a:xfrm>
            <a:off x="0" y="0"/>
            <a:ext cx="4786314" cy="2073094"/>
          </a:xfrm>
          <a:prstGeom prst="rect">
            <a:avLst/>
          </a:prstGeom>
          <a:noFill/>
        </p:spPr>
      </p:pic>
      <p:pic>
        <p:nvPicPr>
          <p:cNvPr id="2052" name="Picture 4" descr="C:\Users\salhi\Desktop\fc783d45d1b1347e993a8ade1c6f07da_w570_h0.jpg"/>
          <p:cNvPicPr>
            <a:picLocks noChangeAspect="1" noChangeArrowheads="1"/>
          </p:cNvPicPr>
          <p:nvPr/>
        </p:nvPicPr>
        <p:blipFill>
          <a:blip r:embed="rId3"/>
          <a:srcRect/>
          <a:stretch>
            <a:fillRect/>
          </a:stretch>
        </p:blipFill>
        <p:spPr bwMode="auto">
          <a:xfrm>
            <a:off x="0" y="2000240"/>
            <a:ext cx="4786313" cy="485776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linds(horizont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260</TotalTime>
  <Words>586</Words>
  <Application>Microsoft Office PowerPoint</Application>
  <PresentationFormat>Affichage à l'écran (4:3)</PresentationFormat>
  <Paragraphs>68</Paragraphs>
  <Slides>28</Slides>
  <Notes>1</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Oriel</vt:lpstr>
      <vt:lpstr>Diapositive 1</vt:lpstr>
      <vt:lpstr>قصة نجاح سامسونج</vt:lpstr>
      <vt:lpstr>كثير منا يعرف شركة سامسونج بأنها من كُبرى الشركات لإنتاج الهواتف النقالة والأجهزة  اللوحية على مستوى العالم.  كانت بداية شركة سامسونج مختلفة عن أي شيء يمكننا توقعه، فبدأت عام 1938 حين أنشأ بيونج شول لي متجراً لبيع الأرز والسكر وأسماه : سام سونج</vt:lpstr>
      <vt:lpstr>Diapositive 4</vt:lpstr>
      <vt:lpstr>تعني سام سونج بالكورية “النجوم الثلاثة” والتي قصد بها     - أن تكون كبيرة . - أن تكون قوية . - أن تبقى للأبد . </vt:lpstr>
      <vt:lpstr>وهذا ما نفذه بالفعل فحين تحول العالم إلى التكنولوجيا الاستهلاكية دخل فيها بقوة تاركاً الأرز والسكر!، فبدأت سامسونج في صناعة أجهزة التلفاز والغسالات والثلاجات ودعمتها بعروض مبتكرة في الدفع والضمان، فاستطاعت أن تغزو العالم كله بصناعتها تلك ! دولة صغيرة !!   لا توجد مقرات شركة سامسونج في مبنى أو عدة مباني بل في مدن كاملة ، فتملك شركة سامسونج ثماني مدن في كوريا الجنوبية باسم “مدن سامسونج الرقمية” ، وهي مدن متكاملة يعمل فيها موظفو الشركة وتحوي بنوكاً ومستشفيات وعيادات وملاعب ومطاعم !! </vt:lpstr>
      <vt:lpstr>هل تعلم أن شركة سامسونج وحدها تضم 50,000 باحث؟ .. أي ما يساوي مجموع عدد الباحثين في دولة كمصر في كل المجالات وضعف عدد الباحثين في الأردن و4 أضعاف عدد الباحثين في السعودية !   </vt:lpstr>
      <vt:lpstr>الوضعية:  إن المحيط الذي نعيش فيه كثير التعقيد لكثرة مكوناته سواء كانت طبيعية أو كانت مصطنعة من قبل الإنسان ومن بين الأشياء المستحدثة نجد المؤسسة الاقتصادية فبطبيعة الحال إن علاقة المؤسسة بهذا المحيط هي علاقة تأثير وتأثر ولذلك وجب دراسة طبيعة ومحتوى محيط المؤسسة لمعرفة مختلف نقاط القوة ونقاط الضعف بالنسبة للمؤسسة والتعامل معها. -فما هي المؤسسة الاقتصادية؟ وما هو دورها؟ -ما هي علاقة المؤسسة بالمحيط؟ </vt:lpstr>
      <vt:lpstr> 1. تعريف المؤسسة:  هي منظمة تقوم بمجز مختلف الوسائل المادية والبشرية والمالية (عوامل الإٌنتاج) بطريقة مثلى وعقلانية بهدف تحقيق الربح الممكن. - ما هي الوسائل المادية؟ هي مختلف التجهيزات والوسائل الدائمة(الإستثمارات) مثل العقارات والمنقولات. - ما هي الوسائل المالية؟ تشمل الأموال التي توضع تحت تصرف المؤسسة (النقديات الموضوعة في الصندوق أو في البنوك) - ما هي الوسائل البشرية؟: المؤسسة الاقتصادية تشمل الموظفين، والعمال والمسيرين والمؤطرين الذين يعملون داخل المؤسسة.</vt:lpstr>
      <vt:lpstr>Diapositive 10</vt:lpstr>
      <vt:lpstr>1. تعتبر المؤسسات ذات شخصية قانونية مستقلة لها حقوق وعليها واجبات كما أن لها ذمة مالية مستقلة.  2. للمؤسسة هدف أساسي هو تعظيم الأرباح . </vt:lpstr>
      <vt:lpstr>3. دور المؤسسة الاقتصادية</vt:lpstr>
      <vt:lpstr>Diapositive 13</vt:lpstr>
      <vt:lpstr>Diapositive 14</vt:lpstr>
      <vt:lpstr>4. تصنيف المؤسسات</vt:lpstr>
      <vt:lpstr>Diapositive 16</vt:lpstr>
      <vt:lpstr>Diapositive 17</vt:lpstr>
      <vt:lpstr>Diapositive 18</vt:lpstr>
      <vt:lpstr>5. هيكلة المؤسسة</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salhi</dc:creator>
  <cp:lastModifiedBy>salhi</cp:lastModifiedBy>
  <cp:revision>27</cp:revision>
  <dcterms:created xsi:type="dcterms:W3CDTF">2014-12-26T19:52:31Z</dcterms:created>
  <dcterms:modified xsi:type="dcterms:W3CDTF">2015-01-07T20:37:15Z</dcterms:modified>
</cp:coreProperties>
</file>