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69" r:id="rId2"/>
    <p:sldId id="391" r:id="rId3"/>
    <p:sldId id="392" r:id="rId4"/>
    <p:sldId id="393" r:id="rId5"/>
    <p:sldId id="394" r:id="rId6"/>
    <p:sldId id="389" r:id="rId7"/>
    <p:sldId id="395" r:id="rId8"/>
    <p:sldId id="372" r:id="rId9"/>
    <p:sldId id="373" r:id="rId10"/>
    <p:sldId id="396" r:id="rId11"/>
    <p:sldId id="381" r:id="rId12"/>
    <p:sldId id="382" r:id="rId13"/>
    <p:sldId id="374" r:id="rId14"/>
    <p:sldId id="376" r:id="rId15"/>
    <p:sldId id="398" r:id="rId16"/>
    <p:sldId id="399" r:id="rId17"/>
    <p:sldId id="401" r:id="rId18"/>
    <p:sldId id="402" r:id="rId19"/>
    <p:sldId id="403" r:id="rId20"/>
    <p:sldId id="405" r:id="rId21"/>
    <p:sldId id="406" r:id="rId22"/>
    <p:sldId id="404" r:id="rId23"/>
    <p:sldId id="400" r:id="rId24"/>
  </p:sldIdLst>
  <p:sldSz cx="9144000" cy="6858000" type="screen4x3"/>
  <p:notesSz cx="6797675" cy="992663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SimSun" pitchFamily="2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SimSun" pitchFamily="2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SimSun" pitchFamily="2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SimSun" pitchFamily="2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SimSun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SimSun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SimSun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BFFBC8"/>
    <a:srgbClr val="0EF234"/>
    <a:srgbClr val="FFFF99"/>
    <a:srgbClr val="FFCC66"/>
    <a:srgbClr val="008000"/>
    <a:srgbClr val="006600"/>
    <a:srgbClr val="77777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119" autoAdjust="0"/>
    <p:restoredTop sz="90929"/>
  </p:normalViewPr>
  <p:slideViewPr>
    <p:cSldViewPr>
      <p:cViewPr varScale="1">
        <p:scale>
          <a:sx n="66" d="100"/>
          <a:sy n="66" d="100"/>
        </p:scale>
        <p:origin x="-1032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03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9" tIns="45725" rIns="91449" bIns="4572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9" tIns="45725" rIns="91449" bIns="4572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0388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9" tIns="45725" rIns="91449" bIns="4572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94503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9" tIns="45725" rIns="91449" bIns="4572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4620F1B-311C-4C81-AE1C-7DB46F8875D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70038" y="-11799888"/>
            <a:ext cx="16738601" cy="125539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7188" cy="4465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</a:ln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B964339D-D867-4771-B430-363EF76C7852}" type="slidenum">
              <a:rPr lang="fr-FR">
                <a:solidFill>
                  <a:srgbClr val="000000"/>
                </a:solidFill>
              </a:rPr>
              <a:pPr/>
              <a:t>11</a:t>
            </a:fld>
            <a:endParaRPr 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</a:ln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4A403FBC-F616-428A-8F76-4CF3FF844C6F}" type="slidenum">
              <a:rPr lang="fr-FR">
                <a:solidFill>
                  <a:srgbClr val="000000"/>
                </a:solidFill>
              </a:rPr>
              <a:pPr/>
              <a:t>12</a:t>
            </a:fld>
            <a:endParaRPr 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786BC-B47E-4B51-8FC1-A9C7E58E86A4}" type="datetime1">
              <a:rPr lang="fr-FR"/>
              <a:pPr>
                <a:defRPr/>
              </a:pPr>
              <a:t>16/04/2016</a:t>
            </a:fld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7F164-2AFA-4878-B6DC-B21DA486304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32051-D439-4C44-BC85-0D621046B065}" type="datetime1">
              <a:rPr lang="fr-FR"/>
              <a:pPr>
                <a:defRPr/>
              </a:pPr>
              <a:t>16/04/2016</a:t>
            </a:fld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4B7C2-8CE4-4BAD-9D0C-80765E61DE9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F5DD7-E371-49C5-9350-4DBED0FE0179}" type="datetime1">
              <a:rPr lang="fr-FR"/>
              <a:pPr>
                <a:defRPr/>
              </a:pPr>
              <a:t>16/04/2016</a:t>
            </a:fld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9EC31-E3B7-4FC8-BB6A-FBF82360E3C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384AC-62F7-49CC-A694-2E4F60F53F3D}" type="datetime1">
              <a:rPr lang="fr-FR"/>
              <a:pPr>
                <a:defRPr/>
              </a:pPr>
              <a:t>16/04/2016</a:t>
            </a:fld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E9879-8CFB-4292-8612-256D92E5B28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99ED0-813A-4085-A51D-2077ABBB9B0E}" type="datetime1">
              <a:rPr lang="fr-FR"/>
              <a:pPr>
                <a:defRPr/>
              </a:pPr>
              <a:t>16/04/2016</a:t>
            </a:fld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7CCD0-4F98-4392-B995-B19C0157D76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30438-73C4-46C6-BF8E-5243806F158D}" type="datetime1">
              <a:rPr lang="fr-FR"/>
              <a:pPr>
                <a:defRPr/>
              </a:pPr>
              <a:t>16/04/2016</a:t>
            </a:fld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7F796-EFDC-4369-84AD-973929CACF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5E25B-827E-48AB-AB59-E46E086CE9F5}" type="datetime1">
              <a:rPr lang="fr-FR"/>
              <a:pPr>
                <a:defRPr/>
              </a:pPr>
              <a:t>16/04/2016</a:t>
            </a:fld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A6A9D-AE4D-4B9F-82A2-A8A1879CF1F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C8A7-1D66-4B92-B06C-D66D7CB4E13F}" type="datetime1">
              <a:rPr lang="fr-FR"/>
              <a:pPr>
                <a:defRPr/>
              </a:pPr>
              <a:t>16/04/2016</a:t>
            </a:fld>
            <a:endParaRPr lang="fr-F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DD686-4B0E-404B-9A8C-39B7649B33F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61FC3-3029-416B-A416-D8D396D6E2F9}" type="datetime1">
              <a:rPr lang="fr-FR"/>
              <a:pPr>
                <a:defRPr/>
              </a:pPr>
              <a:t>16/04/2016</a:t>
            </a:fld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7A8C2-4022-4423-AD6A-3808F8CCE67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8B40A-1C69-408F-B756-262903C80D45}" type="datetime1">
              <a:rPr lang="fr-FR"/>
              <a:pPr>
                <a:defRPr/>
              </a:pPr>
              <a:t>16/04/2016</a:t>
            </a:fld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0BB9D-EEFD-47F1-8456-A76ECCAD119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90D9E-E827-4DEC-B41D-3BA63886E8D2}" type="datetime1">
              <a:rPr lang="fr-FR"/>
              <a:pPr>
                <a:defRPr/>
              </a:pPr>
              <a:t>16/04/2016</a:t>
            </a:fld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92917-01B5-4E8C-BFEC-18FD0A17E87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2AAA3-63FF-4BF2-A945-76916A5978EC}" type="datetime1">
              <a:rPr lang="fr-FR"/>
              <a:pPr>
                <a:defRPr/>
              </a:pPr>
              <a:t>16/04/2016</a:t>
            </a:fld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56B6E-88B6-4A57-AEFD-EA1E6BE9AD7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0813" cy="1141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texte-titre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plan de texte</a:t>
            </a:r>
          </a:p>
          <a:p>
            <a:pPr lvl="1"/>
            <a:r>
              <a:rPr lang="en-GB" smtClean="0"/>
              <a:t>Second niveau de plan</a:t>
            </a:r>
          </a:p>
          <a:p>
            <a:pPr lvl="2"/>
            <a:r>
              <a:rPr lang="en-GB" smtClean="0"/>
              <a:t>Troisième niveau de plan</a:t>
            </a:r>
          </a:p>
          <a:p>
            <a:pPr lvl="3"/>
            <a:r>
              <a:rPr lang="en-GB" smtClean="0"/>
              <a:t>Quatrième niveau de plan</a:t>
            </a:r>
          </a:p>
          <a:p>
            <a:pPr lvl="4"/>
            <a:r>
              <a:rPr lang="en-GB" smtClean="0"/>
              <a:t>Cinquième niveau de plan</a:t>
            </a:r>
          </a:p>
          <a:p>
            <a:pPr lvl="4"/>
            <a:r>
              <a:rPr lang="en-GB" smtClean="0"/>
              <a:t>Sixième niveau de plan</a:t>
            </a:r>
          </a:p>
          <a:p>
            <a:pPr lvl="4"/>
            <a:r>
              <a:rPr lang="en-GB" smtClean="0"/>
              <a:t>Septième niveau de plan</a:t>
            </a:r>
          </a:p>
          <a:p>
            <a:pPr lvl="4"/>
            <a:r>
              <a:rPr lang="en-GB" smtClean="0"/>
              <a:t>Huitième niveau de plan</a:t>
            </a:r>
          </a:p>
          <a:p>
            <a:pPr lvl="4"/>
            <a:r>
              <a:rPr lang="en-GB" smtClean="0"/>
              <a:t>Neuvième niveau de plan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C1FBC81E-931B-48DA-9C8C-B6336CB7ED36}" type="datetime1">
              <a:rPr lang="fr-FR"/>
              <a:pPr>
                <a:defRPr/>
              </a:pPr>
              <a:t>16/04/2016</a:t>
            </a:fld>
            <a:endParaRPr lang="fr-F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458200" y="6629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7FD84E5A-625F-47DD-A5B9-EA1D8EC3DB4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1031" name="Picture 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SimSun" pitchFamily="2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SimSun" pitchFamily="2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SimSun" pitchFamily="2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SimSun" pitchFamily="2" charset="-122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SimSun" pitchFamily="2" charset="-122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SimSun" pitchFamily="2" charset="-122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SimSun" pitchFamily="2" charset="-122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SimSun" pitchFamily="2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7" descr="algeria_flags_3dclipart_www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1725" y="1268760"/>
            <a:ext cx="1728787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algeria_flags_3dclipart_www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268760"/>
            <a:ext cx="172878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ZoneTexte 13"/>
          <p:cNvSpPr txBox="1"/>
          <p:nvPr/>
        </p:nvSpPr>
        <p:spPr>
          <a:xfrm>
            <a:off x="458576" y="1142984"/>
            <a:ext cx="8244000" cy="151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Font typeface="Wingdings 2" pitchFamily="18" charset="2"/>
              <a:buNone/>
              <a:defRPr/>
            </a:pPr>
            <a:r>
              <a:rPr lang="ar-DZ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الجمهورية الجزائرية الديمقراطية الشعبية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ar-DZ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وزارة التربية الوطنية</a:t>
            </a:r>
          </a:p>
          <a:p>
            <a:pPr algn="ctr" rtl="1">
              <a:buFont typeface="Wingdings 2" pitchFamily="18" charset="2"/>
              <a:buNone/>
              <a:defRPr/>
            </a:pPr>
            <a:r>
              <a:rPr lang="ar-DZ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المفتشية</a:t>
            </a:r>
            <a:r>
              <a:rPr lang="ar-DZ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D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العامة</a:t>
            </a:r>
            <a:endParaRPr lang="ar-DZ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1406" y="4704206"/>
            <a:ext cx="4788000" cy="1368000"/>
          </a:xfrm>
          <a:prstGeom prst="rect">
            <a:avLst/>
          </a:prstGeom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 algn="ctr" rtl="1">
              <a:defRPr/>
            </a:pPr>
            <a:r>
              <a:rPr lang="ar-DZ" sz="2800" b="1" dirty="0" smtClean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00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تحت إشراف مفتش</a:t>
            </a:r>
            <a:r>
              <a:rPr lang="fr-FR" sz="2800" b="1" dirty="0" smtClean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00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DZ" sz="2800" b="1" dirty="0" smtClean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00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التربية الوطنية</a:t>
            </a:r>
          </a:p>
          <a:p>
            <a:pPr lvl="0" algn="ctr" rtl="1">
              <a:defRPr/>
            </a:pPr>
            <a:endParaRPr lang="ar-DZ" sz="2800" b="1" dirty="0" smtClean="0">
              <a:ln w="12700">
                <a:solidFill>
                  <a:srgbClr val="000000">
                    <a:satMod val="155000"/>
                  </a:srgb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0" algn="ctr" rtl="1">
              <a:defRPr/>
            </a:pPr>
            <a:r>
              <a:rPr lang="ar-DZ" sz="2800" b="1" dirty="0" err="1" smtClean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برايـــــــس</a:t>
            </a:r>
            <a:r>
              <a:rPr lang="ar-DZ" sz="2800" b="1" dirty="0" smtClean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علــــــــي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13882" y="2883755"/>
            <a:ext cx="7958158" cy="830997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pPr lvl="0" algn="ctr" rtl="1">
              <a:defRPr/>
            </a:pPr>
            <a:r>
              <a:rPr lang="ar-DZ" sz="4800" b="1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التعديل </a:t>
            </a:r>
            <a:r>
              <a:rPr lang="ar-DZ" sz="4800" b="1" dirty="0" err="1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البيداغوجي</a:t>
            </a:r>
            <a:r>
              <a:rPr lang="ar-DZ" sz="4800" b="1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وتدرج </a:t>
            </a:r>
            <a:r>
              <a:rPr lang="ar-DZ" sz="4800" b="1" dirty="0" err="1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التعلمات</a:t>
            </a:r>
            <a:endParaRPr lang="ar-DZ" sz="4800" b="1" dirty="0" smtClean="0">
              <a:ln w="12700">
                <a:solidFill>
                  <a:srgbClr val="FFFF00"/>
                </a:solidFill>
                <a:prstDash val="solid"/>
              </a:ln>
              <a:solidFill>
                <a:srgbClr val="808080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29256" y="4704205"/>
            <a:ext cx="3600000" cy="1368000"/>
          </a:xfrm>
          <a:prstGeom prst="rect">
            <a:avLst/>
          </a:prstGeom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 algn="ctr" rtl="1">
              <a:defRPr/>
            </a:pPr>
            <a:r>
              <a:rPr lang="ar-DZ" sz="2800" b="1" dirty="0" smtClean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00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تقديم الأستاذ</a:t>
            </a:r>
            <a:endParaRPr lang="ar-DZ" sz="2800" b="1" dirty="0" smtClean="0">
              <a:ln w="12700">
                <a:solidFill>
                  <a:srgbClr val="000000">
                    <a:satMod val="155000"/>
                  </a:srgbClr>
                </a:solidFill>
                <a:prstDash val="solid"/>
              </a:ln>
              <a:solidFill>
                <a:srgbClr val="00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0" algn="ctr" rtl="1">
              <a:defRPr/>
            </a:pPr>
            <a:endParaRPr lang="ar-DZ" sz="2800" b="1" dirty="0" smtClean="0">
              <a:ln w="12700">
                <a:solidFill>
                  <a:srgbClr val="000000">
                    <a:satMod val="155000"/>
                  </a:srgb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0" algn="ctr" rtl="1">
              <a:defRPr/>
            </a:pPr>
            <a:r>
              <a:rPr lang="ar-DZ" sz="2800" b="1" dirty="0" err="1" smtClean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كريد</a:t>
            </a:r>
            <a:r>
              <a:rPr lang="ar-DZ" sz="2800" b="1" dirty="0" smtClean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محمود</a:t>
            </a:r>
            <a:endParaRPr lang="ar-DZ" sz="2800" b="1" dirty="0" smtClean="0">
              <a:ln w="12700">
                <a:solidFill>
                  <a:srgbClr val="000000">
                    <a:satMod val="155000"/>
                  </a:srgb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 animBg="1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 txBox="1">
            <a:spLocks/>
          </p:cNvSpPr>
          <p:nvPr/>
        </p:nvSpPr>
        <p:spPr>
          <a:xfrm>
            <a:off x="714365" y="1643050"/>
            <a:ext cx="7786725" cy="4143404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lnSpc>
                <a:spcPct val="150000"/>
              </a:lnSpc>
              <a:spcBef>
                <a:spcPts val="800"/>
              </a:spcBef>
              <a:defRPr/>
            </a:pPr>
            <a:r>
              <a:rPr lang="ar-DZ" sz="3200" b="1" u="sng" kern="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المشكلة 1</a:t>
            </a:r>
            <a:r>
              <a:rPr lang="ar-DZ" sz="3200" b="1" kern="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:</a:t>
            </a:r>
          </a:p>
          <a:p>
            <a:pPr algn="ctr" rtl="1" eaLnBrk="0" hangingPunct="0">
              <a:spcBef>
                <a:spcPts val="800"/>
              </a:spcBef>
              <a:defRPr/>
            </a:pPr>
            <a:r>
              <a:rPr lang="ar-DZ" sz="3600" b="1" dirty="0">
                <a:solidFill>
                  <a:schemeClr val="tx1"/>
                </a:solidFill>
                <a:latin typeface="+mn-lt"/>
                <a:ea typeface="+mn-ea"/>
              </a:rPr>
              <a:t>كيف يكون التدرج </a:t>
            </a:r>
            <a:r>
              <a:rPr lang="ar-DZ" sz="3600" b="1" dirty="0">
                <a:solidFill>
                  <a:srgbClr val="FF0000"/>
                </a:solidFill>
                <a:latin typeface="+mn-lt"/>
                <a:ea typeface="+mn-ea"/>
              </a:rPr>
              <a:t>أداة منهجية</a:t>
            </a:r>
            <a:r>
              <a:rPr lang="ar-DZ" sz="3600" b="1" dirty="0">
                <a:solidFill>
                  <a:schemeClr val="tx1"/>
                </a:solidFill>
                <a:latin typeface="+mn-lt"/>
                <a:ea typeface="+mn-ea"/>
              </a:rPr>
              <a:t> لضبط </a:t>
            </a:r>
            <a:r>
              <a:rPr lang="ar-DZ" sz="3600" b="1" dirty="0" err="1">
                <a:solidFill>
                  <a:schemeClr val="tx1"/>
                </a:solidFill>
                <a:latin typeface="+mn-lt"/>
                <a:ea typeface="+mn-ea"/>
              </a:rPr>
              <a:t>التعلمات</a:t>
            </a:r>
            <a:r>
              <a:rPr lang="ar-DZ" sz="3600" b="1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ar-DZ" sz="3600" b="1" dirty="0" smtClean="0">
                <a:solidFill>
                  <a:schemeClr val="tx1"/>
                </a:solidFill>
                <a:latin typeface="+mn-lt"/>
                <a:ea typeface="+mn-ea"/>
              </a:rPr>
              <a:t>؟</a:t>
            </a:r>
          </a:p>
          <a:p>
            <a:pPr algn="r" rtl="1" eaLnBrk="0" hangingPunct="0">
              <a:spcBef>
                <a:spcPts val="800"/>
              </a:spcBef>
              <a:defRPr/>
            </a:pPr>
            <a:r>
              <a:rPr lang="ar-DZ" sz="3600" b="1" dirty="0" smtClean="0">
                <a:solidFill>
                  <a:schemeClr val="tx1"/>
                </a:solidFill>
                <a:latin typeface="+mn-lt"/>
                <a:ea typeface="+mn-ea"/>
              </a:rPr>
              <a:t>     1- علاقة التدرج بالكفاءة</a:t>
            </a:r>
          </a:p>
          <a:p>
            <a:pPr algn="r" rtl="1" eaLnBrk="0" hangingPunct="0">
              <a:spcBef>
                <a:spcPts val="800"/>
              </a:spcBef>
              <a:defRPr/>
            </a:pPr>
            <a:r>
              <a:rPr lang="ar-DZ" sz="3600" b="1" dirty="0" smtClean="0">
                <a:solidFill>
                  <a:schemeClr val="tx1"/>
                </a:solidFill>
                <a:latin typeface="+mn-lt"/>
                <a:ea typeface="+mn-ea"/>
              </a:rPr>
              <a:t>     2- تخطيط التدرج </a:t>
            </a:r>
          </a:p>
          <a:p>
            <a:pPr algn="r" rtl="1" eaLnBrk="0" hangingPunct="0">
              <a:spcBef>
                <a:spcPts val="800"/>
              </a:spcBef>
              <a:defRPr/>
            </a:pPr>
            <a:r>
              <a:rPr lang="ar-DZ" sz="3600" b="1" dirty="0" smtClean="0">
                <a:solidFill>
                  <a:schemeClr val="tx1"/>
                </a:solidFill>
                <a:latin typeface="+mn-lt"/>
                <a:ea typeface="+mn-ea"/>
              </a:rPr>
              <a:t>     3- تنفيذ التدرج</a:t>
            </a:r>
          </a:p>
          <a:p>
            <a:pPr algn="r" rtl="1" eaLnBrk="0" hangingPunct="0">
              <a:spcBef>
                <a:spcPts val="800"/>
              </a:spcBef>
              <a:defRPr/>
            </a:pPr>
            <a:r>
              <a:rPr lang="ar-DZ" sz="3600" b="1" dirty="0" smtClean="0">
                <a:solidFill>
                  <a:schemeClr val="tx1"/>
                </a:solidFill>
                <a:latin typeface="+mn-lt"/>
                <a:ea typeface="+mn-ea"/>
              </a:rPr>
              <a:t>     4- تقييم التدرج    </a:t>
            </a:r>
            <a:endParaRPr lang="ar-DZ" sz="3600" b="1" dirty="0">
              <a:solidFill>
                <a:schemeClr val="tx1"/>
              </a:solidFill>
              <a:latin typeface="+mn-lt"/>
              <a:ea typeface="+mn-ea"/>
            </a:endParaRPr>
          </a:p>
          <a:p>
            <a:pPr eaLnBrk="0" hangingPunct="0">
              <a:spcBef>
                <a:spcPts val="800"/>
              </a:spcBef>
              <a:defRPr/>
            </a:pPr>
            <a:endParaRPr lang="ar-DZ" sz="2800" kern="0" dirty="0">
              <a:solidFill>
                <a:srgbClr val="000000"/>
              </a:solidFill>
              <a:latin typeface="+mn-lt"/>
              <a:ea typeface="+mn-ea"/>
            </a:endParaRPr>
          </a:p>
          <a:p>
            <a:pPr eaLnBrk="0" hangingPunct="0">
              <a:spcBef>
                <a:spcPts val="800"/>
              </a:spcBef>
              <a:defRPr/>
            </a:pPr>
            <a:endParaRPr lang="fr-FR" sz="2800" kern="0" dirty="0">
              <a:solidFill>
                <a:srgbClr val="000000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3"/>
          <p:cNvSpPr txBox="1">
            <a:spLocks/>
          </p:cNvSpPr>
          <p:nvPr/>
        </p:nvSpPr>
        <p:spPr bwMode="auto">
          <a:xfrm>
            <a:off x="0" y="3357562"/>
            <a:ext cx="3895725" cy="7143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274320" indent="-274320" algn="ctr" rtl="1" fontAlgn="auto"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defRPr/>
            </a:pPr>
            <a:r>
              <a:rPr lang="ar-DZ" sz="3600" b="1" kern="0" dirty="0">
                <a:solidFill>
                  <a:srgbClr val="FFFF00"/>
                </a:solidFill>
              </a:rPr>
              <a:t>إنماء الكفاءة المستهدفة</a:t>
            </a:r>
            <a:endParaRPr lang="fr-FR" sz="3600" b="1" kern="0" dirty="0">
              <a:solidFill>
                <a:srgbClr val="FFFF00"/>
              </a:solidFill>
            </a:endParaRP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defRPr/>
            </a:pPr>
            <a:endParaRPr lang="fr-FR" sz="4400" dirty="0">
              <a:solidFill>
                <a:prstClr val="black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 bwMode="auto">
          <a:xfrm>
            <a:off x="4857752" y="3357562"/>
            <a:ext cx="3967159" cy="71437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accent6"/>
            </a:solidFill>
            <a:prstDash val="solid"/>
            <a:miter lim="800000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ar-DZ" sz="2800" b="1" dirty="0">
                <a:solidFill>
                  <a:srgbClr val="000000"/>
                </a:solidFill>
                <a:latin typeface="Arial" charset="0"/>
                <a:cs typeface="Simplified Arabic" pitchFamily="18" charset="-78"/>
              </a:rPr>
              <a:t> </a:t>
            </a:r>
            <a:r>
              <a:rPr lang="ar-DZ" sz="4000" b="1" dirty="0">
                <a:solidFill>
                  <a:schemeClr val="tx1"/>
                </a:solidFill>
                <a:latin typeface="Arial" charset="0"/>
                <a:cs typeface="Simplified Arabic" pitchFamily="18" charset="-78"/>
              </a:rPr>
              <a:t>إرساء الموارد</a:t>
            </a:r>
            <a:endParaRPr lang="fr-FR" sz="2800" b="1" dirty="0">
              <a:solidFill>
                <a:srgbClr val="000000"/>
              </a:solidFill>
              <a:latin typeface="Arial" charset="0"/>
              <a:cs typeface="Simplified Arabic" pitchFamily="18" charset="-78"/>
            </a:endParaRP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 bwMode="auto">
          <a:xfrm>
            <a:off x="4786314" y="5072074"/>
            <a:ext cx="4000528" cy="71438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accent6"/>
            </a:solidFill>
            <a:prstDash val="solid"/>
            <a:miter lim="800000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ar-DZ" sz="4000" b="1" dirty="0">
                <a:solidFill>
                  <a:schemeClr val="tx1"/>
                </a:solidFill>
                <a:latin typeface="Arial" charset="0"/>
                <a:cs typeface="Simplified Arabic" pitchFamily="18" charset="-78"/>
              </a:rPr>
              <a:t>حل الوضعيات المشكلة</a:t>
            </a:r>
            <a:endParaRPr lang="fr-FR" sz="4000" b="1" dirty="0">
              <a:solidFill>
                <a:schemeClr val="tx1"/>
              </a:solidFill>
              <a:latin typeface="Arial" charset="0"/>
              <a:cs typeface="Simplified Arabic" pitchFamily="18" charset="-78"/>
            </a:endParaRPr>
          </a:p>
          <a:p>
            <a:pPr algn="ctr">
              <a:defRPr/>
            </a:pPr>
            <a:endParaRPr lang="fr-FR" b="1" dirty="0">
              <a:solidFill>
                <a:schemeClr val="tx1"/>
              </a:solidFill>
              <a:latin typeface="Arial" charset="0"/>
              <a:cs typeface="Simplified Arabic" pitchFamily="18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57752" y="1785926"/>
            <a:ext cx="4046535" cy="70788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ar-DZ" b="1" dirty="0">
                <a:solidFill>
                  <a:schemeClr val="tx1"/>
                </a:solidFill>
                <a:latin typeface="Arial" charset="0"/>
                <a:cs typeface="Simplified Arabic" pitchFamily="18" charset="-78"/>
              </a:rPr>
              <a:t>       </a:t>
            </a:r>
            <a:r>
              <a:rPr lang="ar-DZ" sz="3200" b="1" dirty="0">
                <a:solidFill>
                  <a:schemeClr val="tx1"/>
                </a:solidFill>
                <a:latin typeface="Arial" charset="0"/>
                <a:cs typeface="Simplified Arabic" pitchFamily="18" charset="-78"/>
              </a:rPr>
              <a:t> </a:t>
            </a:r>
            <a:r>
              <a:rPr lang="ar-DZ" sz="4000" b="1" dirty="0">
                <a:solidFill>
                  <a:schemeClr val="tx1"/>
                </a:solidFill>
                <a:latin typeface="Arial" charset="0"/>
                <a:cs typeface="Simplified Arabic" pitchFamily="18" charset="-78"/>
              </a:rPr>
              <a:t>النشاطات</a:t>
            </a:r>
            <a:endParaRPr lang="fr-FR" sz="3200" b="1" dirty="0">
              <a:solidFill>
                <a:schemeClr val="tx1"/>
              </a:solidFill>
              <a:latin typeface="Arial" charset="0"/>
              <a:cs typeface="Simplified Arabic" pitchFamily="18" charset="-78"/>
            </a:endParaRPr>
          </a:p>
        </p:txBody>
      </p:sp>
      <p:sp>
        <p:nvSpPr>
          <p:cNvPr id="6150" name="Titre 2"/>
          <p:cNvSpPr>
            <a:spLocks noGrp="1"/>
          </p:cNvSpPr>
          <p:nvPr>
            <p:ph type="title"/>
          </p:nvPr>
        </p:nvSpPr>
        <p:spPr>
          <a:xfrm>
            <a:off x="609600" y="1"/>
            <a:ext cx="8534400" cy="571479"/>
          </a:xfrm>
          <a:ln>
            <a:noFill/>
          </a:ln>
        </p:spPr>
        <p:txBody>
          <a:bodyPr/>
          <a:lstStyle/>
          <a:p>
            <a:pPr rtl="1"/>
            <a:r>
              <a:rPr lang="ar-DZ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علاقة التدرج بالكفاءة</a:t>
            </a:r>
            <a:endParaRPr lang="fr-FR" sz="5400" b="1" dirty="0" smtClean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153" name="Accolade fermante 20"/>
          <p:cNvSpPr>
            <a:spLocks/>
          </p:cNvSpPr>
          <p:nvPr/>
        </p:nvSpPr>
        <p:spPr bwMode="auto">
          <a:xfrm rot="10800000">
            <a:off x="3786182" y="1785926"/>
            <a:ext cx="928688" cy="4000500"/>
          </a:xfrm>
          <a:prstGeom prst="rightBrace">
            <a:avLst>
              <a:gd name="adj1" fmla="val 8336"/>
              <a:gd name="adj2" fmla="val 50000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500034" y="1357298"/>
          <a:ext cx="8286808" cy="4214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214842"/>
              </a:tblGrid>
              <a:tr h="81755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68528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2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42876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195" name="Rectangle 15"/>
          <p:cNvSpPr>
            <a:spLocks noChangeArrowheads="1"/>
          </p:cNvSpPr>
          <p:nvPr/>
        </p:nvSpPr>
        <p:spPr bwMode="auto">
          <a:xfrm>
            <a:off x="4929190" y="2285992"/>
            <a:ext cx="3783013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ar-DZ" sz="2800" b="1" dirty="0" smtClean="0">
                <a:solidFill>
                  <a:srgbClr val="FF0000"/>
                </a:solidFill>
              </a:rPr>
              <a:t>توزيع آلي </a:t>
            </a:r>
            <a:r>
              <a:rPr lang="ar-DZ" sz="2800" b="1" dirty="0" smtClean="0">
                <a:solidFill>
                  <a:schemeClr val="tx1"/>
                </a:solidFill>
              </a:rPr>
              <a:t>ومقيد</a:t>
            </a:r>
            <a:r>
              <a:rPr lang="ar-SA" sz="2800" b="1" dirty="0" smtClean="0">
                <a:solidFill>
                  <a:schemeClr val="tx1"/>
                </a:solidFill>
              </a:rPr>
              <a:t>  للمحتويات </a:t>
            </a:r>
            <a:r>
              <a:rPr lang="ar-SA" sz="2800" b="1" dirty="0" err="1" smtClean="0">
                <a:solidFill>
                  <a:schemeClr val="tx1"/>
                </a:solidFill>
              </a:rPr>
              <a:t>و</a:t>
            </a:r>
            <a:r>
              <a:rPr lang="ar-DZ" sz="2800" b="1" dirty="0" smtClean="0">
                <a:solidFill>
                  <a:schemeClr val="tx1"/>
                </a:solidFill>
              </a:rPr>
              <a:t>برمجة خطية وفق </a:t>
            </a:r>
            <a:r>
              <a:rPr lang="ar-DZ" sz="2800" b="1" dirty="0" smtClean="0">
                <a:solidFill>
                  <a:srgbClr val="FF0000"/>
                </a:solidFill>
              </a:rPr>
              <a:t>حجم ساعي  </a:t>
            </a:r>
            <a:r>
              <a:rPr lang="ar-DZ" sz="2800" b="1" dirty="0" smtClean="0">
                <a:solidFill>
                  <a:schemeClr val="tx1"/>
                </a:solidFill>
              </a:rPr>
              <a:t>محدد</a:t>
            </a:r>
            <a:r>
              <a:rPr lang="ar-DZ" sz="3200" b="1" dirty="0" smtClean="0">
                <a:solidFill>
                  <a:schemeClr val="tx1"/>
                </a:solidFill>
              </a:rPr>
              <a:t> 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21" name="ZoneTexte 20"/>
          <p:cNvSpPr txBox="1">
            <a:spLocks noChangeArrowheads="1"/>
          </p:cNvSpPr>
          <p:nvPr/>
        </p:nvSpPr>
        <p:spPr bwMode="auto">
          <a:xfrm>
            <a:off x="5003800" y="4643438"/>
            <a:ext cx="37401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ar-DZ" sz="2800" b="1" dirty="0">
                <a:solidFill>
                  <a:schemeClr val="tx1"/>
                </a:solidFill>
              </a:rPr>
              <a:t>يختص</a:t>
            </a:r>
            <a:r>
              <a:rPr lang="ar-DZ" sz="2800" b="1" dirty="0">
                <a:solidFill>
                  <a:srgbClr val="FF0000"/>
                </a:solidFill>
              </a:rPr>
              <a:t> ببرنامج </a:t>
            </a:r>
            <a:r>
              <a:rPr lang="ar-DZ" sz="2800" b="1" dirty="0">
                <a:solidFill>
                  <a:schemeClr val="tx1"/>
                </a:solidFill>
              </a:rPr>
              <a:t>مادة معينة</a:t>
            </a:r>
            <a:r>
              <a:rPr lang="ar-DZ" sz="2800" b="1" dirty="0"/>
              <a:t> </a:t>
            </a:r>
            <a:endParaRPr lang="ar-SA" sz="2800" b="1" dirty="0"/>
          </a:p>
        </p:txBody>
      </p:sp>
      <p:sp>
        <p:nvSpPr>
          <p:cNvPr id="8200" name="ZoneTexte 21"/>
          <p:cNvSpPr txBox="1">
            <a:spLocks noChangeArrowheads="1"/>
          </p:cNvSpPr>
          <p:nvPr/>
        </p:nvSpPr>
        <p:spPr bwMode="auto">
          <a:xfrm>
            <a:off x="500034" y="4214818"/>
            <a:ext cx="400052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 fontAlgn="t">
              <a:buFontTx/>
              <a:buNone/>
            </a:pPr>
            <a:r>
              <a:rPr lang="ar-SA" sz="2800" b="1" dirty="0">
                <a:solidFill>
                  <a:schemeClr val="tx1"/>
                </a:solidFill>
              </a:rPr>
              <a:t>اعتماد نموذج </a:t>
            </a:r>
            <a:r>
              <a:rPr lang="ar-SA" sz="2800" b="1" dirty="0">
                <a:solidFill>
                  <a:srgbClr val="FF0000"/>
                </a:solidFill>
              </a:rPr>
              <a:t>موحد</a:t>
            </a:r>
            <a:r>
              <a:rPr lang="ar-SA" sz="2800" b="1" dirty="0">
                <a:solidFill>
                  <a:schemeClr val="tx1"/>
                </a:solidFill>
              </a:rPr>
              <a:t> لمخطط </a:t>
            </a:r>
            <a:r>
              <a:rPr lang="ar-SA" sz="2800" b="1" dirty="0">
                <a:solidFill>
                  <a:srgbClr val="FF0000"/>
                </a:solidFill>
              </a:rPr>
              <a:t>التدرج </a:t>
            </a:r>
            <a:r>
              <a:rPr lang="ar-SA" sz="2800" b="1" dirty="0">
                <a:solidFill>
                  <a:schemeClr val="tx1"/>
                </a:solidFill>
              </a:rPr>
              <a:t>في جميع المواد </a:t>
            </a:r>
            <a:r>
              <a:rPr lang="ar-SA" sz="2800" b="1" dirty="0" smtClean="0">
                <a:solidFill>
                  <a:schemeClr val="tx1"/>
                </a:solidFill>
              </a:rPr>
              <a:t>الدراسية</a:t>
            </a:r>
            <a:endParaRPr lang="ar-DZ" sz="2800" b="1" dirty="0" smtClean="0">
              <a:solidFill>
                <a:schemeClr val="tx1"/>
              </a:solidFill>
            </a:endParaRPr>
          </a:p>
          <a:p>
            <a:pPr algn="r" rtl="1" fontAlgn="t">
              <a:buFontTx/>
              <a:buNone/>
            </a:pPr>
            <a:endParaRPr lang="ar-DZ" sz="2800" b="1" dirty="0" smtClean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14414" y="0"/>
            <a:ext cx="726993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>
              <a:defRPr/>
            </a:pPr>
            <a:r>
              <a:rPr lang="ar-DZ" sz="44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التخطيط  في التدرج ومقارنته بالتوزيع </a:t>
            </a:r>
            <a:endParaRPr lang="fr-FR" sz="3200" b="1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71604" y="1285860"/>
            <a:ext cx="12490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>
              <a:defRPr/>
            </a:pPr>
            <a:r>
              <a:rPr lang="ar-DZ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التدرج</a:t>
            </a:r>
            <a:endParaRPr lang="fr-FR" sz="4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00826" y="1357298"/>
            <a:ext cx="13869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التوزيع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71472" y="2214554"/>
            <a:ext cx="40005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b="1" dirty="0" smtClean="0">
                <a:solidFill>
                  <a:srgbClr val="FF0000"/>
                </a:solidFill>
              </a:rPr>
              <a:t>الكفاءة </a:t>
            </a:r>
            <a:r>
              <a:rPr lang="ar-SA" b="1" dirty="0" smtClean="0">
                <a:solidFill>
                  <a:schemeClr val="tx1"/>
                </a:solidFill>
              </a:rPr>
              <a:t>مبدأ منظم 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ar-SA" b="1" dirty="0" smtClean="0">
                <a:solidFill>
                  <a:schemeClr val="tx1"/>
                </a:solidFill>
              </a:rPr>
              <a:t>للمنهاج </a:t>
            </a:r>
            <a:r>
              <a:rPr lang="ar-DZ" b="1" dirty="0" smtClean="0">
                <a:solidFill>
                  <a:schemeClr val="tx1"/>
                </a:solidFill>
              </a:rPr>
              <a:t>هي</a:t>
            </a:r>
            <a:r>
              <a:rPr lang="ar-SA" b="1" dirty="0" smtClean="0">
                <a:solidFill>
                  <a:schemeClr val="tx1"/>
                </a:solidFill>
              </a:rPr>
              <a:t> بمثابة نقطة</a:t>
            </a:r>
            <a:r>
              <a:rPr lang="ar-DZ" b="1" dirty="0" smtClean="0">
                <a:solidFill>
                  <a:schemeClr val="tx1"/>
                </a:solidFill>
              </a:rPr>
              <a:t> انطلاق </a:t>
            </a:r>
            <a:r>
              <a:rPr lang="ar-DZ" b="1" dirty="0" err="1" smtClean="0">
                <a:solidFill>
                  <a:schemeClr val="tx1"/>
                </a:solidFill>
              </a:rPr>
              <a:t>و</a:t>
            </a:r>
            <a:r>
              <a:rPr lang="ar-DZ" b="1" dirty="0" smtClean="0">
                <a:solidFill>
                  <a:schemeClr val="tx1"/>
                </a:solidFill>
              </a:rPr>
              <a:t> </a:t>
            </a:r>
            <a:r>
              <a:rPr lang="ar-DZ" b="1" dirty="0" err="1" smtClean="0">
                <a:solidFill>
                  <a:schemeClr val="tx1"/>
                </a:solidFill>
              </a:rPr>
              <a:t>و</a:t>
            </a:r>
            <a:r>
              <a:rPr lang="ar-SA" b="1" dirty="0" smtClean="0">
                <a:solidFill>
                  <a:schemeClr val="tx1"/>
                </a:solidFill>
              </a:rPr>
              <a:t>صول ، أما المحتويات </a:t>
            </a:r>
            <a:r>
              <a:rPr lang="ar-DZ" b="1" dirty="0" smtClean="0">
                <a:solidFill>
                  <a:schemeClr val="tx1"/>
                </a:solidFill>
              </a:rPr>
              <a:t>فتشكل</a:t>
            </a:r>
            <a:r>
              <a:rPr lang="ar-SA" b="1" dirty="0" smtClean="0">
                <a:solidFill>
                  <a:srgbClr val="FF0000"/>
                </a:solidFill>
              </a:rPr>
              <a:t> مورد </a:t>
            </a:r>
            <a:r>
              <a:rPr lang="ar-SA" b="1" dirty="0" smtClean="0">
                <a:solidFill>
                  <a:schemeClr val="tx1"/>
                </a:solidFill>
              </a:rPr>
              <a:t>من الموارد التي تخدم  هذه الكفاءة</a:t>
            </a:r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6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21" grpId="0"/>
      <p:bldP spid="8200" grpId="0"/>
      <p:bldP spid="12" grpId="0"/>
      <p:bldP spid="13" grpId="0"/>
      <p:bldP spid="14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642910" y="1571612"/>
          <a:ext cx="8143932" cy="442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3857652"/>
              </a:tblGrid>
              <a:tr h="85725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1451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57388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500034" y="2357430"/>
            <a:ext cx="417671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 sz="2800" b="1" dirty="0" smtClean="0">
                <a:solidFill>
                  <a:schemeClr val="tx1"/>
                </a:solidFill>
              </a:rPr>
              <a:t>متابعة </a:t>
            </a:r>
            <a:r>
              <a:rPr lang="ar-SA" sz="2800" b="1" dirty="0">
                <a:solidFill>
                  <a:srgbClr val="FF0000"/>
                </a:solidFill>
              </a:rPr>
              <a:t>الكيفية </a:t>
            </a:r>
            <a:r>
              <a:rPr lang="ar-SA" sz="2800" b="1" dirty="0">
                <a:solidFill>
                  <a:schemeClr val="tx1"/>
                </a:solidFill>
              </a:rPr>
              <a:t>التي يتم بها تنفيذ المنهاج باحترام </a:t>
            </a:r>
            <a:r>
              <a:rPr lang="ar-SA" sz="2800" b="1" dirty="0">
                <a:solidFill>
                  <a:srgbClr val="FF0000"/>
                </a:solidFill>
              </a:rPr>
              <a:t>وتيرة التعلم </a:t>
            </a:r>
            <a:r>
              <a:rPr lang="ar-SA" sz="2800" b="1" dirty="0" err="1">
                <a:solidFill>
                  <a:schemeClr val="tx1"/>
                </a:solidFill>
              </a:rPr>
              <a:t>و</a:t>
            </a:r>
            <a:r>
              <a:rPr lang="ar-SA" sz="2800" b="1" dirty="0">
                <a:solidFill>
                  <a:schemeClr val="tx1"/>
                </a:solidFill>
              </a:rPr>
              <a:t> قدرات المتعلم </a:t>
            </a:r>
            <a:r>
              <a:rPr lang="ar-SA" sz="2800" b="1" dirty="0" err="1">
                <a:solidFill>
                  <a:schemeClr val="tx1"/>
                </a:solidFill>
              </a:rPr>
              <a:t>و</a:t>
            </a:r>
            <a:r>
              <a:rPr lang="ar-SA" sz="2800" b="1" dirty="0">
                <a:solidFill>
                  <a:schemeClr val="tx1"/>
                </a:solidFill>
              </a:rPr>
              <a:t> استقلاليته</a:t>
            </a:r>
          </a:p>
        </p:txBody>
      </p:sp>
      <p:sp>
        <p:nvSpPr>
          <p:cNvPr id="7173" name="ZoneTexte 6"/>
          <p:cNvSpPr txBox="1">
            <a:spLocks noChangeArrowheads="1"/>
          </p:cNvSpPr>
          <p:nvPr/>
        </p:nvSpPr>
        <p:spPr bwMode="auto">
          <a:xfrm>
            <a:off x="5214938" y="2286000"/>
            <a:ext cx="3143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5357818" y="2714620"/>
            <a:ext cx="34559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 fontAlgn="t"/>
            <a:r>
              <a:rPr lang="ar-DZ" sz="2800" b="1" dirty="0" smtClean="0">
                <a:solidFill>
                  <a:schemeClr val="tx1"/>
                </a:solidFill>
              </a:rPr>
              <a:t>متابعة </a:t>
            </a:r>
            <a:r>
              <a:rPr lang="ar-SA" sz="2800" b="1" dirty="0">
                <a:solidFill>
                  <a:srgbClr val="FF0000"/>
                </a:solidFill>
              </a:rPr>
              <a:t>مدى</a:t>
            </a:r>
            <a:r>
              <a:rPr lang="ar-SA" sz="2800" b="1" dirty="0">
                <a:solidFill>
                  <a:schemeClr val="tx1"/>
                </a:solidFill>
              </a:rPr>
              <a:t> </a:t>
            </a:r>
            <a:r>
              <a:rPr lang="ar-DZ" sz="2800" b="1" dirty="0">
                <a:solidFill>
                  <a:schemeClr val="tx1"/>
                </a:solidFill>
              </a:rPr>
              <a:t>تنفيذ المناهج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7175" name="ZoneTexte 9"/>
          <p:cNvSpPr txBox="1">
            <a:spLocks noChangeArrowheads="1"/>
          </p:cNvSpPr>
          <p:nvPr/>
        </p:nvSpPr>
        <p:spPr bwMode="auto">
          <a:xfrm>
            <a:off x="642910" y="4143380"/>
            <a:ext cx="4249737" cy="18161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 fontAlgn="ctr"/>
            <a:r>
              <a:rPr lang="ar-SA" sz="2800" b="1" dirty="0">
                <a:solidFill>
                  <a:schemeClr val="tx1"/>
                </a:solidFill>
              </a:rPr>
              <a:t>الربط بين مختلف </a:t>
            </a:r>
            <a:r>
              <a:rPr lang="ar-SA" sz="2800" b="1" dirty="0">
                <a:solidFill>
                  <a:srgbClr val="FF0000"/>
                </a:solidFill>
              </a:rPr>
              <a:t>أنماط </a:t>
            </a:r>
            <a:r>
              <a:rPr lang="ar-DZ" sz="2800" b="1" dirty="0" smtClean="0">
                <a:solidFill>
                  <a:srgbClr val="FF0000"/>
                </a:solidFill>
              </a:rPr>
              <a:t> </a:t>
            </a:r>
            <a:r>
              <a:rPr lang="ar-SA" sz="2800" b="1" dirty="0" smtClean="0">
                <a:solidFill>
                  <a:srgbClr val="FF0000"/>
                </a:solidFill>
              </a:rPr>
              <a:t>الموارد </a:t>
            </a:r>
            <a:r>
              <a:rPr lang="ar-SA" sz="2800" b="1" dirty="0">
                <a:solidFill>
                  <a:schemeClr val="tx1"/>
                </a:solidFill>
              </a:rPr>
              <a:t>(المنهجية،المعرفية، القيم </a:t>
            </a:r>
            <a:endParaRPr lang="ar-DZ" sz="2800" b="1" dirty="0" smtClean="0">
              <a:solidFill>
                <a:schemeClr val="tx1"/>
              </a:solidFill>
            </a:endParaRPr>
          </a:p>
          <a:p>
            <a:pPr algn="r" rtl="1" fontAlgn="ctr"/>
            <a:r>
              <a:rPr lang="ar-SA" sz="2800" b="1" dirty="0" smtClean="0">
                <a:solidFill>
                  <a:schemeClr val="tx1"/>
                </a:solidFill>
              </a:rPr>
              <a:t>و </a:t>
            </a:r>
            <a:r>
              <a:rPr lang="ar-SA" sz="2800" b="1" dirty="0">
                <a:solidFill>
                  <a:schemeClr val="tx1"/>
                </a:solidFill>
              </a:rPr>
              <a:t>المواقف)التي تؤدي إلى تأسيس الكفاءة بعد </a:t>
            </a:r>
            <a:r>
              <a:rPr lang="ar-SA" sz="2800" b="1" dirty="0">
                <a:solidFill>
                  <a:srgbClr val="FF0000"/>
                </a:solidFill>
              </a:rPr>
              <a:t>الإدماج والتقويم</a:t>
            </a:r>
          </a:p>
        </p:txBody>
      </p:sp>
      <p:sp>
        <p:nvSpPr>
          <p:cNvPr id="7176" name="ZoneTexte 10"/>
          <p:cNvSpPr txBox="1">
            <a:spLocks noChangeArrowheads="1"/>
          </p:cNvSpPr>
          <p:nvPr/>
        </p:nvSpPr>
        <p:spPr bwMode="auto">
          <a:xfrm>
            <a:off x="4929190" y="4143380"/>
            <a:ext cx="3819523" cy="181588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 fontAlgn="t">
              <a:buFontTx/>
              <a:buNone/>
            </a:pPr>
            <a:r>
              <a:rPr lang="ar-SA" sz="2800" b="1" dirty="0">
                <a:solidFill>
                  <a:schemeClr val="tx1"/>
                </a:solidFill>
              </a:rPr>
              <a:t>التركيز على </a:t>
            </a:r>
            <a:r>
              <a:rPr lang="ar-SA" sz="2800" b="1" dirty="0">
                <a:solidFill>
                  <a:srgbClr val="FF0000"/>
                </a:solidFill>
              </a:rPr>
              <a:t>الكم  المعرفي </a:t>
            </a:r>
            <a:r>
              <a:rPr lang="ar-SA" sz="2800" b="1" dirty="0">
                <a:solidFill>
                  <a:schemeClr val="tx1"/>
                </a:solidFill>
              </a:rPr>
              <a:t>وسيادة </a:t>
            </a:r>
            <a:r>
              <a:rPr lang="ar-SA" sz="2800" b="1" dirty="0">
                <a:solidFill>
                  <a:srgbClr val="FF0000"/>
                </a:solidFill>
              </a:rPr>
              <a:t>منطق </a:t>
            </a:r>
            <a:r>
              <a:rPr lang="ar-SA" sz="2800" b="1" dirty="0" smtClean="0">
                <a:solidFill>
                  <a:srgbClr val="FF0000"/>
                </a:solidFill>
              </a:rPr>
              <a:t>المادة</a:t>
            </a:r>
            <a:endParaRPr lang="ar-DZ" sz="2800" b="1" dirty="0" smtClean="0">
              <a:solidFill>
                <a:srgbClr val="FF0000"/>
              </a:solidFill>
            </a:endParaRPr>
          </a:p>
          <a:p>
            <a:pPr algn="r" rtl="1" fontAlgn="t">
              <a:buFontTx/>
              <a:buNone/>
            </a:pPr>
            <a:endParaRPr lang="ar-DZ" sz="2800" b="1" dirty="0" smtClean="0">
              <a:solidFill>
                <a:srgbClr val="FF0000"/>
              </a:solidFill>
            </a:endParaRPr>
          </a:p>
          <a:p>
            <a:pPr algn="r" rtl="1" fontAlgn="t">
              <a:buFontTx/>
              <a:buNone/>
            </a:pP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71538" y="0"/>
            <a:ext cx="7715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>
              <a:defRPr/>
            </a:pPr>
            <a:r>
              <a:rPr lang="ar-DZ" sz="36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</a:t>
            </a:r>
            <a:r>
              <a:rPr lang="ar-SA" sz="36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لتنفيذ</a:t>
            </a:r>
            <a:r>
              <a:rPr lang="ar-DZ" sz="36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في التدرج ومقارنته بالتوزيع </a:t>
            </a:r>
            <a:endParaRPr lang="fr-FR" sz="3600" b="1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71604" y="1643050"/>
            <a:ext cx="25717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DZ" sz="4000" b="1" dirty="0" smtClean="0">
                <a:solidFill>
                  <a:schemeClr val="tx1"/>
                </a:solidFill>
              </a:rPr>
              <a:t>التدرج 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86512" y="1571612"/>
            <a:ext cx="15295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4000" b="1" dirty="0" smtClean="0">
                <a:solidFill>
                  <a:schemeClr val="tx1"/>
                </a:solidFill>
              </a:rPr>
              <a:t>ا</a:t>
            </a:r>
            <a:r>
              <a:rPr lang="ar-DZ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لتوزيع</a:t>
            </a:r>
            <a:r>
              <a:rPr lang="ar-DZ" sz="4000" b="1" dirty="0" smtClean="0">
                <a:solidFill>
                  <a:schemeClr val="tx1"/>
                </a:solidFill>
              </a:rPr>
              <a:t> </a:t>
            </a:r>
            <a:endParaRPr lang="fr-FR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7175" grpId="0" animBg="1"/>
      <p:bldP spid="7176" grpId="0" animBg="1"/>
      <p:bldP spid="14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642910" y="1397000"/>
          <a:ext cx="8143932" cy="3317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7784"/>
                <a:gridCol w="3286148"/>
              </a:tblGrid>
              <a:tr h="124618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07170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42910" y="2643182"/>
            <a:ext cx="4857784" cy="2102763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defRPr/>
            </a:pPr>
            <a:r>
              <a:rPr lang="ar-DZ" b="1" dirty="0">
                <a:solidFill>
                  <a:schemeClr val="tx1"/>
                </a:solidFill>
              </a:rPr>
              <a:t> </a:t>
            </a:r>
            <a:r>
              <a:rPr lang="ar-SA" sz="2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التعديل </a:t>
            </a:r>
            <a:r>
              <a:rPr lang="ar-SA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في الممارسات </a:t>
            </a:r>
            <a:r>
              <a:rPr lang="ar-SA" sz="28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البيداغوجي</a:t>
            </a:r>
            <a:r>
              <a:rPr lang="ar-DZ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ة</a:t>
            </a:r>
            <a:r>
              <a:rPr lang="ar-SA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عند</a:t>
            </a:r>
            <a:r>
              <a:rPr lang="ar-DZ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ar-SA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الاقتضاء </a:t>
            </a:r>
            <a:r>
              <a:rPr lang="ar-SA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بعد الإدماج و التقويم، انطلاقا من كفاءات </a:t>
            </a:r>
            <a:r>
              <a:rPr lang="ar-SA" sz="2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المادة </a:t>
            </a:r>
            <a:r>
              <a:rPr lang="ar-SA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والكفاءات </a:t>
            </a:r>
            <a:r>
              <a:rPr lang="ar-SA" sz="2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العرضية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9221" name="ZoneTexte 5"/>
          <p:cNvSpPr txBox="1">
            <a:spLocks noChangeArrowheads="1"/>
          </p:cNvSpPr>
          <p:nvPr/>
        </p:nvSpPr>
        <p:spPr bwMode="auto">
          <a:xfrm>
            <a:off x="5500694" y="2643182"/>
            <a:ext cx="3286148" cy="2031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 fontAlgn="t">
              <a:lnSpc>
                <a:spcPct val="150000"/>
              </a:lnSpc>
              <a:spcAft>
                <a:spcPts val="1200"/>
              </a:spcAft>
              <a:buFontTx/>
              <a:buNone/>
              <a:defRPr/>
            </a:pPr>
            <a:r>
              <a:rPr lang="ar-DZ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تناول </a:t>
            </a:r>
            <a:r>
              <a:rPr lang="ar-DZ" sz="2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خطي تسلسلي</a:t>
            </a:r>
            <a:r>
              <a:rPr lang="ar-SA" sz="2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ar-SA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يتبع بتقويم  يركز على </a:t>
            </a:r>
            <a:r>
              <a:rPr lang="ar-SA" sz="2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النتائج </a:t>
            </a:r>
            <a:r>
              <a:rPr lang="ar-SA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بدلا من </a:t>
            </a:r>
            <a:r>
              <a:rPr lang="ar-SA" sz="2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السيرورات</a:t>
            </a:r>
            <a:endParaRPr lang="ar-DZ" sz="28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00232" y="1571612"/>
            <a:ext cx="12490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ar-DZ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التدرج</a:t>
            </a:r>
            <a:endParaRPr lang="fr-FR" sz="4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43702" y="1500174"/>
            <a:ext cx="15103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4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التوزيع</a:t>
            </a:r>
            <a:endParaRPr lang="fr-FR" sz="4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85918" y="0"/>
            <a:ext cx="58579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DZ" sz="36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التقييم في التدرج ومقارنته بالتوزيع </a:t>
            </a:r>
            <a:endParaRPr lang="fr-FR" sz="3600" b="1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1785918" y="1357299"/>
            <a:ext cx="6429420" cy="1928826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ar-DZ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المشكلة 2</a:t>
            </a:r>
            <a:r>
              <a:rPr lang="ar-DZ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</a:p>
          <a:p>
            <a:pPr marL="0" indent="0" algn="ctr">
              <a:buFontTx/>
              <a:buNone/>
              <a:defRPr/>
            </a:pPr>
            <a:r>
              <a:rPr lang="ar-DZ" sz="3600" b="1" dirty="0" smtClean="0"/>
              <a:t>ما </a:t>
            </a:r>
            <a:r>
              <a:rPr lang="ar-DZ" sz="3600" b="1" dirty="0" smtClean="0">
                <a:solidFill>
                  <a:srgbClr val="FF0000"/>
                </a:solidFill>
              </a:rPr>
              <a:t>الكفاءات</a:t>
            </a:r>
            <a:r>
              <a:rPr lang="ar-DZ" sz="3600" b="1" dirty="0" smtClean="0"/>
              <a:t> </a:t>
            </a:r>
            <a:r>
              <a:rPr lang="ar-DZ" sz="3600" b="1" dirty="0" smtClean="0">
                <a:solidFill>
                  <a:srgbClr val="FF0000"/>
                </a:solidFill>
              </a:rPr>
              <a:t>المهنية</a:t>
            </a:r>
            <a:r>
              <a:rPr lang="ar-DZ" sz="3600" b="1" dirty="0" smtClean="0"/>
              <a:t> اللازمة  للأستاذ للتحكم في </a:t>
            </a:r>
            <a:r>
              <a:rPr lang="ar-DZ" sz="4000" b="1" dirty="0" smtClean="0">
                <a:solidFill>
                  <a:srgbClr val="FF0000"/>
                </a:solidFill>
              </a:rPr>
              <a:t>آليات</a:t>
            </a:r>
            <a:r>
              <a:rPr lang="ar-DZ" sz="3600" b="1" dirty="0" smtClean="0">
                <a:solidFill>
                  <a:srgbClr val="FF0000"/>
                </a:solidFill>
              </a:rPr>
              <a:t> التعديل </a:t>
            </a:r>
            <a:r>
              <a:rPr lang="ar-DZ" sz="3600" b="1" dirty="0" err="1" smtClean="0"/>
              <a:t>البيداغوجي</a:t>
            </a:r>
            <a:r>
              <a:rPr lang="ar-DZ" sz="3600" b="1" kern="0" dirty="0" smtClean="0"/>
              <a:t> ؟</a:t>
            </a:r>
            <a:endParaRPr lang="ar-DZ" sz="3600" b="1" dirty="0" smtClean="0"/>
          </a:p>
          <a:p>
            <a:pPr marL="0" indent="0">
              <a:buFontTx/>
              <a:buNone/>
              <a:defRPr/>
            </a:pPr>
            <a:endParaRPr lang="ar-DZ" sz="2800" dirty="0" smtClean="0"/>
          </a:p>
          <a:p>
            <a:pPr marL="0" indent="0">
              <a:buFontTx/>
              <a:buNone/>
              <a:defRPr/>
            </a:pPr>
            <a:endParaRPr lang="fr-FR" sz="2800" dirty="0" smtClean="0"/>
          </a:p>
        </p:txBody>
      </p:sp>
      <p:sp>
        <p:nvSpPr>
          <p:cNvPr id="7" name="ZoneTexte 6"/>
          <p:cNvSpPr txBox="1"/>
          <p:nvPr/>
        </p:nvSpPr>
        <p:spPr>
          <a:xfrm>
            <a:off x="2643174" y="3214686"/>
            <a:ext cx="592935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3600" b="1" dirty="0" smtClean="0">
                <a:solidFill>
                  <a:schemeClr val="accent2">
                    <a:lumMod val="75000"/>
                  </a:schemeClr>
                </a:solidFill>
              </a:rPr>
              <a:t>1- : كفاءات متعلقة بالمحيط المدرسي</a:t>
            </a:r>
          </a:p>
          <a:p>
            <a:pPr marL="514350" indent="-514350" algn="r" rtl="1"/>
            <a:r>
              <a:rPr lang="ar-DZ" sz="3200" dirty="0" smtClean="0">
                <a:solidFill>
                  <a:schemeClr val="accent2">
                    <a:lumMod val="75000"/>
                  </a:schemeClr>
                </a:solidFill>
              </a:rPr>
              <a:t> أ  - </a:t>
            </a:r>
            <a:r>
              <a:rPr lang="ar-SA" sz="3200" dirty="0" smtClean="0">
                <a:solidFill>
                  <a:schemeClr val="accent2">
                    <a:lumMod val="75000"/>
                  </a:schemeClr>
                </a:solidFill>
              </a:rPr>
              <a:t>كفاءات تمارس في المؤسسة</a:t>
            </a:r>
            <a:r>
              <a:rPr lang="fr-FR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ar-DZ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 algn="r" rtl="1"/>
            <a:r>
              <a:rPr lang="ar-DZ" sz="3200" dirty="0" smtClean="0">
                <a:solidFill>
                  <a:schemeClr val="accent2">
                    <a:lumMod val="75000"/>
                  </a:schemeClr>
                </a:solidFill>
              </a:rPr>
              <a:t>ب - </a:t>
            </a:r>
            <a:r>
              <a:rPr lang="ar-SA" sz="3200" dirty="0" smtClean="0">
                <a:solidFill>
                  <a:schemeClr val="accent6">
                    <a:lumMod val="75000"/>
                  </a:schemeClr>
                </a:solidFill>
              </a:rPr>
              <a:t>كفاءات تمارس قبل التدريس</a:t>
            </a:r>
            <a:endParaRPr lang="ar-DZ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 algn="r" rtl="1"/>
            <a:r>
              <a:rPr lang="ar-DZ" sz="3200" dirty="0" err="1" smtClean="0">
                <a:solidFill>
                  <a:schemeClr val="accent6">
                    <a:lumMod val="75000"/>
                  </a:schemeClr>
                </a:solidFill>
              </a:rPr>
              <a:t>جـ</a:t>
            </a:r>
            <a:r>
              <a:rPr lang="ar-DZ" sz="3200" dirty="0" smtClean="0">
                <a:solidFill>
                  <a:schemeClr val="accent6">
                    <a:lumMod val="75000"/>
                  </a:schemeClr>
                </a:solidFill>
              </a:rPr>
              <a:t> - </a:t>
            </a:r>
            <a:r>
              <a:rPr lang="ar-SA" sz="3200" dirty="0" smtClean="0">
                <a:solidFill>
                  <a:schemeClr val="accent6">
                    <a:lumMod val="75000"/>
                  </a:schemeClr>
                </a:solidFill>
              </a:rPr>
              <a:t>كفاءات تمارس </a:t>
            </a:r>
            <a:r>
              <a:rPr lang="ar-DZ" sz="3200" dirty="0" smtClean="0">
                <a:solidFill>
                  <a:schemeClr val="accent6">
                    <a:lumMod val="75000"/>
                  </a:schemeClr>
                </a:solidFill>
              </a:rPr>
              <a:t>أثناء</a:t>
            </a:r>
            <a:r>
              <a:rPr lang="ar-SA" sz="3200" dirty="0" smtClean="0">
                <a:solidFill>
                  <a:schemeClr val="accent6">
                    <a:lumMod val="75000"/>
                  </a:schemeClr>
                </a:solidFill>
              </a:rPr>
              <a:t> التدريس</a:t>
            </a:r>
            <a:endParaRPr lang="ar-DZ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 algn="r" rtl="1"/>
            <a:r>
              <a:rPr lang="ar-DZ" sz="3200" dirty="0" smtClean="0">
                <a:solidFill>
                  <a:schemeClr val="accent6">
                    <a:lumMod val="75000"/>
                  </a:schemeClr>
                </a:solidFill>
              </a:rPr>
              <a:t> د  - </a:t>
            </a:r>
            <a:r>
              <a:rPr lang="ar-SA" sz="3200" dirty="0" smtClean="0">
                <a:solidFill>
                  <a:schemeClr val="accent6">
                    <a:lumMod val="75000"/>
                  </a:schemeClr>
                </a:solidFill>
              </a:rPr>
              <a:t>كفاءات تمارس </a:t>
            </a:r>
            <a:r>
              <a:rPr lang="ar-DZ" sz="3200" dirty="0" smtClean="0">
                <a:solidFill>
                  <a:schemeClr val="accent6">
                    <a:lumMod val="75000"/>
                  </a:schemeClr>
                </a:solidFill>
              </a:rPr>
              <a:t>بعد</a:t>
            </a:r>
            <a:r>
              <a:rPr lang="ar-SA" sz="3200" dirty="0" smtClean="0">
                <a:solidFill>
                  <a:schemeClr val="accent6">
                    <a:lumMod val="75000"/>
                  </a:schemeClr>
                </a:solidFill>
              </a:rPr>
              <a:t> التدريس</a:t>
            </a:r>
            <a:endParaRPr lang="fr-FR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 algn="r" rtl="1"/>
            <a:endParaRPr lang="fr-FR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 rtl="1"/>
            <a:endParaRPr lang="fr-FR" sz="3200" dirty="0"/>
          </a:p>
        </p:txBody>
      </p:sp>
      <p:sp>
        <p:nvSpPr>
          <p:cNvPr id="9" name="ZoneTexte 8"/>
          <p:cNvSpPr txBox="1"/>
          <p:nvPr/>
        </p:nvSpPr>
        <p:spPr>
          <a:xfrm>
            <a:off x="2500298" y="5786454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3600" b="1" dirty="0" smtClean="0">
                <a:solidFill>
                  <a:schemeClr val="accent2">
                    <a:lumMod val="75000"/>
                  </a:schemeClr>
                </a:solidFill>
              </a:rPr>
              <a:t>2- </a:t>
            </a:r>
            <a:r>
              <a:rPr lang="ar-SA" sz="3600" b="1" dirty="0" smtClean="0">
                <a:solidFill>
                  <a:schemeClr val="accent2">
                    <a:lumMod val="75000"/>
                  </a:schemeClr>
                </a:solidFill>
              </a:rPr>
              <a:t>كفاءة </a:t>
            </a:r>
            <a:r>
              <a:rPr lang="ar-DZ" sz="3600" b="1" dirty="0" smtClean="0">
                <a:solidFill>
                  <a:schemeClr val="accent2">
                    <a:lumMod val="75000"/>
                  </a:schemeClr>
                </a:solidFill>
              </a:rPr>
              <a:t>متعلقة بالمحيط </a:t>
            </a:r>
            <a:r>
              <a:rPr lang="ar-SA" sz="3600" b="1" dirty="0" err="1" smtClean="0">
                <a:solidFill>
                  <a:schemeClr val="accent2">
                    <a:lumMod val="75000"/>
                  </a:schemeClr>
                </a:solidFill>
              </a:rPr>
              <a:t>ال</a:t>
            </a:r>
            <a:r>
              <a:rPr lang="ar-DZ" sz="3600" b="1" dirty="0" smtClean="0">
                <a:solidFill>
                  <a:schemeClr val="accent2">
                    <a:lumMod val="75000"/>
                  </a:schemeClr>
                </a:solidFill>
              </a:rPr>
              <a:t>إ</a:t>
            </a:r>
            <a:r>
              <a:rPr lang="ar-SA" sz="3600" b="1" dirty="0" err="1" smtClean="0">
                <a:solidFill>
                  <a:schemeClr val="accent2">
                    <a:lumMod val="75000"/>
                  </a:schemeClr>
                </a:solidFill>
              </a:rPr>
              <a:t>جتم</a:t>
            </a:r>
            <a:r>
              <a:rPr lang="ar-DZ" sz="3600" b="1" dirty="0" smtClean="0">
                <a:solidFill>
                  <a:schemeClr val="accent2">
                    <a:lumMod val="75000"/>
                  </a:schemeClr>
                </a:solidFill>
              </a:rPr>
              <a:t>ا</a:t>
            </a:r>
            <a:r>
              <a:rPr lang="ar-SA" sz="3600" b="1" dirty="0" smtClean="0">
                <a:solidFill>
                  <a:schemeClr val="accent2">
                    <a:lumMod val="75000"/>
                  </a:schemeClr>
                </a:solidFill>
              </a:rPr>
              <a:t>ع</a:t>
            </a:r>
            <a:r>
              <a:rPr lang="ar-DZ" sz="3600" b="1" dirty="0" smtClean="0">
                <a:solidFill>
                  <a:schemeClr val="accent2">
                    <a:lumMod val="75000"/>
                  </a:schemeClr>
                </a:solidFill>
              </a:rPr>
              <a:t>ي</a:t>
            </a:r>
            <a:endParaRPr lang="fr-FR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571736" y="0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857356" y="0"/>
            <a:ext cx="5929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3600" b="1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1- </a:t>
            </a:r>
            <a:r>
              <a:rPr lang="ar-DZ" sz="3600" b="1" dirty="0" err="1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أ</a:t>
            </a:r>
            <a:r>
              <a:rPr lang="ar-DZ" sz="3600" b="1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- </a:t>
            </a:r>
            <a:r>
              <a:rPr lang="ar-SA" sz="3600" b="1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كفاءات تمارس في المؤسسة</a:t>
            </a:r>
            <a:endParaRPr lang="fr-FR" sz="3600" dirty="0" smtClean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285720" y="1005840"/>
          <a:ext cx="8572560" cy="5566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206"/>
                <a:gridCol w="3429024"/>
                <a:gridCol w="2500330"/>
              </a:tblGrid>
              <a:tr h="1014714">
                <a:tc>
                  <a:txBody>
                    <a:bodyPr/>
                    <a:lstStyle/>
                    <a:p>
                      <a:pPr algn="r" rtl="1"/>
                      <a:endParaRPr lang="fr-FR" sz="32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sz="28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sz="320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1718">
                <a:tc>
                  <a:txBody>
                    <a:bodyPr/>
                    <a:lstStyle/>
                    <a:p>
                      <a:pPr algn="r" rtl="1"/>
                      <a:endParaRPr lang="fr-FR" sz="3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SA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fr-FR" sz="3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6500826" y="1071546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6215042" y="1071546"/>
            <a:ext cx="292895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3200" b="1" dirty="0" smtClean="0">
                <a:solidFill>
                  <a:schemeClr val="accent2">
                    <a:lumMod val="75000"/>
                  </a:schemeClr>
                </a:solidFill>
              </a:rPr>
              <a:t>يؤدي وظيفته </a:t>
            </a:r>
          </a:p>
          <a:p>
            <a:pPr algn="ctr" rtl="1"/>
            <a:r>
              <a:rPr lang="ar-SA" sz="3200" b="1" dirty="0" smtClean="0">
                <a:solidFill>
                  <a:schemeClr val="accent2">
                    <a:lumMod val="75000"/>
                  </a:schemeClr>
                </a:solidFill>
              </a:rPr>
              <a:t>طبقا للتشريع</a:t>
            </a:r>
            <a:endParaRPr lang="fr-FR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 rtl="1"/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6215074" y="2214554"/>
            <a:ext cx="257176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800" b="1" dirty="0" smtClean="0">
                <a:solidFill>
                  <a:schemeClr val="tx1"/>
                </a:solidFill>
              </a:rPr>
              <a:t>يتحلى بأخلاقيات المهنة بإلمامه</a:t>
            </a:r>
            <a:r>
              <a:rPr lang="ar-DZ" sz="2800" b="1" dirty="0" smtClean="0">
                <a:solidFill>
                  <a:schemeClr val="tx1"/>
                </a:solidFill>
              </a:rPr>
              <a:t> </a:t>
            </a:r>
            <a:r>
              <a:rPr lang="ar-SA" sz="2800" b="1" dirty="0" smtClean="0">
                <a:solidFill>
                  <a:schemeClr val="tx1"/>
                </a:solidFill>
              </a:rPr>
              <a:t>بمختلف النصوص التشريعية المسيرة للمنظومة التربوية والمحددة للعلاقات بين مختلف</a:t>
            </a:r>
            <a:r>
              <a:rPr lang="ar-DZ" sz="2800" b="1" dirty="0" smtClean="0">
                <a:solidFill>
                  <a:schemeClr val="tx1"/>
                </a:solidFill>
              </a:rPr>
              <a:t> </a:t>
            </a:r>
            <a:r>
              <a:rPr lang="ar-SA" sz="2800" b="1" dirty="0" smtClean="0">
                <a:solidFill>
                  <a:schemeClr val="tx1"/>
                </a:solidFill>
              </a:rPr>
              <a:t>الشركاء</a:t>
            </a:r>
            <a:r>
              <a:rPr lang="ar-DZ" sz="2800" b="1" dirty="0" smtClean="0">
                <a:solidFill>
                  <a:schemeClr val="tx1"/>
                </a:solidFill>
              </a:rPr>
              <a:t> و التزامه </a:t>
            </a:r>
            <a:r>
              <a:rPr lang="ar-DZ" sz="2800" b="1" dirty="0" err="1" smtClean="0">
                <a:solidFill>
                  <a:schemeClr val="tx1"/>
                </a:solidFill>
              </a:rPr>
              <a:t>بها</a:t>
            </a:r>
            <a:endParaRPr lang="ar-SA" sz="2800" b="1" dirty="0" smtClean="0">
              <a:solidFill>
                <a:schemeClr val="tx1"/>
              </a:solidFill>
            </a:endParaRPr>
          </a:p>
          <a:p>
            <a:pPr algn="r" rtl="1"/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3357554" y="1000108"/>
            <a:ext cx="27860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3200" b="1" dirty="0" smtClean="0">
                <a:solidFill>
                  <a:schemeClr val="accent2">
                    <a:lumMod val="75000"/>
                  </a:schemeClr>
                </a:solidFill>
              </a:rPr>
              <a:t>يقرأ المناهج </a:t>
            </a:r>
          </a:p>
          <a:p>
            <a:pPr algn="ctr" rtl="1"/>
            <a:r>
              <a:rPr lang="ar-SA" sz="3200" b="1" dirty="0" smtClean="0">
                <a:solidFill>
                  <a:schemeClr val="accent2">
                    <a:lumMod val="75000"/>
                  </a:schemeClr>
                </a:solidFill>
              </a:rPr>
              <a:t> ويستوعبها</a:t>
            </a:r>
            <a:endParaRPr lang="fr-FR" sz="3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 rtl="1"/>
            <a:endParaRPr lang="fr-FR" sz="3200" dirty="0"/>
          </a:p>
        </p:txBody>
      </p:sp>
      <p:sp>
        <p:nvSpPr>
          <p:cNvPr id="16" name="ZoneTexte 15"/>
          <p:cNvSpPr txBox="1"/>
          <p:nvPr/>
        </p:nvSpPr>
        <p:spPr>
          <a:xfrm>
            <a:off x="2786050" y="2214554"/>
            <a:ext cx="350046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800" b="1" dirty="0" smtClean="0">
                <a:solidFill>
                  <a:srgbClr val="C00000"/>
                </a:solidFill>
              </a:rPr>
              <a:t>يتمعن</a:t>
            </a:r>
            <a:r>
              <a:rPr lang="ar-SA" sz="2800" b="1" dirty="0" smtClean="0"/>
              <a:t> </a:t>
            </a:r>
            <a:r>
              <a:rPr lang="ar-SA" sz="2800" b="1" dirty="0" smtClean="0">
                <a:solidFill>
                  <a:schemeClr val="tx1"/>
                </a:solidFill>
              </a:rPr>
              <a:t>في </a:t>
            </a:r>
            <a:r>
              <a:rPr lang="ar-SA" sz="2800" b="1" dirty="0" err="1" smtClean="0">
                <a:solidFill>
                  <a:schemeClr val="tx1"/>
                </a:solidFill>
              </a:rPr>
              <a:t>قر</a:t>
            </a:r>
            <a:r>
              <a:rPr lang="ar-DZ" sz="2800" b="1" dirty="0" err="1" smtClean="0">
                <a:solidFill>
                  <a:schemeClr val="tx1"/>
                </a:solidFill>
              </a:rPr>
              <a:t>اءة</a:t>
            </a:r>
            <a:r>
              <a:rPr lang="ar-SA" sz="2800" b="1" dirty="0" smtClean="0">
                <a:solidFill>
                  <a:schemeClr val="tx1"/>
                </a:solidFill>
              </a:rPr>
              <a:t> المناهج  </a:t>
            </a:r>
            <a:r>
              <a:rPr lang="ar-SA" sz="2800" b="1" dirty="0" err="1" smtClean="0">
                <a:solidFill>
                  <a:srgbClr val="C00000"/>
                </a:solidFill>
              </a:rPr>
              <a:t>و</a:t>
            </a:r>
            <a:r>
              <a:rPr lang="ar-DZ" sz="2800" b="1" dirty="0" smtClean="0">
                <a:solidFill>
                  <a:srgbClr val="C00000"/>
                </a:solidFill>
              </a:rPr>
              <a:t>يستوعب</a:t>
            </a:r>
            <a:r>
              <a:rPr lang="ar-SA" sz="2800" b="1" dirty="0" smtClean="0">
                <a:solidFill>
                  <a:srgbClr val="C00000"/>
                </a:solidFill>
              </a:rPr>
              <a:t> </a:t>
            </a:r>
            <a:r>
              <a:rPr lang="ar-SA" sz="2800" b="1" dirty="0" smtClean="0">
                <a:solidFill>
                  <a:schemeClr val="tx1"/>
                </a:solidFill>
              </a:rPr>
              <a:t>أسسها وأبعادها </a:t>
            </a:r>
            <a:r>
              <a:rPr lang="ar-SA" sz="2800" b="1" dirty="0" err="1" smtClean="0">
                <a:solidFill>
                  <a:schemeClr val="tx1"/>
                </a:solidFill>
              </a:rPr>
              <a:t>القيمية</a:t>
            </a:r>
            <a:r>
              <a:rPr lang="ar-DZ" sz="2800" b="1" dirty="0" smtClean="0">
                <a:solidFill>
                  <a:schemeClr val="tx1"/>
                </a:solidFill>
              </a:rPr>
              <a:t> و</a:t>
            </a:r>
            <a:r>
              <a:rPr lang="ar-SA" sz="2800" b="1" dirty="0" err="1" smtClean="0">
                <a:solidFill>
                  <a:schemeClr val="tx1"/>
                </a:solidFill>
              </a:rPr>
              <a:t>الثقافيةوالاجتماعية</a:t>
            </a:r>
            <a:r>
              <a:rPr lang="ar-SA" sz="2800" b="1" dirty="0" smtClean="0">
                <a:solidFill>
                  <a:schemeClr val="tx1"/>
                </a:solidFill>
              </a:rPr>
              <a:t> والعلمية والمعرفية .</a:t>
            </a:r>
          </a:p>
          <a:p>
            <a:pPr algn="r" rtl="1"/>
            <a:r>
              <a:rPr lang="ar-SA" sz="2800" b="1" dirty="0" smtClean="0">
                <a:solidFill>
                  <a:schemeClr val="tx1"/>
                </a:solidFill>
              </a:rPr>
              <a:t>يستنبط </a:t>
            </a:r>
            <a:r>
              <a:rPr lang="ar-SA" sz="2800" b="1" dirty="0" smtClean="0">
                <a:solidFill>
                  <a:srgbClr val="C00000"/>
                </a:solidFill>
              </a:rPr>
              <a:t>الانسجام </a:t>
            </a:r>
            <a:r>
              <a:rPr lang="ar-SA" sz="2800" b="1" dirty="0" err="1" smtClean="0">
                <a:solidFill>
                  <a:schemeClr val="tx1"/>
                </a:solidFill>
              </a:rPr>
              <a:t>الافقي</a:t>
            </a:r>
            <a:r>
              <a:rPr lang="ar-SA" sz="2800" b="1" dirty="0" smtClean="0">
                <a:solidFill>
                  <a:schemeClr val="tx1"/>
                </a:solidFill>
              </a:rPr>
              <a:t> والعمودي داخل المادة الواحدة  وبين المواد ويستظهر  مدى مساهمة المادة في </a:t>
            </a:r>
            <a:r>
              <a:rPr lang="ar-SA" sz="2800" b="1" dirty="0" err="1" smtClean="0">
                <a:solidFill>
                  <a:schemeClr val="tx1"/>
                </a:solidFill>
              </a:rPr>
              <a:t>تح</a:t>
            </a:r>
            <a:r>
              <a:rPr lang="ar-DZ" sz="2800" b="1" dirty="0" err="1" smtClean="0">
                <a:solidFill>
                  <a:schemeClr val="tx1"/>
                </a:solidFill>
              </a:rPr>
              <a:t>قيق</a:t>
            </a:r>
            <a:r>
              <a:rPr lang="ar-SA" sz="2800" b="1" dirty="0" smtClean="0">
                <a:solidFill>
                  <a:schemeClr val="tx1"/>
                </a:solidFill>
              </a:rPr>
              <a:t> </a:t>
            </a:r>
            <a:r>
              <a:rPr lang="ar-SA" sz="2800" b="1" dirty="0" smtClean="0">
                <a:solidFill>
                  <a:srgbClr val="C00000"/>
                </a:solidFill>
              </a:rPr>
              <a:t>الملمح الشامل</a:t>
            </a:r>
          </a:p>
          <a:p>
            <a:pPr algn="r" rtl="1"/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357158" y="1000108"/>
            <a:ext cx="2571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3200" b="1" dirty="0" smtClean="0">
                <a:solidFill>
                  <a:schemeClr val="accent2">
                    <a:lumMod val="75000"/>
                  </a:schemeClr>
                </a:solidFill>
              </a:rPr>
              <a:t>يشارك في  الحياة التربوية للمؤسسة</a:t>
            </a:r>
            <a:endParaRPr lang="fr-FR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 rtl="1"/>
            <a:endParaRPr lang="fr-FR" sz="3200" dirty="0"/>
          </a:p>
        </p:txBody>
      </p:sp>
      <p:sp>
        <p:nvSpPr>
          <p:cNvPr id="18" name="ZoneTexte 17"/>
          <p:cNvSpPr txBox="1"/>
          <p:nvPr/>
        </p:nvSpPr>
        <p:spPr>
          <a:xfrm>
            <a:off x="428596" y="2071678"/>
            <a:ext cx="24288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800" b="1" dirty="0" smtClean="0">
                <a:solidFill>
                  <a:schemeClr val="tx1"/>
                </a:solidFill>
              </a:rPr>
              <a:t>-</a:t>
            </a:r>
            <a:r>
              <a:rPr lang="ar-DZ" sz="2800" b="1" dirty="0" smtClean="0"/>
              <a:t> </a:t>
            </a:r>
            <a:r>
              <a:rPr lang="ar-SA" sz="2800" b="1" dirty="0" smtClean="0">
                <a:solidFill>
                  <a:srgbClr val="C00000"/>
                </a:solidFill>
              </a:rPr>
              <a:t>يشارك</a:t>
            </a:r>
            <a:r>
              <a:rPr lang="ar-SA" sz="2800" b="1" dirty="0" smtClean="0"/>
              <a:t> </a:t>
            </a:r>
            <a:r>
              <a:rPr lang="ar-SA" sz="2800" b="1" dirty="0" smtClean="0">
                <a:solidFill>
                  <a:schemeClr val="tx1"/>
                </a:solidFill>
              </a:rPr>
              <a:t>في كل ما من شأنه ترقية الحياة في</a:t>
            </a:r>
            <a:r>
              <a:rPr lang="ar-DZ" sz="2800" b="1" dirty="0" smtClean="0">
                <a:solidFill>
                  <a:schemeClr val="tx1"/>
                </a:solidFill>
              </a:rPr>
              <a:t> </a:t>
            </a:r>
            <a:r>
              <a:rPr lang="ar-SA" sz="2800" b="1" dirty="0" smtClean="0">
                <a:solidFill>
                  <a:schemeClr val="tx1"/>
                </a:solidFill>
              </a:rPr>
              <a:t>المؤسسة</a:t>
            </a:r>
          </a:p>
          <a:p>
            <a:pPr algn="r" rtl="1"/>
            <a:r>
              <a:rPr lang="ar-DZ" sz="2800" b="1" dirty="0" smtClean="0">
                <a:solidFill>
                  <a:schemeClr val="tx1"/>
                </a:solidFill>
              </a:rPr>
              <a:t>- </a:t>
            </a:r>
            <a:r>
              <a:rPr lang="ar-SA" sz="2800" b="1" dirty="0" smtClean="0">
                <a:solidFill>
                  <a:srgbClr val="C00000"/>
                </a:solidFill>
              </a:rPr>
              <a:t>يتعاون</a:t>
            </a:r>
            <a:r>
              <a:rPr lang="ar-SA" sz="2800" b="1" dirty="0" smtClean="0"/>
              <a:t> </a:t>
            </a:r>
            <a:r>
              <a:rPr lang="ar-SA" sz="2800" b="1" dirty="0" smtClean="0">
                <a:solidFill>
                  <a:schemeClr val="tx1"/>
                </a:solidFill>
              </a:rPr>
              <a:t>مع الفريق التربوي </a:t>
            </a:r>
            <a:r>
              <a:rPr lang="ar-SA" sz="2800" b="1" dirty="0" err="1" smtClean="0">
                <a:solidFill>
                  <a:schemeClr val="tx1"/>
                </a:solidFill>
              </a:rPr>
              <a:t>و</a:t>
            </a:r>
            <a:r>
              <a:rPr lang="ar-SA" sz="2800" b="1" dirty="0" smtClean="0">
                <a:solidFill>
                  <a:schemeClr val="tx1"/>
                </a:solidFill>
              </a:rPr>
              <a:t> بقية الشركاء </a:t>
            </a:r>
            <a:r>
              <a:rPr lang="ar-SA" sz="2800" b="1" dirty="0" err="1" smtClean="0">
                <a:solidFill>
                  <a:schemeClr val="tx1"/>
                </a:solidFill>
              </a:rPr>
              <a:t>ل</a:t>
            </a:r>
            <a:r>
              <a:rPr lang="ar-DZ" sz="2800" b="1" dirty="0" smtClean="0">
                <a:solidFill>
                  <a:schemeClr val="tx1"/>
                </a:solidFill>
              </a:rPr>
              <a:t>وضع </a:t>
            </a:r>
            <a:r>
              <a:rPr lang="ar-SA" sz="2800" b="1" dirty="0" smtClean="0">
                <a:solidFill>
                  <a:schemeClr val="tx1"/>
                </a:solidFill>
              </a:rPr>
              <a:t> مشروع المؤسسة </a:t>
            </a:r>
            <a:r>
              <a:rPr lang="ar-DZ" sz="2800" b="1" dirty="0" smtClean="0">
                <a:solidFill>
                  <a:schemeClr val="tx1"/>
                </a:solidFill>
              </a:rPr>
              <a:t>م</a:t>
            </a:r>
            <a:r>
              <a:rPr lang="ar-SA" sz="2800" b="1" dirty="0" smtClean="0">
                <a:solidFill>
                  <a:schemeClr val="tx1"/>
                </a:solidFill>
              </a:rPr>
              <a:t>ساهم</a:t>
            </a:r>
            <a:r>
              <a:rPr lang="ar-DZ" sz="2800" b="1" dirty="0" smtClean="0">
                <a:solidFill>
                  <a:schemeClr val="tx1"/>
                </a:solidFill>
              </a:rPr>
              <a:t>ا</a:t>
            </a:r>
            <a:r>
              <a:rPr lang="ar-SA" sz="2800" b="1" dirty="0" smtClean="0">
                <a:solidFill>
                  <a:schemeClr val="tx1"/>
                </a:solidFill>
              </a:rPr>
              <a:t> في تنفيذه.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algn="r" rtl="1"/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857356" y="0"/>
            <a:ext cx="5929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3600" b="1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1- </a:t>
            </a:r>
            <a:r>
              <a:rPr lang="ar-DZ" sz="3600" b="1" dirty="0" err="1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ب</a:t>
            </a:r>
            <a:r>
              <a:rPr lang="ar-DZ" sz="3600" b="1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- </a:t>
            </a:r>
            <a:r>
              <a:rPr lang="ar-SA" sz="3600" b="1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كفاءات تمارس </a:t>
            </a:r>
            <a:r>
              <a:rPr lang="ar-DZ" sz="3600" b="1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قبل التدريس</a:t>
            </a:r>
            <a:endParaRPr lang="fr-FR" sz="3600" dirty="0" smtClean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72198" y="1714488"/>
            <a:ext cx="2693366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 rtl="1"/>
            <a:r>
              <a:rPr lang="ar-DZ" sz="2800" b="1" dirty="0" smtClean="0"/>
              <a:t>يخطط لتطبيق </a:t>
            </a:r>
            <a:r>
              <a:rPr lang="ar-SA" sz="2800" b="1" dirty="0" smtClean="0"/>
              <a:t>المنهاج</a:t>
            </a:r>
            <a:endParaRPr lang="fr-FR" sz="2800" dirty="0"/>
          </a:p>
        </p:txBody>
      </p:sp>
      <p:sp>
        <p:nvSpPr>
          <p:cNvPr id="7" name="Rectangle 6"/>
          <p:cNvSpPr/>
          <p:nvPr/>
        </p:nvSpPr>
        <p:spPr>
          <a:xfrm>
            <a:off x="6000760" y="2285992"/>
            <a:ext cx="2857520" cy="3046988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3200" dirty="0">
                <a:solidFill>
                  <a:schemeClr val="accent6">
                    <a:lumMod val="75000"/>
                  </a:schemeClr>
                </a:solidFill>
              </a:rPr>
              <a:t>ينجز مخططا سنويا </a:t>
            </a:r>
            <a:r>
              <a:rPr lang="ar-DZ" sz="3200" dirty="0" smtClean="0">
                <a:solidFill>
                  <a:srgbClr val="C00000"/>
                </a:solidFill>
              </a:rPr>
              <a:t>لبناء</a:t>
            </a:r>
            <a:r>
              <a:rPr lang="ar-DZ" sz="3200" dirty="0" smtClean="0">
                <a:solidFill>
                  <a:srgbClr val="FF0000"/>
                </a:solidFill>
              </a:rPr>
              <a:t> </a:t>
            </a:r>
            <a:r>
              <a:rPr lang="ar-SA" sz="3200" dirty="0" smtClean="0">
                <a:solidFill>
                  <a:schemeClr val="accent6">
                    <a:lumMod val="75000"/>
                  </a:schemeClr>
                </a:solidFill>
              </a:rPr>
              <a:t>التعلمات وي</a:t>
            </a:r>
            <a:r>
              <a:rPr lang="ar-DZ" sz="3200" dirty="0" smtClean="0">
                <a:solidFill>
                  <a:schemeClr val="accent6">
                    <a:lumMod val="75000"/>
                  </a:schemeClr>
                </a:solidFill>
              </a:rPr>
              <a:t>عد</a:t>
            </a:r>
            <a:r>
              <a:rPr lang="ar-SA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SA" sz="3200" dirty="0">
                <a:solidFill>
                  <a:schemeClr val="accent6">
                    <a:lumMod val="75000"/>
                  </a:schemeClr>
                </a:solidFill>
              </a:rPr>
              <a:t>المقاطع التعلمية </a:t>
            </a:r>
            <a:r>
              <a:rPr lang="ar-DZ" sz="3200" dirty="0" smtClean="0">
                <a:solidFill>
                  <a:schemeClr val="accent6">
                    <a:lumMod val="75000"/>
                  </a:schemeClr>
                </a:solidFill>
              </a:rPr>
              <a:t>باعتماد </a:t>
            </a:r>
            <a:r>
              <a:rPr lang="ar-DZ" sz="3200" dirty="0" smtClean="0">
                <a:solidFill>
                  <a:srgbClr val="C00000"/>
                </a:solidFill>
              </a:rPr>
              <a:t>التدرج</a:t>
            </a:r>
            <a:endParaRPr lang="fr-FR" sz="3200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00100" y="1714488"/>
            <a:ext cx="4071966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 rtl="1"/>
            <a:r>
              <a:rPr lang="ar-SA" sz="2800" b="1" dirty="0" smtClean="0"/>
              <a:t>يحضر </a:t>
            </a:r>
            <a:r>
              <a:rPr lang="ar-SA" sz="2800" b="1" dirty="0"/>
              <a:t>العمل </a:t>
            </a:r>
            <a:r>
              <a:rPr lang="ar-SA" sz="2800" b="1" dirty="0" smtClean="0"/>
              <a:t>التربوي</a:t>
            </a:r>
            <a:endParaRPr lang="ar-DZ" sz="2800" b="1" dirty="0" smtClean="0"/>
          </a:p>
        </p:txBody>
      </p:sp>
      <p:sp>
        <p:nvSpPr>
          <p:cNvPr id="9" name="Rectangle 8"/>
          <p:cNvSpPr/>
          <p:nvPr/>
        </p:nvSpPr>
        <p:spPr>
          <a:xfrm>
            <a:off x="0" y="2285992"/>
            <a:ext cx="5857884" cy="3046988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3200" dirty="0" smtClean="0">
                <a:solidFill>
                  <a:srgbClr val="C00000"/>
                </a:solidFill>
              </a:rPr>
              <a:t>ينتقي</a:t>
            </a:r>
            <a:r>
              <a:rPr lang="ar-SA" sz="3200" dirty="0" smtClean="0"/>
              <a:t> </a:t>
            </a:r>
            <a:r>
              <a:rPr lang="ar-SA" sz="3200" dirty="0">
                <a:solidFill>
                  <a:schemeClr val="accent6">
                    <a:lumMod val="75000"/>
                  </a:schemeClr>
                </a:solidFill>
              </a:rPr>
              <a:t>عائلات وضعيات من أطر حياة التلميذ ويصمم </a:t>
            </a:r>
            <a:r>
              <a:rPr lang="ar-SA" sz="3200" dirty="0" smtClean="0">
                <a:solidFill>
                  <a:schemeClr val="accent6">
                    <a:lumMod val="75000"/>
                  </a:schemeClr>
                </a:solidFill>
              </a:rPr>
              <a:t>التعلم </a:t>
            </a:r>
            <a:r>
              <a:rPr lang="ar-SA" sz="3200" dirty="0">
                <a:solidFill>
                  <a:schemeClr val="accent6">
                    <a:lumMod val="75000"/>
                  </a:schemeClr>
                </a:solidFill>
              </a:rPr>
              <a:t>والادماج والتقويم  وفق النموذج البنائي </a:t>
            </a:r>
            <a:r>
              <a:rPr lang="ar-SA" sz="3200" dirty="0" smtClean="0">
                <a:solidFill>
                  <a:schemeClr val="accent6">
                    <a:lumMod val="75000"/>
                  </a:schemeClr>
                </a:solidFill>
              </a:rPr>
              <a:t>الاجتماعي محترما </a:t>
            </a:r>
            <a:r>
              <a:rPr lang="ar-SA" sz="3200" dirty="0" smtClean="0">
                <a:solidFill>
                  <a:srgbClr val="C00000"/>
                </a:solidFill>
              </a:rPr>
              <a:t>التدرج </a:t>
            </a:r>
            <a:r>
              <a:rPr lang="ar-SA" sz="3200" dirty="0" smtClean="0">
                <a:solidFill>
                  <a:schemeClr val="accent6">
                    <a:lumMod val="75000"/>
                  </a:schemeClr>
                </a:solidFill>
              </a:rPr>
              <a:t>في التعلمات و متوقعا </a:t>
            </a:r>
            <a:r>
              <a:rPr lang="ar-SA" sz="3200" dirty="0" smtClean="0">
                <a:solidFill>
                  <a:srgbClr val="C00000"/>
                </a:solidFill>
              </a:rPr>
              <a:t>صعوبات التعلم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1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00034" y="0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3600" b="1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1- </a:t>
            </a:r>
            <a:r>
              <a:rPr lang="ar-DZ" sz="3600" b="1" dirty="0" err="1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جـ</a:t>
            </a:r>
            <a:r>
              <a:rPr lang="ar-DZ" sz="3600" b="1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- </a:t>
            </a:r>
            <a:r>
              <a:rPr lang="ar-SA" sz="3600" b="1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كفاءات تمارس </a:t>
            </a:r>
            <a:r>
              <a:rPr lang="ar-DZ" sz="3600" b="1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أثناء الممارسات الصفية</a:t>
            </a:r>
            <a:endParaRPr lang="fr-FR" sz="3600" dirty="0" smtClean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85918" y="1357298"/>
            <a:ext cx="576064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 rtl="1"/>
            <a:r>
              <a:rPr lang="ar-DZ" sz="4000" b="1" dirty="0" smtClean="0"/>
              <a:t>أولا-</a:t>
            </a:r>
            <a:r>
              <a:rPr lang="ar-SA" sz="4000" b="1" dirty="0" smtClean="0"/>
              <a:t> </a:t>
            </a:r>
            <a:r>
              <a:rPr lang="ar-SA" sz="4000" b="1" dirty="0"/>
              <a:t>ينفذ المنهاج</a:t>
            </a:r>
            <a:endParaRPr lang="fr-FR" sz="4000" dirty="0"/>
          </a:p>
        </p:txBody>
      </p:sp>
      <p:sp>
        <p:nvSpPr>
          <p:cNvPr id="7" name="Rectangle 6"/>
          <p:cNvSpPr/>
          <p:nvPr/>
        </p:nvSpPr>
        <p:spPr>
          <a:xfrm>
            <a:off x="357158" y="4000504"/>
            <a:ext cx="837594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DZ" sz="3000" b="1" dirty="0" smtClean="0">
                <a:solidFill>
                  <a:schemeClr val="accent2">
                    <a:lumMod val="75000"/>
                  </a:schemeClr>
                </a:solidFill>
              </a:rPr>
              <a:t>3-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 يستحضر </a:t>
            </a:r>
            <a:r>
              <a:rPr lang="ar-SA" sz="3000" b="1" dirty="0">
                <a:solidFill>
                  <a:schemeClr val="accent2">
                    <a:lumMod val="75000"/>
                  </a:schemeClr>
                </a:solidFill>
              </a:rPr>
              <a:t>المقاربات 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الديد</a:t>
            </a:r>
            <a:r>
              <a:rPr lang="ar-DZ" sz="3000" b="1" dirty="0" smtClean="0">
                <a:solidFill>
                  <a:schemeClr val="accent2">
                    <a:lumMod val="75000"/>
                  </a:schemeClr>
                </a:solidFill>
              </a:rPr>
              <a:t>ا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كتيكية مجندا مختلف الموارد  الملائمة لتحقيق الكفاءات المستهدفة</a:t>
            </a:r>
            <a:r>
              <a:rPr lang="ar-DZ" sz="3000" b="1" dirty="0" smtClean="0">
                <a:solidFill>
                  <a:schemeClr val="accent2">
                    <a:lumMod val="75000"/>
                  </a:schemeClr>
                </a:solidFill>
              </a:rPr>
              <a:t> ،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 مما يسمح بالتدرج المنسجم في تنفيد المنهاج.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0" y="2285992"/>
            <a:ext cx="87154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3000" b="1" dirty="0" smtClean="0">
                <a:solidFill>
                  <a:schemeClr val="accent2">
                    <a:lumMod val="75000"/>
                  </a:schemeClr>
                </a:solidFill>
              </a:rPr>
              <a:t>1- 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يجسد المبادئ الثقافية والتربوية</a:t>
            </a:r>
            <a:r>
              <a:rPr lang="ar-DZ" sz="3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SA" sz="3000" b="1" dirty="0" err="1" smtClean="0">
                <a:solidFill>
                  <a:schemeClr val="accent2">
                    <a:lumMod val="75000"/>
                  </a:schemeClr>
                </a:solidFill>
              </a:rPr>
              <a:t>والقيمية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 التي بني على أساسها</a:t>
            </a:r>
            <a:endParaRPr lang="ar-DZ" sz="3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 rtl="1"/>
            <a:r>
              <a:rPr lang="ar-DZ" sz="3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DZ" sz="3000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المنهاج في </a:t>
            </a:r>
            <a:r>
              <a:rPr lang="ar-DZ" sz="3000" b="1" dirty="0" err="1" smtClean="0">
                <a:solidFill>
                  <a:schemeClr val="accent2">
                    <a:lumMod val="75000"/>
                  </a:schemeClr>
                </a:solidFill>
              </a:rPr>
              <a:t>ال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ممارسات </a:t>
            </a:r>
            <a:r>
              <a:rPr lang="ar-SA" sz="3000" b="1" dirty="0" err="1" smtClean="0">
                <a:solidFill>
                  <a:schemeClr val="accent2">
                    <a:lumMod val="75000"/>
                  </a:schemeClr>
                </a:solidFill>
              </a:rPr>
              <a:t>ال</a:t>
            </a:r>
            <a:r>
              <a:rPr lang="ar-DZ" sz="3000" b="1" dirty="0" smtClean="0">
                <a:solidFill>
                  <a:schemeClr val="accent2">
                    <a:lumMod val="75000"/>
                  </a:schemeClr>
                </a:solidFill>
              </a:rPr>
              <a:t>صفية 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fr-FR" sz="3000" dirty="0"/>
          </a:p>
        </p:txBody>
      </p:sp>
      <p:sp>
        <p:nvSpPr>
          <p:cNvPr id="9" name="ZoneTexte 8"/>
          <p:cNvSpPr txBox="1"/>
          <p:nvPr/>
        </p:nvSpPr>
        <p:spPr>
          <a:xfrm>
            <a:off x="0" y="3214686"/>
            <a:ext cx="87154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3000" b="1" dirty="0" smtClean="0">
                <a:solidFill>
                  <a:schemeClr val="accent2">
                    <a:lumMod val="75000"/>
                  </a:schemeClr>
                </a:solidFill>
              </a:rPr>
              <a:t>2- 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ينفذ النشاطات المدرجة في </a:t>
            </a:r>
            <a:r>
              <a:rPr lang="ar-SA" sz="3000" b="1" dirty="0" smtClean="0">
                <a:solidFill>
                  <a:srgbClr val="FF0000"/>
                </a:solidFill>
              </a:rPr>
              <a:t>المقطع </a:t>
            </a:r>
            <a:r>
              <a:rPr lang="ar-SA" sz="3000" b="1" dirty="0" err="1" smtClean="0">
                <a:solidFill>
                  <a:srgbClr val="FF0000"/>
                </a:solidFill>
              </a:rPr>
              <a:t>التعلمي</a:t>
            </a:r>
            <a:r>
              <a:rPr lang="ar-SA" sz="3000" b="1" dirty="0" smtClean="0">
                <a:solidFill>
                  <a:srgbClr val="FF0000"/>
                </a:solidFill>
              </a:rPr>
              <a:t> 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، انطلاقا من </a:t>
            </a:r>
            <a:r>
              <a:rPr lang="ar-SA" sz="3000" b="1" dirty="0" smtClean="0">
                <a:solidFill>
                  <a:srgbClr val="FF0000"/>
                </a:solidFill>
              </a:rPr>
              <a:t>تصورات</a:t>
            </a:r>
            <a:endParaRPr lang="ar-DZ" sz="3000" b="1" dirty="0" smtClean="0">
              <a:solidFill>
                <a:srgbClr val="FF0000"/>
              </a:solidFill>
            </a:endParaRPr>
          </a:p>
          <a:p>
            <a:pPr algn="r" rtl="1"/>
            <a:r>
              <a:rPr lang="ar-DZ" sz="3000" b="1" dirty="0" smtClean="0">
                <a:solidFill>
                  <a:srgbClr val="FF0000"/>
                </a:solidFill>
              </a:rPr>
              <a:t>   </a:t>
            </a:r>
            <a:r>
              <a:rPr lang="ar-SA" sz="3000" b="1" dirty="0" smtClean="0">
                <a:solidFill>
                  <a:srgbClr val="FF0000"/>
                </a:solidFill>
              </a:rPr>
              <a:t> 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المتعلمين</a:t>
            </a:r>
            <a:r>
              <a:rPr lang="ar-DZ" sz="3000" b="1" dirty="0" smtClean="0">
                <a:solidFill>
                  <a:schemeClr val="accent2">
                    <a:lumMod val="75000"/>
                  </a:schemeClr>
                </a:solidFill>
              </a:rPr>
              <a:t> .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fr-FR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57158" y="0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3600" b="1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1- </a:t>
            </a:r>
            <a:r>
              <a:rPr lang="ar-DZ" sz="3600" b="1" dirty="0" err="1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جـ</a:t>
            </a:r>
            <a:r>
              <a:rPr lang="ar-DZ" sz="3600" b="1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- </a:t>
            </a:r>
            <a:r>
              <a:rPr lang="ar-SA" sz="3600" b="1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كفاءات تمارس </a:t>
            </a:r>
            <a:r>
              <a:rPr lang="ar-DZ" sz="3600" b="1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أثناء الممارسات الصفية</a:t>
            </a:r>
            <a:endParaRPr lang="fr-FR" sz="3600" dirty="0" smtClean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5786" y="2857496"/>
            <a:ext cx="77153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60000"/>
              </a:lnSpc>
            </a:pP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يسير القسم بكيفية تسهل على المتعلمين بناء </a:t>
            </a:r>
            <a:r>
              <a:rPr lang="ar-SA" sz="3000" b="1" dirty="0" err="1" smtClean="0">
                <a:solidFill>
                  <a:schemeClr val="accent2">
                    <a:lumMod val="75000"/>
                  </a:schemeClr>
                </a:solidFill>
              </a:rPr>
              <a:t>تعلماتهم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 في جو نشط </a:t>
            </a:r>
            <a:r>
              <a:rPr lang="ar-SA" sz="3000" b="1" dirty="0" err="1" smtClean="0">
                <a:solidFill>
                  <a:schemeClr val="accent2">
                    <a:lumMod val="75000"/>
                  </a:schemeClr>
                </a:solidFill>
              </a:rPr>
              <a:t>و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 فضاء منظم بشكل ملائم معتمدا استراتيجيات تسهل تنويع </a:t>
            </a:r>
            <a:r>
              <a:rPr lang="ar-SA" sz="3000" b="1" dirty="0" smtClean="0">
                <a:solidFill>
                  <a:srgbClr val="FF0000"/>
                </a:solidFill>
              </a:rPr>
              <a:t>تقنيات التنشيط</a:t>
            </a:r>
            <a:r>
              <a:rPr lang="ar-SA" sz="3000" b="1" dirty="0" smtClean="0"/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1785918" y="1500174"/>
            <a:ext cx="5616624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 rtl="1"/>
            <a:r>
              <a:rPr lang="ar-DZ" sz="3600" b="1" dirty="0" smtClean="0"/>
              <a:t>ثانيا - </a:t>
            </a:r>
            <a:r>
              <a:rPr lang="ar-SA" sz="4000" b="1" dirty="0" smtClean="0"/>
              <a:t>يسير القسم</a:t>
            </a:r>
            <a:endParaRPr lang="fr-F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341908" y="1339346"/>
            <a:ext cx="2448000" cy="68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ar-SA" sz="4000" b="1" u="sng" dirty="0" smtClean="0">
                <a:solidFill>
                  <a:srgbClr val="FF0000"/>
                </a:solidFill>
                <a:latin typeface="Sakkal Majalla" pitchFamily="2" charset="-78"/>
                <a:ea typeface="Arial Unicode MS" pitchFamily="34" charset="-128"/>
                <a:cs typeface="Sakkal Majalla" pitchFamily="2" charset="-78"/>
              </a:rPr>
              <a:t>مذكـــرة منهجيـــة</a:t>
            </a:r>
            <a:r>
              <a:rPr lang="fr-FR" sz="4000" b="1" u="sng" dirty="0" smtClean="0">
                <a:solidFill>
                  <a:srgbClr val="FF0000"/>
                </a:solidFill>
                <a:latin typeface="Sakkal Majalla" pitchFamily="2" charset="-78"/>
                <a:ea typeface="Arial Unicode MS" pitchFamily="34" charset="-128"/>
                <a:cs typeface="Sakkal Majalla" pitchFamily="2" charset="-78"/>
              </a:rPr>
              <a:t>   </a:t>
            </a:r>
            <a:endParaRPr lang="fr-FR" sz="4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572264" y="2553792"/>
            <a:ext cx="2448000" cy="64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ar-DZ" sz="32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EF234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kkal Majalla" pitchFamily="2" charset="-78"/>
                <a:ea typeface="Arial Unicode MS" pitchFamily="34" charset="-128"/>
                <a:cs typeface="Sakkal Majalla" pitchFamily="2" charset="-78"/>
              </a:rPr>
              <a:t> أ- </a:t>
            </a:r>
            <a:r>
              <a:rPr lang="ar-SA" sz="32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EF234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kkal Majalla" pitchFamily="2" charset="-78"/>
                <a:ea typeface="Arial Unicode MS" pitchFamily="34" charset="-128"/>
                <a:cs typeface="Sakkal Majalla" pitchFamily="2" charset="-78"/>
              </a:rPr>
              <a:t>عرض </a:t>
            </a:r>
            <a:r>
              <a:rPr lang="ar-SA" sz="3200" b="1" u="sng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EF234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kkal Majalla" pitchFamily="2" charset="-78"/>
                <a:ea typeface="Arial Unicode MS" pitchFamily="34" charset="-128"/>
                <a:cs typeface="Sakkal Majalla" pitchFamily="2" charset="-78"/>
              </a:rPr>
              <a:t>الأسبا</a:t>
            </a:r>
            <a:r>
              <a:rPr lang="ar-DZ" sz="32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EF234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kkal Majalla" pitchFamily="2" charset="-78"/>
                <a:ea typeface="Arial Unicode MS" pitchFamily="34" charset="-128"/>
                <a:cs typeface="Sakkal Majalla" pitchFamily="2" charset="-78"/>
              </a:rPr>
              <a:t>ب :</a:t>
            </a:r>
          </a:p>
          <a:p>
            <a:pPr algn="ctr"/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74746" y="3263644"/>
            <a:ext cx="8784000" cy="28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defTabSz="914400" rtl="1" eaLnBrk="0" hangingPunct="0">
              <a:buClrTx/>
              <a:buSzTx/>
              <a:tabLst>
                <a:tab pos="2538413" algn="l"/>
              </a:tabLst>
            </a:pPr>
            <a:r>
              <a:rPr lang="ar-SA" sz="3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لقد وردت في </a:t>
            </a:r>
            <a:r>
              <a:rPr lang="ar-SA" sz="30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ديباجات</a:t>
            </a:r>
            <a:r>
              <a:rPr lang="ar-SA" sz="3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 المناهج التعليمية والوثائق</a:t>
            </a:r>
            <a:r>
              <a:rPr lang="ar-DZ" sz="3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 ا</a:t>
            </a:r>
            <a:r>
              <a:rPr lang="ar-SA" sz="3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لمرافقة لها  توجيهات تربوية هامة، تخص كيفية التنفيذ </a:t>
            </a:r>
            <a:r>
              <a:rPr lang="ar-SA" sz="30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البيداغوجي</a:t>
            </a:r>
            <a:r>
              <a:rPr lang="ar-SA" sz="3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 للمناهج</a:t>
            </a:r>
            <a:r>
              <a:rPr lang="ar-DZ" sz="3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 </a:t>
            </a:r>
            <a:r>
              <a:rPr lang="ar-SA" sz="3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غير أن الممارسات الميدانية (</a:t>
            </a:r>
            <a:r>
              <a:rPr lang="ar-SA" sz="30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الص</a:t>
            </a:r>
            <a:r>
              <a:rPr lang="ar-DZ" sz="3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َّ</a:t>
            </a:r>
            <a:r>
              <a:rPr lang="ar-SA" sz="3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ف</a:t>
            </a:r>
            <a:r>
              <a:rPr lang="ar-DZ" sz="3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ِّ</a:t>
            </a:r>
            <a:r>
              <a:rPr lang="ar-SA" sz="3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ي</a:t>
            </a:r>
            <a:r>
              <a:rPr lang="ar-DZ" sz="3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َّ</a:t>
            </a:r>
            <a:r>
              <a:rPr lang="ar-SA" sz="3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ة) من جهة</a:t>
            </a:r>
            <a:r>
              <a:rPr lang="ar-DZ" sz="3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 </a:t>
            </a:r>
            <a:r>
              <a:rPr lang="ar-SA" sz="3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، واعتماد</a:t>
            </a:r>
            <a:r>
              <a:rPr lang="ar-DZ" sz="3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 </a:t>
            </a:r>
            <a:r>
              <a:rPr lang="ar-SA" sz="3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الوزارة منذ مدة</a:t>
            </a:r>
            <a:r>
              <a:rPr lang="ar-DZ" sz="3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 </a:t>
            </a:r>
            <a:r>
              <a:rPr lang="ar-SA" sz="3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، تو</a:t>
            </a:r>
            <a:r>
              <a:rPr lang="ar-DZ" sz="3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ا</a:t>
            </a:r>
            <a:r>
              <a:rPr lang="ar-SA" sz="3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زيع سنوية للمقررات الدراسية تلزم </a:t>
            </a:r>
            <a:r>
              <a:rPr lang="ar-DZ" sz="3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ا</a:t>
            </a:r>
            <a:r>
              <a:rPr lang="ar-SA" sz="3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لأساتذة باحترام آجال تنفيذها،</a:t>
            </a:r>
            <a:r>
              <a:rPr lang="ar-DZ" sz="3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 </a:t>
            </a:r>
            <a:r>
              <a:rPr lang="ar-SA" sz="3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و تكليف هيئات الرقابة </a:t>
            </a:r>
            <a:r>
              <a:rPr lang="ar-SA" sz="30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و</a:t>
            </a:r>
            <a:r>
              <a:rPr lang="ar-SA" sz="3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 المتابعة </a:t>
            </a:r>
            <a:r>
              <a:rPr lang="ar-SA" sz="30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من تقييم نسبة انجازها خطيا،وتقديم الحلول</a:t>
            </a:r>
            <a:r>
              <a:rPr lang="ar-DZ" sz="30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ar-SA" sz="30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لاستكمالها 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استكمالا كميا</a:t>
            </a:r>
            <a:r>
              <a:rPr lang="ar-DZ" sz="32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 تراكميا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ar-SA" sz="28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أو لتحديد "العتبة" ، مما دفع</a:t>
            </a:r>
            <a:endParaRPr lang="en-US" sz="3000" dirty="0" smtClean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fr-FR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57158" y="0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3600" b="1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1- </a:t>
            </a:r>
            <a:r>
              <a:rPr lang="ar-DZ" sz="3600" b="1" dirty="0" err="1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جـ</a:t>
            </a:r>
            <a:r>
              <a:rPr lang="ar-DZ" sz="3600" b="1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- </a:t>
            </a:r>
            <a:r>
              <a:rPr lang="ar-SA" sz="3600" b="1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كفاءات تمارس </a:t>
            </a:r>
            <a:r>
              <a:rPr lang="ar-DZ" sz="3600" b="1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أثناء الممارسات الصفية</a:t>
            </a:r>
            <a:endParaRPr lang="fr-FR" sz="3600" dirty="0" smtClean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85918" y="1428736"/>
            <a:ext cx="5616624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 rtl="1"/>
            <a:r>
              <a:rPr lang="ar-DZ" sz="3600" b="1" dirty="0" smtClean="0"/>
              <a:t>ثالثا- </a:t>
            </a:r>
            <a:r>
              <a:rPr lang="ar-DZ" sz="4000" b="1" dirty="0" smtClean="0"/>
              <a:t>يقوم</a:t>
            </a:r>
            <a:endParaRPr lang="fr-FR" sz="36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432000" y="2214554"/>
            <a:ext cx="8460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DZ" sz="3000" b="1" dirty="0" smtClean="0">
                <a:solidFill>
                  <a:schemeClr val="accent2">
                    <a:lumMod val="75000"/>
                  </a:schemeClr>
                </a:solidFill>
              </a:rPr>
              <a:t>1- 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يبني </a:t>
            </a:r>
            <a:r>
              <a:rPr lang="ar-SA" sz="3000" b="1" dirty="0" err="1" smtClean="0">
                <a:solidFill>
                  <a:srgbClr val="C00000"/>
                </a:solidFill>
              </a:rPr>
              <a:t>ال</a:t>
            </a:r>
            <a:r>
              <a:rPr lang="ar-DZ" sz="3000" b="1" dirty="0" smtClean="0">
                <a:solidFill>
                  <a:srgbClr val="C00000"/>
                </a:solidFill>
              </a:rPr>
              <a:t>أ</a:t>
            </a:r>
            <a:r>
              <a:rPr lang="ar-SA" sz="3000" b="1" dirty="0" err="1" smtClean="0">
                <a:solidFill>
                  <a:srgbClr val="C00000"/>
                </a:solidFill>
              </a:rPr>
              <a:t>دوات</a:t>
            </a:r>
            <a:r>
              <a:rPr lang="ar-SA" sz="3000" b="1" dirty="0" smtClean="0"/>
              <a:t> 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الخاصة بالتقويم، بوظيفتيه </a:t>
            </a:r>
            <a:r>
              <a:rPr lang="ar-SA" sz="3000" b="1" dirty="0" err="1" smtClean="0">
                <a:solidFill>
                  <a:srgbClr val="C00000"/>
                </a:solidFill>
              </a:rPr>
              <a:t>التعديلية</a:t>
            </a:r>
            <a:r>
              <a:rPr lang="ar-SA" sz="3000" b="1" dirty="0" smtClean="0">
                <a:solidFill>
                  <a:srgbClr val="C00000"/>
                </a:solidFill>
              </a:rPr>
              <a:t> و </a:t>
            </a:r>
            <a:r>
              <a:rPr lang="ar-SA" sz="3000" b="1" dirty="0" err="1" smtClean="0">
                <a:solidFill>
                  <a:srgbClr val="C00000"/>
                </a:solidFill>
              </a:rPr>
              <a:t>ال</a:t>
            </a:r>
            <a:r>
              <a:rPr lang="ar-DZ" sz="3000" b="1" dirty="0" smtClean="0">
                <a:solidFill>
                  <a:srgbClr val="C00000"/>
                </a:solidFill>
              </a:rPr>
              <a:t>إ</a:t>
            </a:r>
            <a:r>
              <a:rPr lang="ar-SA" sz="3000" b="1" dirty="0" err="1" smtClean="0">
                <a:solidFill>
                  <a:srgbClr val="C00000"/>
                </a:solidFill>
              </a:rPr>
              <a:t>قرارية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 ، </a:t>
            </a:r>
            <a:r>
              <a:rPr lang="ar-SA" sz="3000" b="1" dirty="0" err="1" smtClean="0">
                <a:solidFill>
                  <a:schemeClr val="accent2">
                    <a:lumMod val="75000"/>
                  </a:schemeClr>
                </a:solidFill>
              </a:rPr>
              <a:t>وي</a:t>
            </a:r>
            <a:r>
              <a:rPr lang="ar-DZ" sz="3000" b="1" dirty="0" smtClean="0">
                <a:solidFill>
                  <a:schemeClr val="accent2">
                    <a:lumMod val="75000"/>
                  </a:schemeClr>
                </a:solidFill>
              </a:rPr>
              <a:t>وظفه 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في مختلف المحطات قصد الوقوف على مدى تحكم المتعلم في</a:t>
            </a:r>
            <a:r>
              <a:rPr lang="ar-SA" sz="3000" b="1" dirty="0" smtClean="0"/>
              <a:t> </a:t>
            </a:r>
            <a:r>
              <a:rPr lang="ar-SA" sz="3000" b="1" dirty="0" smtClean="0">
                <a:solidFill>
                  <a:srgbClr val="C00000"/>
                </a:solidFill>
              </a:rPr>
              <a:t>الموارد والمسارات </a:t>
            </a:r>
            <a:r>
              <a:rPr lang="ar-SA" sz="3000" b="1" dirty="0" err="1" smtClean="0">
                <a:solidFill>
                  <a:schemeClr val="accent2">
                    <a:lumMod val="75000"/>
                  </a:schemeClr>
                </a:solidFill>
              </a:rPr>
              <a:t>و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 قدرته على </a:t>
            </a:r>
            <a:r>
              <a:rPr lang="ar-SA" sz="3000" b="1" dirty="0" smtClean="0">
                <a:solidFill>
                  <a:srgbClr val="C00000"/>
                </a:solidFill>
              </a:rPr>
              <a:t>الإدماج 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واكتسابه للكفاءات 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0" y="4143380"/>
            <a:ext cx="892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lnSpc>
                <a:spcPct val="150000"/>
              </a:lnSpc>
            </a:pPr>
            <a:r>
              <a:rPr lang="ar-DZ" sz="3000" b="1" dirty="0" smtClean="0">
                <a:solidFill>
                  <a:schemeClr val="accent2">
                    <a:lumMod val="75000"/>
                  </a:schemeClr>
                </a:solidFill>
              </a:rPr>
              <a:t>2- </a:t>
            </a:r>
            <a:r>
              <a:rPr lang="ar-SA" sz="3000" b="1" dirty="0" err="1" smtClean="0">
                <a:solidFill>
                  <a:schemeClr val="accent2">
                    <a:lumMod val="75000"/>
                  </a:schemeClr>
                </a:solidFill>
              </a:rPr>
              <a:t>يثمن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DZ" sz="3000" b="1" dirty="0" smtClean="0">
                <a:solidFill>
                  <a:schemeClr val="accent2">
                    <a:lumMod val="75000"/>
                  </a:schemeClr>
                </a:solidFill>
              </a:rPr>
              <a:t>و يعزز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مواطن القوة </a:t>
            </a:r>
            <a:r>
              <a:rPr lang="ar-SA" sz="3000" b="1" dirty="0" err="1" smtClean="0">
                <a:solidFill>
                  <a:schemeClr val="accent2">
                    <a:lumMod val="75000"/>
                  </a:schemeClr>
                </a:solidFill>
              </a:rPr>
              <a:t>و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 يشخصّ صعوبات التعلُّم لبناء جهاز المعالجة </a:t>
            </a:r>
            <a:r>
              <a:rPr lang="ar-DZ" sz="3000" b="1" dirty="0" smtClean="0">
                <a:solidFill>
                  <a:schemeClr val="accent2">
                    <a:lumMod val="75000"/>
                  </a:schemeClr>
                </a:solidFill>
              </a:rPr>
              <a:t>المحتملة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0" y="5380672"/>
            <a:ext cx="9036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lnSpc>
                <a:spcPct val="150000"/>
              </a:lnSpc>
            </a:pPr>
            <a:r>
              <a:rPr lang="ar-DZ" sz="3000" b="1" dirty="0" smtClean="0">
                <a:solidFill>
                  <a:schemeClr val="accent2">
                    <a:lumMod val="75000"/>
                  </a:schemeClr>
                </a:solidFill>
              </a:rPr>
              <a:t> 3- 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يرافق المتعلمين في مسارهم </a:t>
            </a:r>
            <a:r>
              <a:rPr lang="ar-SA" sz="3000" b="1" dirty="0" err="1" smtClean="0">
                <a:solidFill>
                  <a:schemeClr val="accent2">
                    <a:lumMod val="75000"/>
                  </a:schemeClr>
                </a:solidFill>
              </a:rPr>
              <a:t>التعلُّمي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 ويدْفعهم إلى ممارسة التقويم الذاتي والتقويم من طرف الأقران.</a:t>
            </a:r>
            <a:endParaRPr lang="ar-SA" sz="32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57158" y="0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3600" b="1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1- </a:t>
            </a:r>
            <a:r>
              <a:rPr lang="ar-DZ" sz="3600" b="1" dirty="0" err="1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جـ</a:t>
            </a:r>
            <a:r>
              <a:rPr lang="ar-DZ" sz="3600" b="1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- </a:t>
            </a:r>
            <a:r>
              <a:rPr lang="ar-SA" sz="3600" b="1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كفاءات تمارس </a:t>
            </a:r>
            <a:r>
              <a:rPr lang="ar-DZ" sz="3600" b="1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أثناء الممارسات الصفية</a:t>
            </a:r>
            <a:endParaRPr lang="fr-FR" sz="3600" dirty="0" smtClean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57290" y="1357298"/>
            <a:ext cx="6715172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 rtl="1"/>
            <a:r>
              <a:rPr lang="ar-DZ" sz="3600" b="1" dirty="0" smtClean="0"/>
              <a:t>رابعا- </a:t>
            </a:r>
            <a:r>
              <a:rPr lang="ar-SA" sz="4000" b="1" dirty="0" smtClean="0"/>
              <a:t>يوظف تقنيات </a:t>
            </a:r>
            <a:r>
              <a:rPr lang="ar-SA" sz="4000" b="1" dirty="0" err="1" smtClean="0"/>
              <a:t>ال</a:t>
            </a:r>
            <a:r>
              <a:rPr lang="ar-DZ" sz="4000" b="1" dirty="0" smtClean="0"/>
              <a:t>إ</a:t>
            </a:r>
            <a:r>
              <a:rPr lang="ar-SA" sz="4000" b="1" dirty="0" smtClean="0"/>
              <a:t>علام والاتصال </a:t>
            </a:r>
            <a:endParaRPr lang="fr-FR" sz="36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432000" y="2214554"/>
            <a:ext cx="846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DZ" sz="3000" b="1" dirty="0" smtClean="0">
                <a:solidFill>
                  <a:schemeClr val="accent2">
                    <a:lumMod val="75000"/>
                  </a:schemeClr>
                </a:solidFill>
              </a:rPr>
              <a:t>1- 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يستعمل تقنيات </a:t>
            </a:r>
            <a:r>
              <a:rPr lang="ar-SA" sz="3000" b="1" dirty="0" err="1" smtClean="0">
                <a:solidFill>
                  <a:schemeClr val="accent2">
                    <a:lumMod val="75000"/>
                  </a:schemeClr>
                </a:solidFill>
              </a:rPr>
              <a:t>ال</a:t>
            </a:r>
            <a:r>
              <a:rPr lang="ar-DZ" sz="3000" b="1" dirty="0" smtClean="0">
                <a:solidFill>
                  <a:schemeClr val="accent2">
                    <a:lumMod val="75000"/>
                  </a:schemeClr>
                </a:solidFill>
              </a:rPr>
              <a:t>إ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علام والاتصال </a:t>
            </a:r>
            <a:r>
              <a:rPr lang="ar-DZ" sz="3000" b="1" dirty="0" smtClean="0">
                <a:solidFill>
                  <a:schemeClr val="accent2">
                    <a:lumMod val="75000"/>
                  </a:schemeClr>
                </a:solidFill>
              </a:rPr>
              <a:t>كوسيلة لبناء </a:t>
            </a:r>
            <a:r>
              <a:rPr lang="ar-SA" sz="3000" b="1" dirty="0" err="1" smtClean="0">
                <a:solidFill>
                  <a:srgbClr val="C00000"/>
                </a:solidFill>
              </a:rPr>
              <a:t>التعلمات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 وتبادلها</a:t>
            </a:r>
            <a:r>
              <a:rPr lang="ar-DZ" sz="3000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 على شبكات التواصل الاجتماعي 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0" y="3643314"/>
            <a:ext cx="8928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lnSpc>
                <a:spcPct val="150000"/>
              </a:lnSpc>
            </a:pPr>
            <a:r>
              <a:rPr lang="ar-DZ" sz="3000" b="1" dirty="0" smtClean="0">
                <a:solidFill>
                  <a:schemeClr val="accent2">
                    <a:lumMod val="75000"/>
                  </a:schemeClr>
                </a:solidFill>
              </a:rPr>
              <a:t>2- 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يحث المتعلمين على استعمالها كوسيلة للبحث عن المصادر </a:t>
            </a:r>
            <a:r>
              <a:rPr lang="ar-SA" sz="3000" b="1" dirty="0" err="1" smtClean="0">
                <a:solidFill>
                  <a:schemeClr val="accent2">
                    <a:lumMod val="75000"/>
                  </a:schemeClr>
                </a:solidFill>
              </a:rPr>
              <a:t>التعلمية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 وتبادلها بينهم بأمانة في القسم </a:t>
            </a:r>
            <a:r>
              <a:rPr lang="ar-SA" sz="3000" b="1" dirty="0" err="1" smtClean="0">
                <a:solidFill>
                  <a:schemeClr val="accent2">
                    <a:lumMod val="75000"/>
                  </a:schemeClr>
                </a:solidFill>
              </a:rPr>
              <a:t>و</a:t>
            </a:r>
            <a:r>
              <a:rPr lang="ar-DZ" sz="3000" b="1" dirty="0" smtClean="0">
                <a:solidFill>
                  <a:schemeClr val="accent2">
                    <a:lumMod val="75000"/>
                  </a:schemeClr>
                </a:solidFill>
              </a:rPr>
              <a:t> يوجههم </a:t>
            </a:r>
            <a:r>
              <a:rPr lang="ar-DZ" sz="3000" b="1" dirty="0" err="1" smtClean="0">
                <a:solidFill>
                  <a:schemeClr val="accent2">
                    <a:lumMod val="75000"/>
                  </a:schemeClr>
                </a:solidFill>
              </a:rPr>
              <a:t>إ</a:t>
            </a:r>
            <a:r>
              <a:rPr lang="ar-SA" sz="3000" b="1" dirty="0" err="1" smtClean="0">
                <a:solidFill>
                  <a:schemeClr val="accent2">
                    <a:lumMod val="75000"/>
                  </a:schemeClr>
                </a:solidFill>
              </a:rPr>
              <a:t>لى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 شبكات التواصل الاجتماعي ذات الطابع التربوي</a:t>
            </a:r>
            <a:r>
              <a:rPr lang="ar-DZ" sz="3000" b="1" dirty="0" smtClean="0">
                <a:solidFill>
                  <a:schemeClr val="accent2">
                    <a:lumMod val="75000"/>
                  </a:schemeClr>
                </a:solidFill>
              </a:rPr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857356" y="0"/>
            <a:ext cx="5929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3600" b="1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1- </a:t>
            </a:r>
            <a:r>
              <a:rPr lang="ar-DZ" sz="3600" b="1" dirty="0" err="1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د</a:t>
            </a:r>
            <a:r>
              <a:rPr lang="ar-DZ" sz="3600" b="1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- </a:t>
            </a:r>
            <a:r>
              <a:rPr lang="ar-SA" sz="3600" b="1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كفاءات تمارس </a:t>
            </a:r>
            <a:r>
              <a:rPr lang="ar-DZ" sz="3600" b="1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بعد التدريس</a:t>
            </a:r>
            <a:endParaRPr lang="fr-FR" sz="3600" dirty="0" smtClean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00628" y="1357298"/>
            <a:ext cx="3807453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ar-SA" sz="3200" b="1" dirty="0" smtClean="0"/>
              <a:t>يمارس </a:t>
            </a:r>
            <a:r>
              <a:rPr lang="ar-SA" sz="3200" b="1" dirty="0"/>
              <a:t>التفكير </a:t>
            </a:r>
            <a:r>
              <a:rPr lang="ar-SA" sz="3200" b="1" dirty="0" err="1" smtClean="0"/>
              <a:t>الاسترجاعي</a:t>
            </a:r>
            <a:endParaRPr lang="fr-FR" sz="3200" dirty="0"/>
          </a:p>
        </p:txBody>
      </p:sp>
      <p:sp>
        <p:nvSpPr>
          <p:cNvPr id="8" name="Rectangle 7"/>
          <p:cNvSpPr/>
          <p:nvPr/>
        </p:nvSpPr>
        <p:spPr>
          <a:xfrm>
            <a:off x="4857752" y="2000240"/>
            <a:ext cx="382432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3000" b="1" dirty="0" smtClean="0">
                <a:solidFill>
                  <a:schemeClr val="accent2">
                    <a:lumMod val="75000"/>
                  </a:schemeClr>
                </a:solidFill>
              </a:rPr>
              <a:t>1- 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يراجع ممارسته التربوية وتقويم</a:t>
            </a:r>
            <a:r>
              <a:rPr lang="ar-DZ" sz="3000" b="1" dirty="0" smtClean="0">
                <a:solidFill>
                  <a:schemeClr val="accent2">
                    <a:lumMod val="75000"/>
                  </a:schemeClr>
                </a:solidFill>
              </a:rPr>
              <a:t>ه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 الذاتي  قصد تحسين أداءاته .</a:t>
            </a:r>
          </a:p>
        </p:txBody>
      </p:sp>
      <p:sp>
        <p:nvSpPr>
          <p:cNvPr id="9" name="Rectangle 8"/>
          <p:cNvSpPr/>
          <p:nvPr/>
        </p:nvSpPr>
        <p:spPr>
          <a:xfrm>
            <a:off x="4857752" y="4143380"/>
            <a:ext cx="382432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3000" b="1" dirty="0" smtClean="0">
                <a:solidFill>
                  <a:schemeClr val="accent2">
                    <a:lumMod val="75000"/>
                  </a:schemeClr>
                </a:solidFill>
              </a:rPr>
              <a:t>2-</a:t>
            </a:r>
            <a:r>
              <a:rPr lang="fr-FR" sz="3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يضبط الاستدراك </a:t>
            </a:r>
            <a:r>
              <a:rPr lang="ar-SA" sz="3000" b="1" dirty="0">
                <a:solidFill>
                  <a:schemeClr val="accent2">
                    <a:lumMod val="75000"/>
                  </a:schemeClr>
                </a:solidFill>
              </a:rPr>
              <a:t>والمعالجة والدعم 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التربوي .</a:t>
            </a:r>
            <a:endParaRPr lang="fr-FR" sz="30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0034" y="1357298"/>
            <a:ext cx="4263683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 rtl="1"/>
            <a:r>
              <a:rPr lang="ar-SA" sz="3200" b="1" dirty="0" smtClean="0"/>
              <a:t> يكون ذاته </a:t>
            </a:r>
            <a:endParaRPr lang="fr-FR" sz="3200" b="1" dirty="0"/>
          </a:p>
        </p:txBody>
      </p:sp>
      <p:sp>
        <p:nvSpPr>
          <p:cNvPr id="11" name="Rectangle 10"/>
          <p:cNvSpPr/>
          <p:nvPr/>
        </p:nvSpPr>
        <p:spPr>
          <a:xfrm>
            <a:off x="0" y="2000240"/>
            <a:ext cx="514350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r" rtl="1"/>
            <a:r>
              <a:rPr lang="ar-DZ" sz="3000" b="1" dirty="0" smtClean="0">
                <a:solidFill>
                  <a:schemeClr val="accent2">
                    <a:lumMod val="75000"/>
                  </a:schemeClr>
                </a:solidFill>
              </a:rPr>
              <a:t>    1- 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ينمي </a:t>
            </a:r>
            <a:r>
              <a:rPr lang="ar-SA" sz="3000" b="1" dirty="0">
                <a:solidFill>
                  <a:schemeClr val="accent2">
                    <a:lumMod val="75000"/>
                  </a:schemeClr>
                </a:solidFill>
              </a:rPr>
              <a:t>كفاءاته المهنية 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بالاطلاع</a:t>
            </a:r>
            <a:r>
              <a:rPr lang="ar-DZ" sz="3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المستمر </a:t>
            </a:r>
            <a:r>
              <a:rPr lang="ar-SA" sz="3000" b="1" dirty="0">
                <a:solidFill>
                  <a:schemeClr val="accent2">
                    <a:lumMod val="75000"/>
                  </a:schemeClr>
                </a:solidFill>
              </a:rPr>
              <a:t>على 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الأبحاث </a:t>
            </a:r>
            <a:r>
              <a:rPr lang="ar-SA" sz="3000" b="1" dirty="0">
                <a:solidFill>
                  <a:schemeClr val="accent2">
                    <a:lumMod val="75000"/>
                  </a:schemeClr>
                </a:solidFill>
              </a:rPr>
              <a:t>العلمية الخاصة بمادة التدريس وعلم النفس وعلوم التربية 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و</a:t>
            </a:r>
            <a:r>
              <a:rPr lang="ar-DZ" sz="3000" b="1" dirty="0" smtClean="0">
                <a:solidFill>
                  <a:schemeClr val="accent2">
                    <a:lumMod val="75000"/>
                  </a:schemeClr>
                </a:solidFill>
              </a:rPr>
              <a:t> مختلف 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الدراسات</a:t>
            </a:r>
            <a:endParaRPr lang="ar-DZ" sz="30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3714752"/>
            <a:ext cx="528638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 rtl="1"/>
            <a:r>
              <a:rPr lang="ar-DZ" sz="3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marL="457200" indent="-457200" algn="r" rtl="1"/>
            <a:r>
              <a:rPr lang="ar-DZ" sz="3000" b="1" dirty="0" smtClean="0">
                <a:solidFill>
                  <a:srgbClr val="FF0000"/>
                </a:solidFill>
              </a:rPr>
              <a:t>     </a:t>
            </a:r>
            <a:r>
              <a:rPr lang="ar-DZ" sz="3000" b="1" dirty="0" smtClean="0">
                <a:solidFill>
                  <a:schemeClr val="accent2">
                    <a:lumMod val="75000"/>
                  </a:schemeClr>
                </a:solidFill>
              </a:rPr>
              <a:t>2-</a:t>
            </a:r>
            <a:r>
              <a:rPr lang="ar-DZ" sz="3000" b="1" dirty="0" smtClean="0">
                <a:solidFill>
                  <a:srgbClr val="FF0000"/>
                </a:solidFill>
              </a:rPr>
              <a:t> </a:t>
            </a:r>
            <a:r>
              <a:rPr lang="ar-SA" sz="3000" b="1" dirty="0" smtClean="0">
                <a:solidFill>
                  <a:srgbClr val="FF0000"/>
                </a:solidFill>
              </a:rPr>
              <a:t>يحين 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ثقافته</a:t>
            </a:r>
            <a:r>
              <a:rPr lang="ar-DZ" sz="3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العامة </a:t>
            </a:r>
            <a:r>
              <a:rPr lang="ar-SA" sz="3000" b="1" dirty="0">
                <a:solidFill>
                  <a:schemeClr val="accent2">
                    <a:lumMod val="75000"/>
                  </a:schemeClr>
                </a:solidFill>
              </a:rPr>
              <a:t>ويوسعها </a:t>
            </a:r>
            <a:endParaRPr lang="ar-DZ" sz="3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 algn="r" rtl="1"/>
            <a:r>
              <a:rPr lang="ar-DZ" sz="3000" b="1" dirty="0" smtClean="0">
                <a:solidFill>
                  <a:schemeClr val="accent2">
                    <a:lumMod val="75000"/>
                  </a:schemeClr>
                </a:solidFill>
              </a:rPr>
              <a:t>     </a:t>
            </a:r>
            <a:r>
              <a:rPr lang="ar-DZ" sz="3000" b="1" dirty="0" err="1" smtClean="0">
                <a:solidFill>
                  <a:schemeClr val="accent2">
                    <a:lumMod val="75000"/>
                  </a:schemeClr>
                </a:solidFill>
              </a:rPr>
              <a:t>وي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سعي </a:t>
            </a:r>
            <a:r>
              <a:rPr lang="ar-SA" sz="3000" b="1" dirty="0">
                <a:solidFill>
                  <a:schemeClr val="accent2">
                    <a:lumMod val="75000"/>
                  </a:schemeClr>
                </a:solidFill>
              </a:rPr>
              <a:t>إلى استغلال تجاربه التربوية لإنجاز بحوث </a:t>
            </a:r>
            <a:r>
              <a:rPr lang="ar-SA" sz="3000" b="1" dirty="0" smtClean="0">
                <a:solidFill>
                  <a:schemeClr val="accent2">
                    <a:lumMod val="75000"/>
                  </a:schemeClr>
                </a:solidFill>
              </a:rPr>
              <a:t>تطبيقية وتبادلها مع الغير.</a:t>
            </a:r>
            <a:endParaRPr lang="fr-FR" sz="3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/>
      <p:bldP spid="9" grpId="0"/>
      <p:bldP spid="10" grpId="0" animBg="1"/>
      <p:bldP spid="11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91680" y="1268760"/>
            <a:ext cx="5760640" cy="612732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marL="342900" lvl="0" indent="-342900" algn="ctr" rtl="1">
              <a:lnSpc>
                <a:spcPct val="115000"/>
              </a:lnSpc>
              <a:spcAft>
                <a:spcPts val="0"/>
              </a:spcAft>
              <a:tabLst>
                <a:tab pos="161290" algn="r"/>
              </a:tabLst>
            </a:pPr>
            <a:r>
              <a:rPr lang="ar-SA" sz="3200" b="1" dirty="0" smtClean="0">
                <a:solidFill>
                  <a:srgbClr val="7030A0"/>
                </a:solidFill>
                <a:effectLst/>
              </a:rPr>
              <a:t>الاندماج في محيطه المباشر والواسع</a:t>
            </a:r>
            <a:endParaRPr lang="fr-FR" sz="2800" b="1" dirty="0" smtClean="0">
              <a:solidFill>
                <a:srgbClr val="7030A0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1600" y="2420888"/>
            <a:ext cx="7200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120" algn="just" rtl="1">
              <a:lnSpc>
                <a:spcPct val="150000"/>
              </a:lnSpc>
              <a:spcAft>
                <a:spcPts val="0"/>
              </a:spcAft>
            </a:pPr>
            <a:r>
              <a:rPr lang="ar-SA" sz="3600" b="1" dirty="0" smtClean="0">
                <a:solidFill>
                  <a:srgbClr val="7030A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يكون مندمجا في </a:t>
            </a:r>
            <a:r>
              <a:rPr lang="ar-SA" sz="3600" b="1" u="sng" dirty="0" smtClean="0">
                <a:solidFill>
                  <a:srgbClr val="7030A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مجتمعه </a:t>
            </a:r>
            <a:r>
              <a:rPr lang="ar-SA" sz="3600" b="1" dirty="0" smtClean="0">
                <a:solidFill>
                  <a:srgbClr val="7030A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بالاطلاع على الأحداث سواء كانت ذات طابع </a:t>
            </a:r>
            <a:r>
              <a:rPr lang="ar-SA" sz="3600" b="1" u="sng" dirty="0" smtClean="0">
                <a:solidFill>
                  <a:srgbClr val="7030A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تاريخي</a:t>
            </a:r>
            <a:r>
              <a:rPr lang="ar-SA" sz="3600" b="1" dirty="0" smtClean="0">
                <a:solidFill>
                  <a:srgbClr val="7030A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3600" b="1" u="sng" dirty="0" smtClean="0">
                <a:solidFill>
                  <a:srgbClr val="7030A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اجتماعي</a:t>
            </a:r>
            <a:r>
              <a:rPr lang="ar-SA" sz="3600" b="1" dirty="0" smtClean="0">
                <a:solidFill>
                  <a:srgbClr val="7030A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، </a:t>
            </a:r>
            <a:r>
              <a:rPr lang="ar-SA" sz="3600" b="1" u="sng" dirty="0" smtClean="0">
                <a:solidFill>
                  <a:srgbClr val="7030A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ثقافي</a:t>
            </a:r>
            <a:r>
              <a:rPr lang="ar-SA" sz="3600" b="1" dirty="0" smtClean="0">
                <a:solidFill>
                  <a:srgbClr val="7030A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، </a:t>
            </a:r>
            <a:r>
              <a:rPr lang="ar-SA" sz="3600" b="1" u="sng" dirty="0" smtClean="0">
                <a:solidFill>
                  <a:srgbClr val="7030A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ديني</a:t>
            </a:r>
            <a:r>
              <a:rPr lang="ar-SA" sz="3600" b="1" dirty="0" smtClean="0">
                <a:solidFill>
                  <a:srgbClr val="7030A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،</a:t>
            </a:r>
            <a:r>
              <a:rPr lang="ar-DZ" sz="3600" b="1" dirty="0" smtClean="0">
                <a:solidFill>
                  <a:srgbClr val="7030A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3600" b="1" u="sng" dirty="0" smtClean="0">
                <a:solidFill>
                  <a:srgbClr val="7030A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علمي</a:t>
            </a:r>
            <a:r>
              <a:rPr lang="ar-SA" sz="3600" b="1" dirty="0" smtClean="0">
                <a:solidFill>
                  <a:srgbClr val="7030A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، </a:t>
            </a:r>
            <a:r>
              <a:rPr lang="ar-SA" sz="3600" b="1" u="sng" dirty="0" smtClean="0">
                <a:solidFill>
                  <a:srgbClr val="7030A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اقتصادي</a:t>
            </a:r>
            <a:r>
              <a:rPr lang="ar-SA" sz="3600" b="1" dirty="0" smtClean="0">
                <a:solidFill>
                  <a:srgbClr val="7030A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، </a:t>
            </a:r>
            <a:r>
              <a:rPr lang="ar-SA" sz="3600" b="1" u="sng" dirty="0" smtClean="0">
                <a:solidFill>
                  <a:srgbClr val="7030A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رياضي</a:t>
            </a:r>
            <a:r>
              <a:rPr lang="ar-SA" sz="3600" b="1" dirty="0" smtClean="0">
                <a:solidFill>
                  <a:srgbClr val="7030A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باعتبارها مواردا لأداء مهامه</a:t>
            </a:r>
            <a:endParaRPr lang="fr-FR" sz="3200" b="1" dirty="0">
              <a:solidFill>
                <a:srgbClr val="7030A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ea typeface="Calibri"/>
              <a:cs typeface="Arial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571604" y="0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3600" b="1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2- </a:t>
            </a:r>
            <a:r>
              <a:rPr lang="ar-SA" sz="3600" b="1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كفاءات</a:t>
            </a:r>
            <a:r>
              <a:rPr lang="ar-DZ" sz="3600" b="1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متعلقة بالمحيط </a:t>
            </a:r>
            <a:r>
              <a:rPr lang="ar-DZ" sz="3600" b="1" dirty="0" err="1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الإجتماعي</a:t>
            </a:r>
            <a:endParaRPr lang="fr-FR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6212" y="1322848"/>
            <a:ext cx="8784000" cy="446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/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إلى إعادة طرح الموضوع بإلحاح بغرض تقديم البديل ، كون الفرق شاسع بين تنفيذ المنهاج </a:t>
            </a:r>
            <a:r>
              <a:rPr lang="ar-SA" sz="32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و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 التدرج فــي تنفيــذه</a:t>
            </a:r>
            <a:r>
              <a:rPr lang="ar-DZ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 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. فالأول يعتمد على توزيع آلي، مقيد، معد</a:t>
            </a:r>
            <a:r>
              <a:rPr lang="ar-DZ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ّ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 وفق مقاييس حسابية زمنية ببرمجة خطية محضة</a:t>
            </a:r>
            <a:r>
              <a:rPr lang="ar-DZ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 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، يكون فيه التناول تسلسليا </a:t>
            </a:r>
            <a:r>
              <a:rPr lang="ar-SA" sz="32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و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 بكل الجزئيات والحيثيات بدعوى </a:t>
            </a:r>
            <a:r>
              <a:rPr lang="ar-SA" sz="32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التحضيرالجدي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 للمتعلمين للامتحانات</a:t>
            </a:r>
            <a:r>
              <a:rPr lang="ar-DZ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 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- وليس للحياة</a:t>
            </a:r>
            <a:r>
              <a:rPr lang="ar-DZ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 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- </a:t>
            </a:r>
            <a:r>
              <a:rPr lang="ar-SA" sz="32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و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 تسود الممارسات السلبية كالتلقين </a:t>
            </a:r>
            <a:r>
              <a:rPr lang="ar-SA" sz="32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و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 الحشو لدى المعلم </a:t>
            </a:r>
            <a:r>
              <a:rPr lang="ar-SA" sz="32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و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 الحفظ </a:t>
            </a:r>
            <a:endParaRPr lang="ar-DZ" sz="3200" dirty="0" smtClean="0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  <a:p>
            <a:pPr algn="justLow" rtl="1"/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و الاسترجاع دون تحليل أو تعليل لدى المتعلم </a:t>
            </a:r>
            <a:r>
              <a:rPr lang="ar-SA" sz="32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و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يقتصرالتقييم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 على منح علامات ،</a:t>
            </a:r>
            <a:r>
              <a:rPr lang="ar-DZ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 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بينما الثاني أي التدرج السنوي لبناء </a:t>
            </a:r>
            <a:r>
              <a:rPr lang="ar-SA" sz="32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التعلمات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 فيركز على  الجوانب الآتية</a:t>
            </a:r>
            <a:r>
              <a:rPr lang="ar-DZ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 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:</a:t>
            </a:r>
            <a:endParaRPr lang="fr-FR" sz="3200" dirty="0" smtClean="0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957690" y="2349562"/>
            <a:ext cx="7920000" cy="100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 rtl="1"/>
            <a:r>
              <a:rPr lang="ar-DZ" sz="32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2- 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الفروق الفردية بين المتعلمين </a:t>
            </a:r>
            <a:r>
              <a:rPr lang="ar-SA" sz="3200" dirty="0" err="1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و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 خصوصياتهم الطبيعية</a:t>
            </a:r>
            <a:r>
              <a:rPr lang="ar-DZ" sz="32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،</a:t>
            </a:r>
            <a:endParaRPr lang="ar-DZ" sz="3200" dirty="0" smtClean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  <a:p>
            <a:pPr algn="r" rtl="1"/>
            <a:r>
              <a:rPr lang="ar-DZ" sz="32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   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 الاجتماعية </a:t>
            </a:r>
            <a:r>
              <a:rPr lang="ar-SA" sz="3200" dirty="0" err="1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و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 النفسية </a:t>
            </a:r>
            <a:r>
              <a:rPr lang="ar-SA" sz="3200" dirty="0" err="1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و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ar-SA" sz="3200" dirty="0" err="1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مكتسباتهم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 القبلية</a:t>
            </a:r>
            <a:r>
              <a:rPr lang="ar-DZ" sz="32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.</a:t>
            </a:r>
            <a:endParaRPr lang="fr-FR" sz="3200" dirty="0" smtClean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664794" y="3492570"/>
            <a:ext cx="8208000" cy="100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 rtl="1"/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3- تقوية العلاقة التربوية التي تربط الأقطاب الثلاثة للعملية </a:t>
            </a:r>
            <a:endParaRPr lang="ar-DZ" sz="3200" dirty="0" smtClean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  <a:p>
            <a:pPr algn="r" rtl="1"/>
            <a:r>
              <a:rPr lang="ar-DZ" sz="32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    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التعليمية التعلمية ( المعلم- المتعلم- المعرفة)</a:t>
            </a:r>
            <a:r>
              <a:rPr lang="ar-DZ" sz="32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.</a:t>
            </a:r>
            <a:endParaRPr lang="fr-FR" sz="3200" dirty="0" smtClean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92794" y="4635016"/>
            <a:ext cx="8280000" cy="1080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 rtl="1"/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4 - الكفاءة كمبدأ منظم للمنهاج</a:t>
            </a:r>
            <a:r>
              <a:rPr lang="ar-DZ" sz="32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،</a:t>
            </a:r>
            <a:r>
              <a:rPr lang="ar-DZ" sz="32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و تكون بمثابة منطلق </a:t>
            </a:r>
            <a:r>
              <a:rPr lang="ar-SA" sz="3200" dirty="0" err="1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و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 نقطة</a:t>
            </a:r>
            <a:endParaRPr lang="ar-DZ" sz="3200" dirty="0" smtClean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  <a:p>
            <a:pPr algn="r" rtl="1"/>
            <a:r>
              <a:rPr lang="ar-DZ" sz="32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    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 وصول لأي عمل تربوي .</a:t>
            </a:r>
            <a:endParaRPr lang="fr-FR" sz="3200" dirty="0" smtClean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771272" y="5852834"/>
            <a:ext cx="8100000" cy="64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 rtl="1"/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5 - المحتويات كمورد من الموارد التي تخدم الكفاءة .</a:t>
            </a:r>
            <a:endParaRPr lang="fr-FR" sz="3200" dirty="0" smtClean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  <a:p>
            <a:pPr algn="r" rtl="1"/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664794" y="1170554"/>
            <a:ext cx="8208000" cy="100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 rtl="1"/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1- الكيفية التي يتم </a:t>
            </a:r>
            <a:r>
              <a:rPr lang="ar-SA" sz="3200" dirty="0" err="1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بها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 تنفيذ المنهاج باحترام وتيرة التعلم </a:t>
            </a:r>
            <a:endParaRPr lang="ar-DZ" sz="3200" dirty="0" smtClean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  <a:p>
            <a:pPr algn="r" rtl="1"/>
            <a:r>
              <a:rPr lang="ar-DZ" sz="32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    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و قدرات المتعلم </a:t>
            </a:r>
            <a:r>
              <a:rPr lang="ar-SA" sz="3200" dirty="0" err="1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و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 استقلاليته</a:t>
            </a:r>
            <a:r>
              <a:rPr lang="ar-DZ" sz="32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.</a:t>
            </a:r>
            <a:endParaRPr lang="fr-FR" sz="3200" dirty="0" smtClean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44794" y="1275694"/>
            <a:ext cx="8028000" cy="104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32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 6 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- مدى الاكتساب المرحلي للكفاءة المرصودة في المنهاج</a:t>
            </a:r>
            <a:endParaRPr lang="ar-DZ" sz="3200" dirty="0" smtClean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  <a:p>
            <a:pPr algn="r" rtl="1"/>
            <a:r>
              <a:rPr lang="ar-DZ" sz="32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    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 من خلال وضعيات إدماج .</a:t>
            </a:r>
            <a:endParaRPr lang="fr-FR" sz="3200" dirty="0" smtClean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915280" y="2275826"/>
            <a:ext cx="7956000" cy="10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32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7 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- التعديل في الممارسات </a:t>
            </a:r>
            <a:r>
              <a:rPr lang="ar-SA" sz="3200" dirty="0" err="1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البيداغوجية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 عند الاقتضاء بعد</a:t>
            </a:r>
            <a:endParaRPr lang="ar-DZ" sz="3200" dirty="0" smtClean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  <a:p>
            <a:pPr algn="r" rtl="1"/>
            <a:r>
              <a:rPr lang="ar-DZ" sz="32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    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ar-SA" sz="3200" dirty="0" err="1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الادماج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 و التقويم</a:t>
            </a:r>
            <a:r>
              <a:rPr lang="ar-DZ" sz="32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.</a:t>
            </a:r>
            <a:endParaRPr lang="fr-FR" sz="3200" dirty="0" smtClean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6352794" y="3975091"/>
            <a:ext cx="2520000" cy="61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32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EF234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ب- الأهــداف:</a:t>
            </a:r>
            <a:endParaRPr lang="fr-FR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EF234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85920" y="4572008"/>
            <a:ext cx="8784000" cy="10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إن التدرج  السنوي لبناء التعلمات كإجراء تربوي </a:t>
            </a:r>
            <a:r>
              <a:rPr lang="ar-SA" sz="3200" dirty="0" err="1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بيداغوجي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، يدخل في إطار تعديل الممارسات </a:t>
            </a:r>
            <a:r>
              <a:rPr lang="ar-SA" sz="3200" dirty="0" err="1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البيداغوجية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rPr>
              <a:t> تحقيقا للأهداف الآتية:</a:t>
            </a:r>
            <a:endParaRPr lang="fr-FR" sz="3200" dirty="0" smtClean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  <a:p>
            <a:pPr algn="r" rtl="1"/>
            <a:endParaRPr lang="fr-FR" sz="3200" dirty="0" smtClean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956558" y="1142984"/>
            <a:ext cx="7920000" cy="64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 rtl="1"/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1 - التركيز على الضروري من المعارف </a:t>
            </a:r>
            <a:r>
              <a:rPr lang="ar-SA" sz="32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و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 المعلومات</a:t>
            </a:r>
            <a:r>
              <a:rPr lang="ar-DZ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.</a:t>
            </a:r>
            <a:endParaRPr lang="fr-FR" sz="3200" dirty="0" smtClean="0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  <a:p>
            <a:pPr algn="r" rtl="1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742244" y="1785926"/>
            <a:ext cx="8136000" cy="64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 rtl="1"/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2 - </a:t>
            </a:r>
            <a:r>
              <a:rPr lang="ar-SA" sz="32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الا</a:t>
            </a:r>
            <a:r>
              <a:rPr lang="ar-DZ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ق</a:t>
            </a:r>
            <a:r>
              <a:rPr lang="ar-SA" sz="32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تصارعلى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 أدنى</a:t>
            </a:r>
            <a:r>
              <a:rPr lang="ar-DZ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 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حد ضروري من الوثائق </a:t>
            </a:r>
            <a:r>
              <a:rPr lang="ar-SA" sz="32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و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 السندات</a:t>
            </a:r>
            <a:r>
              <a:rPr lang="ar-DZ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.</a:t>
            </a:r>
            <a:endParaRPr lang="fr-FR" sz="3200" dirty="0" smtClean="0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89926" y="2442250"/>
            <a:ext cx="8784000" cy="1584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 rtl="1"/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3 - استقلالية أوسع للأستاذ في تحديد الأولويات </a:t>
            </a:r>
            <a:r>
              <a:rPr lang="ar-SA" sz="32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و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 ترتيب</a:t>
            </a:r>
            <a:r>
              <a:rPr lang="ar-DZ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   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خطوات عمله انطلاقا من الكفاءة المرصودة في المنهاج،</a:t>
            </a:r>
            <a:r>
              <a:rPr lang="ar-DZ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 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مع مراعاة التوافق بين التدرج السنوي </a:t>
            </a:r>
            <a:r>
              <a:rPr lang="ar-SA" sz="32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و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 حاجات المتعلم.</a:t>
            </a:r>
            <a:endParaRPr lang="fr-FR" sz="3200" dirty="0" smtClean="0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90246" y="4029532"/>
            <a:ext cx="8784000" cy="1512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514350" indent="-514350" algn="just" rtl="1"/>
            <a:r>
              <a:rPr lang="ar-DZ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4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- الاعتماد على المفاهيم المهيكلة للمادة </a:t>
            </a:r>
            <a:r>
              <a:rPr lang="ar-SA" sz="32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و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 توظيف الموارد </a:t>
            </a:r>
            <a:endParaRPr lang="fr-FR" sz="3200" dirty="0" smtClean="0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  <a:p>
            <a:pPr marL="514350" indent="-514350" algn="just" rtl="1"/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( المعرفية، المنهجية </a:t>
            </a:r>
            <a:r>
              <a:rPr lang="ar-SA" sz="32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و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 القيم والمواقف) بأقل الأمثلة </a:t>
            </a:r>
            <a:r>
              <a:rPr lang="ar-SA" sz="32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والتمثيلات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 الموصلة إلى الكفاءات المستهدفة لكل وحدة تعلمية.</a:t>
            </a:r>
            <a:endParaRPr lang="fr-FR" sz="3200" dirty="0" smtClean="0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  <a:p>
            <a:pPr algn="just"/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472794" y="5572140"/>
            <a:ext cx="5400000" cy="64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 rtl="1"/>
            <a:r>
              <a:rPr lang="ar-DZ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6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 - المعالجة كإجراء تعديلي </a:t>
            </a:r>
            <a:r>
              <a:rPr lang="ar-SA" sz="32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للتعلمات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 .</a:t>
            </a:r>
            <a:endParaRPr lang="fr-FR" sz="3200" dirty="0" smtClean="0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714348" y="0"/>
            <a:ext cx="7286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200" b="1" u="sng" dirty="0" smtClean="0"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توجيهات لوضع التدرج في التعلمات موضع التنفيذ:</a:t>
            </a:r>
            <a:endParaRPr lang="ar-DZ" sz="3200" b="1" u="sng" dirty="0" smtClean="0"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8170" y="1142984"/>
            <a:ext cx="8784000" cy="29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بعد التوجيهات التي يتلقاها الأساتذة من الس</a:t>
            </a:r>
            <a:r>
              <a:rPr lang="ar-DZ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ي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د المفتش فيما يخص شرح </a:t>
            </a:r>
            <a:r>
              <a:rPr lang="ar-SA" sz="32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و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 توضيح معالم مخطط التدرج في بناء التعلمات و الأهداف التربوية المحددة له ، وبعد العمل في أفواج</a:t>
            </a:r>
            <a:r>
              <a:rPr lang="ar-DZ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 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لاقتراح نموذج كامل  للتدرج في التعلمات لوحدة من الوحدات التعلمية بكل معطياتها</a:t>
            </a:r>
            <a:r>
              <a:rPr lang="fr-FR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 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،</a:t>
            </a:r>
            <a:r>
              <a:rPr lang="fr-FR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 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و المصادقة عليه من قبل الأساتذة المشاركين تحت إشراف المفتش ، ينتظر :</a:t>
            </a:r>
            <a:endParaRPr lang="fr-FR" sz="3200" dirty="0" smtClean="0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418742" y="4071942"/>
            <a:ext cx="7452000" cy="64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1 -  تعميم العملية على جميع الوحدات </a:t>
            </a:r>
            <a:r>
              <a:rPr lang="ar-SA" sz="32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و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 المستويات.  </a:t>
            </a:r>
            <a:endParaRPr lang="fr-FR" sz="3200" dirty="0" smtClean="0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802564" y="4643446"/>
            <a:ext cx="8072494" cy="100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2 - إعداد تو</a:t>
            </a:r>
            <a:r>
              <a:rPr lang="ar-DZ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ا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زيع لحصص تعلمية انطلاقا من التدرج الخاص بالوحدة </a:t>
            </a:r>
            <a:r>
              <a:rPr lang="ar-SA" sz="32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التعلمية</a:t>
            </a:r>
            <a:r>
              <a:rPr lang="ar-DZ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.</a:t>
            </a:r>
            <a:endParaRPr lang="fr-FR" sz="3200" dirty="0" smtClean="0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  <a:p>
            <a:pPr algn="r" rtl="1"/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163948" y="5572140"/>
            <a:ext cx="8712000" cy="10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3- الحرص على أن تكون المذكرة التربوية؛ التي تضمن تنفيذ الحصة التعلمية</a:t>
            </a:r>
            <a:r>
              <a:rPr lang="fr-FR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 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،</a:t>
            </a:r>
            <a:r>
              <a:rPr lang="fr-FR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 </a:t>
            </a:r>
            <a:r>
              <a:rPr lang="ar-SA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مستنبطة من التدرج</a:t>
            </a:r>
            <a:r>
              <a:rPr lang="ar-DZ" sz="32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.</a:t>
            </a:r>
            <a:endParaRPr lang="fr-FR" sz="3200" dirty="0" smtClean="0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20" y="2428868"/>
            <a:ext cx="8501063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r" rtl="1">
              <a:defRPr/>
            </a:pPr>
            <a:r>
              <a:rPr lang="ar-DZ" sz="4800" kern="0" dirty="0">
                <a:solidFill>
                  <a:schemeClr val="tx1"/>
                </a:solidFill>
                <a:latin typeface="Arial"/>
              </a:rPr>
              <a:t>كيف يمكن </a:t>
            </a:r>
            <a:r>
              <a:rPr lang="ar-DZ" sz="4800" b="1" kern="0" dirty="0">
                <a:solidFill>
                  <a:srgbClr val="FF0000"/>
                </a:solidFill>
                <a:latin typeface="Arial"/>
              </a:rPr>
              <a:t>ضبط</a:t>
            </a:r>
            <a:r>
              <a:rPr lang="ar-DZ" sz="4800" kern="0" dirty="0">
                <a:solidFill>
                  <a:schemeClr val="tx1"/>
                </a:solidFill>
                <a:latin typeface="Arial"/>
              </a:rPr>
              <a:t> التعلمات و </a:t>
            </a:r>
            <a:r>
              <a:rPr lang="ar-DZ" sz="4800" b="1" kern="0" dirty="0">
                <a:solidFill>
                  <a:srgbClr val="FF0000"/>
                </a:solidFill>
                <a:latin typeface="Arial"/>
              </a:rPr>
              <a:t>تعديلها</a:t>
            </a:r>
            <a:r>
              <a:rPr lang="ar-DZ" sz="4800" kern="0" dirty="0">
                <a:solidFill>
                  <a:schemeClr val="tx1"/>
                </a:solidFill>
                <a:latin typeface="Arial"/>
              </a:rPr>
              <a:t> أثناء الممارسات </a:t>
            </a:r>
            <a:r>
              <a:rPr lang="ar-DZ" sz="4800" kern="0" dirty="0" smtClean="0">
                <a:solidFill>
                  <a:schemeClr val="tx1"/>
                </a:solidFill>
                <a:latin typeface="Arial"/>
              </a:rPr>
              <a:t>الصَّفِّيَّة ؟وما </a:t>
            </a:r>
            <a:r>
              <a:rPr lang="ar-DZ" sz="4800" kern="0" dirty="0">
                <a:solidFill>
                  <a:schemeClr val="tx1"/>
                </a:solidFill>
                <a:latin typeface="Arial"/>
              </a:rPr>
              <a:t>مكانة </a:t>
            </a:r>
            <a:r>
              <a:rPr lang="ar-DZ" sz="4800" b="1" kern="0" dirty="0">
                <a:solidFill>
                  <a:srgbClr val="FF0000"/>
                </a:solidFill>
                <a:latin typeface="Arial"/>
              </a:rPr>
              <a:t>التدرج</a:t>
            </a:r>
            <a:r>
              <a:rPr lang="ar-DZ" sz="4800" kern="0" dirty="0">
                <a:solidFill>
                  <a:schemeClr val="tx1"/>
                </a:solidFill>
                <a:latin typeface="Arial"/>
              </a:rPr>
              <a:t> </a:t>
            </a:r>
            <a:endParaRPr lang="ar-DZ" sz="4800" kern="0" dirty="0" smtClean="0">
              <a:solidFill>
                <a:schemeClr val="tx1"/>
              </a:solidFill>
              <a:latin typeface="Arial"/>
            </a:endParaRPr>
          </a:p>
          <a:p>
            <a:pPr algn="r" rtl="1">
              <a:defRPr/>
            </a:pPr>
            <a:r>
              <a:rPr lang="ar-DZ" sz="4800" kern="0" dirty="0" smtClean="0">
                <a:solidFill>
                  <a:schemeClr val="tx1"/>
                </a:solidFill>
                <a:latin typeface="Arial"/>
              </a:rPr>
              <a:t>في </a:t>
            </a:r>
            <a:r>
              <a:rPr lang="ar-DZ" sz="4800" kern="0" dirty="0">
                <a:solidFill>
                  <a:schemeClr val="tx1"/>
                </a:solidFill>
                <a:latin typeface="Arial"/>
              </a:rPr>
              <a:t>ذلك؟</a:t>
            </a:r>
            <a:endParaRPr lang="fr-FR" sz="48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85918" y="0"/>
            <a:ext cx="54372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ar-DZ" sz="4800" b="1" kern="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/>
                <a:cs typeface="Arial"/>
              </a:rPr>
              <a:t>الإشكالية</a:t>
            </a:r>
            <a:endParaRPr lang="fr-FR" sz="1800" b="1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>
          <a:xfrm>
            <a:off x="6424794" y="2272610"/>
            <a:ext cx="2448000" cy="3096000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algn="ctr" eaLnBrk="0" hangingPunct="0">
              <a:lnSpc>
                <a:spcPct val="150000"/>
              </a:lnSpc>
              <a:spcBef>
                <a:spcPts val="800"/>
              </a:spcBef>
              <a:defRPr/>
            </a:pPr>
            <a:r>
              <a:rPr lang="ar-DZ" sz="3200" b="1" u="sng" kern="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المشكلة 1</a:t>
            </a:r>
            <a:r>
              <a:rPr lang="ar-DZ" sz="3200" b="1" kern="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:</a:t>
            </a:r>
          </a:p>
          <a:p>
            <a:pPr algn="ctr" rtl="1" eaLnBrk="0" hangingPunct="0">
              <a:spcBef>
                <a:spcPts val="800"/>
              </a:spcBef>
              <a:defRPr/>
            </a:pPr>
            <a:r>
              <a:rPr lang="ar-DZ" sz="3600" b="1" dirty="0">
                <a:solidFill>
                  <a:schemeClr val="tx1"/>
                </a:solidFill>
                <a:latin typeface="+mn-lt"/>
                <a:ea typeface="+mn-ea"/>
              </a:rPr>
              <a:t>كيف يكون التدرج </a:t>
            </a:r>
            <a:r>
              <a:rPr lang="ar-DZ" sz="3600" b="1" dirty="0">
                <a:solidFill>
                  <a:srgbClr val="FF0000"/>
                </a:solidFill>
                <a:latin typeface="+mn-lt"/>
                <a:ea typeface="+mn-ea"/>
              </a:rPr>
              <a:t>أداة منهجية</a:t>
            </a:r>
            <a:r>
              <a:rPr lang="ar-DZ" sz="3600" b="1" dirty="0">
                <a:solidFill>
                  <a:schemeClr val="tx1"/>
                </a:solidFill>
                <a:latin typeface="+mn-lt"/>
                <a:ea typeface="+mn-ea"/>
              </a:rPr>
              <a:t> لضبط التعلمات ؟</a:t>
            </a:r>
          </a:p>
          <a:p>
            <a:pPr eaLnBrk="0" hangingPunct="0">
              <a:spcBef>
                <a:spcPts val="800"/>
              </a:spcBef>
              <a:defRPr/>
            </a:pPr>
            <a:endParaRPr lang="ar-DZ" sz="2800" kern="0" dirty="0">
              <a:solidFill>
                <a:srgbClr val="000000"/>
              </a:solidFill>
              <a:latin typeface="+mn-lt"/>
              <a:ea typeface="+mn-ea"/>
            </a:endParaRPr>
          </a:p>
          <a:p>
            <a:pPr eaLnBrk="0" hangingPunct="0">
              <a:spcBef>
                <a:spcPts val="800"/>
              </a:spcBef>
              <a:defRPr/>
            </a:pPr>
            <a:endParaRPr lang="fr-FR" sz="2800" kern="0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 bwMode="auto">
          <a:xfrm>
            <a:off x="3114212" y="2428868"/>
            <a:ext cx="2916000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ar-DZ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المشكلة 2</a:t>
            </a:r>
            <a:r>
              <a:rPr lang="ar-DZ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</a:p>
          <a:p>
            <a:pPr marL="0" indent="0" algn="ctr">
              <a:buFontTx/>
              <a:buNone/>
              <a:defRPr/>
            </a:pPr>
            <a:r>
              <a:rPr lang="ar-DZ" sz="3600" b="1" dirty="0" smtClean="0"/>
              <a:t>ما </a:t>
            </a:r>
            <a:r>
              <a:rPr lang="ar-DZ" sz="3600" b="1" dirty="0" smtClean="0">
                <a:solidFill>
                  <a:srgbClr val="FF0000"/>
                </a:solidFill>
              </a:rPr>
              <a:t>الكفاءات</a:t>
            </a:r>
            <a:r>
              <a:rPr lang="ar-DZ" sz="3600" b="1" dirty="0" smtClean="0"/>
              <a:t> </a:t>
            </a:r>
            <a:r>
              <a:rPr lang="ar-DZ" sz="3600" b="1" dirty="0" smtClean="0">
                <a:solidFill>
                  <a:srgbClr val="FF0000"/>
                </a:solidFill>
              </a:rPr>
              <a:t>المهنية</a:t>
            </a:r>
            <a:r>
              <a:rPr lang="ar-DZ" sz="3600" b="1" dirty="0" smtClean="0"/>
              <a:t> اللازمة  للأستاذ للتحكم في </a:t>
            </a:r>
            <a:r>
              <a:rPr lang="ar-DZ" sz="4000" b="1" dirty="0" smtClean="0">
                <a:solidFill>
                  <a:srgbClr val="FF0000"/>
                </a:solidFill>
              </a:rPr>
              <a:t>آليات</a:t>
            </a:r>
            <a:r>
              <a:rPr lang="ar-DZ" sz="3600" b="1" dirty="0" smtClean="0">
                <a:solidFill>
                  <a:srgbClr val="FF0000"/>
                </a:solidFill>
              </a:rPr>
              <a:t> التعديل </a:t>
            </a:r>
            <a:r>
              <a:rPr lang="ar-DZ" sz="3600" b="1" dirty="0" smtClean="0"/>
              <a:t>البيداغوجي</a:t>
            </a:r>
            <a:r>
              <a:rPr lang="ar-DZ" sz="3600" b="1" kern="0" dirty="0" smtClean="0"/>
              <a:t> ؟</a:t>
            </a:r>
            <a:endParaRPr lang="ar-DZ" sz="3600" b="1" dirty="0" smtClean="0"/>
          </a:p>
          <a:p>
            <a:pPr marL="0" indent="0">
              <a:buFontTx/>
              <a:buNone/>
              <a:defRPr/>
            </a:pPr>
            <a:endParaRPr lang="ar-DZ" sz="2800" dirty="0" smtClean="0"/>
          </a:p>
          <a:p>
            <a:pPr marL="0" indent="0">
              <a:buFontTx/>
              <a:buNone/>
              <a:defRPr/>
            </a:pPr>
            <a:endParaRPr lang="fr-FR" sz="2800" dirty="0" smtClean="0"/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 bwMode="auto">
          <a:xfrm>
            <a:off x="238782" y="2185526"/>
            <a:ext cx="2664295" cy="34560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Tx/>
              <a:buNone/>
              <a:defRPr/>
            </a:pPr>
            <a:r>
              <a:rPr lang="ar-DZ" sz="36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المشكلة 3</a:t>
            </a:r>
            <a:r>
              <a:rPr lang="ar-DZ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</a:p>
          <a:p>
            <a:pPr marL="0" indent="0" algn="ctr">
              <a:buFontTx/>
              <a:buNone/>
              <a:defRPr/>
            </a:pPr>
            <a:r>
              <a:rPr lang="ar-DZ" sz="3600" b="1" dirty="0" smtClean="0"/>
              <a:t>ما مكانة </a:t>
            </a:r>
            <a:r>
              <a:rPr lang="ar-DZ" sz="3600" b="1" dirty="0" smtClean="0">
                <a:solidFill>
                  <a:srgbClr val="FF0000"/>
                </a:solidFill>
              </a:rPr>
              <a:t>التقويم</a:t>
            </a:r>
            <a:r>
              <a:rPr lang="ar-DZ" sz="3600" b="1" dirty="0" smtClean="0"/>
              <a:t> </a:t>
            </a:r>
            <a:r>
              <a:rPr lang="ar-DZ" sz="3600" b="1" dirty="0" smtClean="0">
                <a:solidFill>
                  <a:srgbClr val="FF0000"/>
                </a:solidFill>
              </a:rPr>
              <a:t>التكويني</a:t>
            </a:r>
            <a:r>
              <a:rPr lang="ar-DZ" sz="3600" b="1" dirty="0" smtClean="0"/>
              <a:t> في إطار التعديل </a:t>
            </a:r>
          </a:p>
          <a:p>
            <a:pPr marL="0" indent="0" algn="ctr">
              <a:buFontTx/>
              <a:buNone/>
              <a:defRPr/>
            </a:pPr>
            <a:r>
              <a:rPr lang="ar-DZ" sz="3600" b="1" dirty="0" smtClean="0"/>
              <a:t>البيداغوجي</a:t>
            </a:r>
            <a:r>
              <a:rPr lang="ar-DZ" sz="3600" b="1" kern="0" dirty="0" smtClean="0"/>
              <a:t> ؟</a:t>
            </a:r>
            <a:endParaRPr lang="ar-DZ" sz="3600" b="1" dirty="0" smtClean="0"/>
          </a:p>
          <a:p>
            <a:pPr marL="0" indent="0">
              <a:lnSpc>
                <a:spcPct val="150000"/>
              </a:lnSpc>
              <a:buFontTx/>
              <a:buNone/>
              <a:defRPr/>
            </a:pPr>
            <a:endParaRPr lang="ar-DZ" sz="2800" dirty="0" smtClean="0"/>
          </a:p>
          <a:p>
            <a:pPr marL="0" indent="0">
              <a:lnSpc>
                <a:spcPct val="150000"/>
              </a:lnSpc>
              <a:buFontTx/>
              <a:buNone/>
              <a:defRPr/>
            </a:pPr>
            <a:endParaRPr lang="fr-FR" sz="2800" dirty="0" smtClean="0"/>
          </a:p>
        </p:txBody>
      </p:sp>
      <p:sp>
        <p:nvSpPr>
          <p:cNvPr id="5128" name="Flèche vers le bas 12"/>
          <p:cNvSpPr>
            <a:spLocks noChangeArrowheads="1"/>
          </p:cNvSpPr>
          <p:nvPr/>
        </p:nvSpPr>
        <p:spPr bwMode="auto">
          <a:xfrm rot="1683763">
            <a:off x="1562378" y="1423710"/>
            <a:ext cx="415925" cy="857250"/>
          </a:xfrm>
          <a:prstGeom prst="downArrow">
            <a:avLst>
              <a:gd name="adj1" fmla="val 50000"/>
              <a:gd name="adj2" fmla="val 50162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29" name="Flèche vers le bas 13"/>
          <p:cNvSpPr>
            <a:spLocks noChangeArrowheads="1"/>
          </p:cNvSpPr>
          <p:nvPr/>
        </p:nvSpPr>
        <p:spPr bwMode="auto">
          <a:xfrm>
            <a:off x="4313012" y="1500174"/>
            <a:ext cx="500063" cy="71437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30" name="Flèche vers le bas 14"/>
          <p:cNvSpPr>
            <a:spLocks noChangeArrowheads="1"/>
          </p:cNvSpPr>
          <p:nvPr/>
        </p:nvSpPr>
        <p:spPr bwMode="auto">
          <a:xfrm rot="-2519756">
            <a:off x="7188823" y="1555123"/>
            <a:ext cx="466725" cy="741363"/>
          </a:xfrm>
          <a:prstGeom prst="downArrow">
            <a:avLst>
              <a:gd name="adj1" fmla="val 50000"/>
              <a:gd name="adj2" fmla="val 49911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431032" y="0"/>
            <a:ext cx="871296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DZ" sz="4000" b="1" dirty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المسعى المنهجي لتناول الإشكالية</a:t>
            </a:r>
            <a:endParaRPr lang="fr-FR" sz="4000" b="1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  <p:bldP spid="11" grpId="0"/>
      <p:bldP spid="5128" grpId="0" animBg="1"/>
      <p:bldP spid="5129" grpId="0" animBg="1"/>
      <p:bldP spid="5130" grpId="0" animBg="1"/>
      <p:bldP spid="12" grpId="0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SimSun"/>
        <a:cs typeface=""/>
      </a:majorFont>
      <a:minorFont>
        <a:latin typeface="Times New Roman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SimSun" pitchFamily="2" charset="-122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2846</TotalTime>
  <Words>1321</Words>
  <Application>Microsoft Office PowerPoint</Application>
  <PresentationFormat>Affichage à l'écran (4:3)</PresentationFormat>
  <Paragraphs>140</Paragraphs>
  <Slides>23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Modèle par défaut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  علاقة التدرج بالكفاءة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HAMMAR MADJID</dc:creator>
  <cp:lastModifiedBy>berrais ali</cp:lastModifiedBy>
  <cp:revision>352</cp:revision>
  <cp:lastPrinted>1601-01-01T00:00:00Z</cp:lastPrinted>
  <dcterms:created xsi:type="dcterms:W3CDTF">2015-04-30T10:29:32Z</dcterms:created>
  <dcterms:modified xsi:type="dcterms:W3CDTF">2016-04-16T13:21:16Z</dcterms:modified>
</cp:coreProperties>
</file>