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WZb4x3H3t1gRZT7sH6jwA" hashData="gXBHrvape/nPHdSFk7cc4BxIqT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00"/>
    <a:srgbClr val="00FFCC"/>
    <a:srgbClr val="CCFFCC"/>
    <a:srgbClr val="EEEC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23" d="100"/>
          <a:sy n="23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4793-45E6-495F-A6BE-DD5AD4584397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D735-6E04-4EAF-A252-DD223A9DA0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F8A3-1EB9-4A0D-81A2-A94C3D66007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620" y="1000108"/>
            <a:ext cx="4643470" cy="83099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عرفنا أن القارات تتباعد عن بعضها البعض فما هي القوى التي تتسبب في ذلك ؟</a:t>
            </a:r>
          </a:p>
          <a:p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364" y="357166"/>
            <a:ext cx="50720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تنقل القارات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215074" y="2143116"/>
            <a:ext cx="2428860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6713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16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تضاريس قاع المحيط</a:t>
            </a:r>
            <a:r>
              <a:rPr kumimoji="0" lang="ar-DZ" sz="1600" i="0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160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fr-FR" sz="240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3306" y="2643182"/>
            <a:ext cx="5072098" cy="36009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توجد سلاسل جبلية في أعماق المحيطات ( الهادي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الأطلسي ) تدعى بالظهرات ، طولها يفوق  65 ألف كلم أما عمقها فيتراوح بين 2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3 كلم ، يمكن أن تظهر بعض قممها العالية فوق سطح الماء مشكلة جزرا مثل إيسلندا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يمتد على طول قمة الظهرة خندق ( ريفت</a:t>
            </a:r>
            <a:r>
              <a:rPr lang="ar-DZ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) يتراوح عمقه بين 2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3 كلم تتدفق منه الحمم البازلتية المساهمة في التوسع التدريجي لقاع المحيطات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238500" cy="33337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 rot="17019852">
            <a:off x="176880" y="2033457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المحيط </a:t>
            </a:r>
          </a:p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الأطلسي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3929066"/>
            <a:ext cx="774571" cy="276999"/>
          </a:xfrm>
          <a:prstGeom prst="rect">
            <a:avLst/>
          </a:prstGeom>
          <a:solidFill>
            <a:srgbClr val="33FFAC"/>
          </a:solidFill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الظهرات</a:t>
            </a:r>
            <a:endParaRPr lang="fr-FR" sz="1200" b="1" dirty="0"/>
          </a:p>
        </p:txBody>
      </p:sp>
      <p:cxnSp>
        <p:nvCxnSpPr>
          <p:cNvPr id="12" name="Connecteur droit avec flèche 11"/>
          <p:cNvCxnSpPr>
            <a:stCxn id="10" idx="0"/>
          </p:cNvCxnSpPr>
          <p:nvPr/>
        </p:nvCxnSpPr>
        <p:spPr>
          <a:xfrm rot="16200000" flipV="1">
            <a:off x="836553" y="3521109"/>
            <a:ext cx="428628" cy="38728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0"/>
          </p:cNvCxnSpPr>
          <p:nvPr/>
        </p:nvCxnSpPr>
        <p:spPr>
          <a:xfrm rot="5400000" flipH="1" flipV="1">
            <a:off x="1408057" y="3479767"/>
            <a:ext cx="285752" cy="6128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612" y="642918"/>
            <a:ext cx="6286512" cy="83099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لاحظ الوثيقة -1-  </a:t>
            </a:r>
          </a:p>
          <a:p>
            <a:pPr algn="r" rtl="1">
              <a:buFontTx/>
              <a:buChar char="-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هو السبب المؤدي إلى تباعد قارة إفريقيا عن قارة أمريكا الجنوبية ؟</a:t>
            </a:r>
          </a:p>
          <a:p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571744"/>
            <a:ext cx="85472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000" b="1" dirty="0">
                <a:latin typeface="Tahoma" pitchFamily="34" charset="0"/>
                <a:cs typeface="Tahoma" pitchFamily="34" charset="0"/>
              </a:rPr>
              <a:t>الوثيقة -1- </a:t>
            </a:r>
            <a:endParaRPr lang="fr-FR" sz="1000" b="1" dirty="0"/>
          </a:p>
        </p:txBody>
      </p:sp>
      <p:sp>
        <p:nvSpPr>
          <p:cNvPr id="6" name="Rectangle 5"/>
          <p:cNvSpPr/>
          <p:nvPr/>
        </p:nvSpPr>
        <p:spPr>
          <a:xfrm>
            <a:off x="5500694" y="1714488"/>
            <a:ext cx="34355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- الظواهر الجيولوجية لتباعد القارات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86314" y="2714620"/>
            <a:ext cx="4143404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تظهر الوثيقة -1- سلسلة من التضاريس البركانية وسط قاع المحيط الأطلسي بين قارتي إفريقيا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أمريكا الجنوبية 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أما الوثيقة -2- خاصة برسم تخطيطي لمقطع على مستوى الظهرة من       إلى   </a:t>
            </a:r>
            <a:endParaRPr lang="fr-FR" sz="1600" dirty="0"/>
          </a:p>
        </p:txBody>
      </p:sp>
      <p:sp>
        <p:nvSpPr>
          <p:cNvPr id="17" name="Ellipse 16"/>
          <p:cNvSpPr/>
          <p:nvPr/>
        </p:nvSpPr>
        <p:spPr>
          <a:xfrm>
            <a:off x="6500826" y="4929198"/>
            <a:ext cx="214314" cy="28575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429388" y="4929198"/>
            <a:ext cx="32596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fr-FR" sz="1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643570" y="4929198"/>
            <a:ext cx="214314" cy="28575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2132" y="4929198"/>
            <a:ext cx="32596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fr-FR" sz="1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49443" cy="22145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57224" y="2285992"/>
            <a:ext cx="85888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DZ" sz="1100" b="1" dirty="0">
                <a:latin typeface="Tahoma" pitchFamily="34" charset="0"/>
                <a:cs typeface="Tahoma" pitchFamily="34" charset="0"/>
              </a:rPr>
              <a:t>الظهرة</a:t>
            </a:r>
            <a:endParaRPr lang="fr-FR" sz="14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071538" y="2143116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714876" y="6357958"/>
            <a:ext cx="85472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050" b="1" dirty="0">
                <a:latin typeface="Tahoma" pitchFamily="34" charset="0"/>
                <a:cs typeface="Tahoma" pitchFamily="34" charset="0"/>
              </a:rPr>
              <a:t>الوثيقة -2-</a:t>
            </a:r>
            <a:endParaRPr lang="fr-FR" sz="105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/>
          <p:cNvSpPr txBox="1">
            <a:spLocks/>
          </p:cNvSpPr>
          <p:nvPr/>
        </p:nvSpPr>
        <p:spPr>
          <a:xfrm>
            <a:off x="214282" y="0"/>
            <a:ext cx="8729666" cy="107154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النص:</a:t>
            </a:r>
            <a:b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يظهر وسط قاع المحيط الأطلسي وجود ظهرة ، يشغل محورها خندق يدعى: الريفت الذي يتميز بنشاط زلزالي </a:t>
            </a:r>
            <a:r>
              <a:rPr kumimoji="0" lang="ar-D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بركاني كبير ،و يلاحظ أن هذه الظهرة تتشكل من عدة قطع متتالية تحدها فوالق موازية لمحور الظهرة </a:t>
            </a:r>
            <a:r>
              <a:rPr kumimoji="0" lang="ar-DZ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kumimoji="0" lang="ar-DZ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أخرى عمودية عليه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9" name="Picture 4" descr="E:\- dossier--2\جيولوجيا + برامج\images\fen2âge de la croûte océa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5643602" cy="4286280"/>
          </a:xfrm>
          <a:prstGeom prst="rect">
            <a:avLst/>
          </a:prstGeom>
          <a:noFill/>
          <a:ln w="28575">
            <a:solidFill>
              <a:srgbClr val="2104CC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43108" y="2428868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1200" b="1" dirty="0">
                <a:latin typeface="Tahoma" pitchFamily="34" charset="0"/>
                <a:cs typeface="Tahoma" pitchFamily="34" charset="0"/>
              </a:rPr>
              <a:t>المحيط </a:t>
            </a:r>
          </a:p>
          <a:p>
            <a:pPr algn="ctr"/>
            <a:r>
              <a:rPr lang="ar-DZ" sz="1200" b="1" dirty="0">
                <a:latin typeface="Tahoma" pitchFamily="34" charset="0"/>
                <a:cs typeface="Tahoma" pitchFamily="34" charset="0"/>
              </a:rPr>
              <a:t>الأطلسي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428596" y="285749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المحيط </a:t>
            </a:r>
          </a:p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الهادي</a:t>
            </a:r>
            <a:endParaRPr lang="fr-FR" sz="1200" b="1" dirty="0"/>
          </a:p>
        </p:txBody>
      </p:sp>
      <p:sp>
        <p:nvSpPr>
          <p:cNvPr id="7" name="Rectangle 6"/>
          <p:cNvSpPr/>
          <p:nvPr/>
        </p:nvSpPr>
        <p:spPr>
          <a:xfrm rot="3733640">
            <a:off x="4374807" y="3433752"/>
            <a:ext cx="66236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الريفت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286116" y="4929198"/>
            <a:ext cx="77457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الظهرات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2000232" y="3357562"/>
            <a:ext cx="857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أمريكا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الجنوبية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7290" y="2071678"/>
            <a:ext cx="9286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1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أمريكا</a:t>
            </a:r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الشمالية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868" y="1928802"/>
            <a:ext cx="714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1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أوروبا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76" y="1785926"/>
            <a:ext cx="714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1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آسيا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72066" y="3857628"/>
            <a:ext cx="857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1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استراليا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6116" y="2857496"/>
            <a:ext cx="928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1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إفريقيا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4810" y="2643182"/>
            <a:ext cx="7143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9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الهند</a:t>
            </a:r>
            <a:endParaRPr lang="fr-FR" sz="900" b="1" dirty="0">
              <a:solidFill>
                <a:srgbClr val="FFFF00"/>
              </a:solidFill>
            </a:endParaRPr>
          </a:p>
        </p:txBody>
      </p:sp>
      <p:cxnSp>
        <p:nvCxnSpPr>
          <p:cNvPr id="17" name="Connecteur droit avec flèche 16"/>
          <p:cNvCxnSpPr>
            <a:stCxn id="8" idx="0"/>
          </p:cNvCxnSpPr>
          <p:nvPr/>
        </p:nvCxnSpPr>
        <p:spPr>
          <a:xfrm rot="5400000" flipH="1" flipV="1">
            <a:off x="3694073" y="4194147"/>
            <a:ext cx="714380" cy="7557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8" idx="0"/>
          </p:cNvCxnSpPr>
          <p:nvPr/>
        </p:nvCxnSpPr>
        <p:spPr>
          <a:xfrm rot="16200000" flipV="1">
            <a:off x="3086850" y="4342646"/>
            <a:ext cx="642942" cy="5301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8" idx="0"/>
          </p:cNvCxnSpPr>
          <p:nvPr/>
        </p:nvCxnSpPr>
        <p:spPr>
          <a:xfrm rot="16200000" flipV="1">
            <a:off x="2193875" y="3449671"/>
            <a:ext cx="928694" cy="2030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7" idx="3"/>
          </p:cNvCxnSpPr>
          <p:nvPr/>
        </p:nvCxnSpPr>
        <p:spPr>
          <a:xfrm rot="5400000">
            <a:off x="4541384" y="4110210"/>
            <a:ext cx="563851" cy="739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0034" y="5500703"/>
            <a:ext cx="5643602" cy="307777"/>
          </a:xfrm>
          <a:prstGeom prst="rect">
            <a:avLst/>
          </a:prstGeom>
          <a:solidFill>
            <a:srgbClr val="00FFCC">
              <a:alpha val="80000"/>
            </a:srgbClr>
          </a:solidFill>
          <a:ln w="28575">
            <a:solidFill>
              <a:srgbClr val="2104CC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400" b="1" dirty="0">
                <a:latin typeface="Tahoma" pitchFamily="34" charset="0"/>
                <a:cs typeface="Tahoma" pitchFamily="34" charset="0"/>
              </a:rPr>
              <a:t>الظهرات المحيطية للكرة الأرضية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143117"/>
            <a:ext cx="2952529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215206" y="5500702"/>
            <a:ext cx="85472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050" b="1" dirty="0">
                <a:latin typeface="Tahoma" pitchFamily="34" charset="0"/>
                <a:cs typeface="Tahoma" pitchFamily="34" charset="0"/>
              </a:rPr>
              <a:t>الوثيقة -3-</a:t>
            </a:r>
            <a:endParaRPr lang="fr-FR" sz="1050" b="1" dirty="0"/>
          </a:p>
        </p:txBody>
      </p:sp>
      <p:sp>
        <p:nvSpPr>
          <p:cNvPr id="23" name="Rectangle 22"/>
          <p:cNvSpPr/>
          <p:nvPr/>
        </p:nvSpPr>
        <p:spPr>
          <a:xfrm>
            <a:off x="2786050" y="5929330"/>
            <a:ext cx="85472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050" b="1" dirty="0">
                <a:latin typeface="Tahoma" pitchFamily="34" charset="0"/>
                <a:cs typeface="Tahoma" pitchFamily="34" charset="0"/>
              </a:rPr>
              <a:t>الوثيقة -4-</a:t>
            </a:r>
            <a:endParaRPr lang="fr-FR" sz="105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2643174" cy="2071702"/>
          </a:xfrm>
          <a:prstGeom prst="rect">
            <a:avLst/>
          </a:prstGeom>
          <a:noFill/>
          <a:ln w="9525">
            <a:solidFill>
              <a:srgbClr val="2104CC"/>
            </a:solidFill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57422" cy="2214554"/>
          </a:xfrm>
          <a:prstGeom prst="rect">
            <a:avLst/>
          </a:prstGeom>
          <a:noFill/>
          <a:ln w="9525">
            <a:solidFill>
              <a:srgbClr val="2104CC"/>
            </a:solidFill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429132"/>
            <a:ext cx="3000363" cy="2449124"/>
          </a:xfrm>
          <a:prstGeom prst="rect">
            <a:avLst/>
          </a:prstGeom>
          <a:noFill/>
          <a:ln w="9525">
            <a:solidFill>
              <a:srgbClr val="2104CC"/>
            </a:solidFill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>
          <a:xfrm>
            <a:off x="2143108" y="0"/>
            <a:ext cx="21431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000" b="1" dirty="0">
                <a:latin typeface="Tahoma" pitchFamily="34" charset="0"/>
                <a:cs typeface="Tahoma" pitchFamily="34" charset="0"/>
              </a:rPr>
              <a:t> 1</a:t>
            </a:r>
            <a:endParaRPr lang="fr-FR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8860" y="2285992"/>
            <a:ext cx="21431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000" b="1" dirty="0">
                <a:latin typeface="Tahoma" pitchFamily="34" charset="0"/>
                <a:cs typeface="Tahoma" pitchFamily="34" charset="0"/>
              </a:rPr>
              <a:t> 2</a:t>
            </a:r>
            <a:endParaRPr lang="fr-FR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6050" y="4429132"/>
            <a:ext cx="21431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1000" b="1" dirty="0">
                <a:latin typeface="Tahoma" pitchFamily="34" charset="0"/>
                <a:cs typeface="Tahoma" pitchFamily="34" charset="0"/>
              </a:rPr>
              <a:t> 3</a:t>
            </a:r>
            <a:endParaRPr lang="fr-FR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0" y="6488668"/>
            <a:ext cx="9925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latin typeface="Tahoma" pitchFamily="34" charset="0"/>
                <a:cs typeface="Tahoma" pitchFamily="34" charset="0"/>
              </a:rPr>
              <a:t>الوثيقة -5- </a:t>
            </a:r>
            <a:endParaRPr lang="fr-FR" sz="1200" b="1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57554" y="357166"/>
            <a:ext cx="5500726" cy="564360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الخلاصة:</a:t>
            </a: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بعد دراسة تاريخ قارتي إفريقيا و أمريكا الجنوبية</a:t>
            </a:r>
            <a:r>
              <a:rPr kumimoji="0" lang="ar-DZ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تم التوصل </a:t>
            </a:r>
            <a:r>
              <a:rPr kumimoji="0" lang="ar-DZ" sz="1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الى</a:t>
            </a:r>
            <a:r>
              <a:rPr kumimoji="0" lang="ar-DZ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أنهما تحركتا ( تزحزحتا 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ar-DZ" sz="1600" dirty="0">
                <a:latin typeface="Tahoma" pitchFamily="34" charset="0"/>
                <a:ea typeface="+mj-ea"/>
                <a:cs typeface="Tahoma" pitchFamily="34" charset="0"/>
              </a:rPr>
              <a:t>ترتبط هذه الزحزحة ببنية جيولوجية خاصة تحت مائية من أصل بركاني طفحي( انسكابي) ، يتميز نشاطها بقذف حمم من طبيعة بازلتية ،تدعى هذه البنية الجيولوجية بالظهرة  المحيطية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يؤدي وصول الحمم البازلتية المتتالية على مستوى ريفت الظهرة إلى تشكل قشرة محيطية </a:t>
            </a:r>
            <a:r>
              <a:rPr lang="ar-DZ" sz="1600" dirty="0">
                <a:latin typeface="Tahoma" pitchFamily="34" charset="0"/>
                <a:ea typeface="+mj-ea"/>
                <a:cs typeface="Tahoma" pitchFamily="34" charset="0"/>
              </a:rPr>
              <a:t>جديدة تدفع القشرة المحيطية الأقدم منها ،فبهذا تُشكل الظهرة المحيطية تدريجيا أرضية جديدة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ar-DZ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تعمل قوى آتية من المناطق</a:t>
            </a:r>
            <a:r>
              <a:rPr kumimoji="0" lang="ar-DZ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العميقة(تحت القشرة الأرضية أو الرداء ) تدعى بالحمل الحراري على دفع </a:t>
            </a:r>
            <a:r>
              <a:rPr kumimoji="0" lang="ar-DZ" sz="16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kumimoji="0" lang="ar-DZ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زحزحة القارات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defRPr/>
            </a:pPr>
            <a:r>
              <a:rPr lang="ar-DZ" sz="1600" dirty="0">
                <a:latin typeface="Tahoma" pitchFamily="34" charset="0"/>
                <a:ea typeface="+mj-ea"/>
                <a:cs typeface="Tahoma" pitchFamily="34" charset="0"/>
              </a:rPr>
              <a:t>   </a:t>
            </a:r>
            <a:r>
              <a:rPr kumimoji="0" lang="ar-DZ" sz="16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+mj-ea"/>
                <a:cs typeface="Tahoma" pitchFamily="34" charset="0"/>
              </a:rPr>
              <a:t>لاحظ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الوثيقة -5- </a:t>
            </a:r>
            <a:endParaRPr lang="fr-FR" sz="1600" dirty="0"/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072362" cy="6143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143644"/>
            <a:ext cx="8643999" cy="523220"/>
          </a:xfrm>
          <a:prstGeom prst="rect">
            <a:avLst/>
          </a:prstGeom>
          <a:solidFill>
            <a:srgbClr val="FF00FF">
              <a:alpha val="1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DZ" sz="1400" dirty="0">
                <a:latin typeface="Tahoma" pitchFamily="34" charset="0"/>
                <a:cs typeface="Tahoma" pitchFamily="34" charset="0"/>
              </a:rPr>
              <a:t>ج - يزداد عمر الصخور البازلتية المشكلة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ل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قعر المحيط الأطلسي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ar-MA" sz="1400" dirty="0">
                <a:latin typeface="Tahoma" pitchFamily="34" charset="0"/>
                <a:cs typeface="Tahoma" pitchFamily="34" charset="0"/>
              </a:rPr>
              <a:t>كلما ابتعدنا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عن ريفت الظهرة في اتجاه  قارتي إفريقيا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أمريكا الجنوبية بشكل متماثل من جهتي محور الظهرة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7286644" y="1214422"/>
            <a:ext cx="1643074" cy="2677656"/>
          </a:xfrm>
          <a:prstGeom prst="rect">
            <a:avLst/>
          </a:prstGeom>
          <a:solidFill>
            <a:srgbClr val="FF00FF">
              <a:alpha val="10196"/>
            </a:srgb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س- ماذا تستنتج من هذه الوثيقة عن عمر صخور البازلت</a:t>
            </a:r>
            <a:r>
              <a:rPr lang="ar-MA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MA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</a:t>
            </a:r>
            <a:r>
              <a:rPr lang="ar-MA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ي </a:t>
            </a:r>
            <a:r>
              <a:rPr lang="ar-MA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ي</a:t>
            </a:r>
            <a:r>
              <a:rPr lang="ar-MA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تشكل منه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</a:t>
            </a:r>
            <a:r>
              <a:rPr lang="ar-MA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قعر المحيط الأطلسي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؟  </a:t>
            </a:r>
            <a:endParaRPr lang="fr-FR" sz="14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- dossier--2\جيولوجيا + برامج\images\geophysique-fonds-oceaniques-03 Cartes des âges (en millions d'années, Ma) des fonds océaniques obtenus par le magnétis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072494" cy="57864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00166" y="6143644"/>
            <a:ext cx="7000924" cy="400110"/>
          </a:xfrm>
          <a:prstGeom prst="rect">
            <a:avLst/>
          </a:prstGeom>
          <a:solidFill>
            <a:srgbClr val="CC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DZ" sz="2000" dirty="0">
                <a:latin typeface="Tahoma" pitchFamily="34" charset="0"/>
                <a:cs typeface="Tahoma" pitchFamily="34" charset="0"/>
              </a:rPr>
              <a:t>عمر قاع المحيطات  ( مليون سنة </a:t>
            </a:r>
            <a:r>
              <a:rPr lang="fr-FR" sz="2000" dirty="0"/>
              <a:t> Ma</a:t>
            </a:r>
            <a:r>
              <a:rPr lang="ar-DZ" sz="2000" dirty="0"/>
              <a:t>) </a:t>
            </a:r>
            <a:r>
              <a:rPr lang="ar-DZ" sz="2000" dirty="0">
                <a:latin typeface="Tahoma" pitchFamily="34" charset="0"/>
                <a:cs typeface="Tahoma" pitchFamily="34" charset="0"/>
              </a:rPr>
              <a:t>  </a:t>
            </a: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642910" y="5072074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261</Words>
  <PresentationFormat>Affichage à l'écran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Ahmed khomidja</cp:lastModifiedBy>
  <cp:revision>68</cp:revision>
  <dcterms:modified xsi:type="dcterms:W3CDTF">2016-01-15T07:40:31Z</dcterms:modified>
</cp:coreProperties>
</file>