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bin" ContentType="application/vnd.ms-powerpoint.smartTags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32"/>
  </p:notesMasterIdLst>
  <p:sldIdLst>
    <p:sldId id="317" r:id="rId3"/>
    <p:sldId id="256" r:id="rId4"/>
    <p:sldId id="257" r:id="rId5"/>
    <p:sldId id="305" r:id="rId6"/>
    <p:sldId id="322" r:id="rId7"/>
    <p:sldId id="325" r:id="rId8"/>
    <p:sldId id="337" r:id="rId9"/>
    <p:sldId id="324" r:id="rId10"/>
    <p:sldId id="259" r:id="rId11"/>
    <p:sldId id="291" r:id="rId12"/>
    <p:sldId id="343" r:id="rId13"/>
    <p:sldId id="327" r:id="rId14"/>
    <p:sldId id="338" r:id="rId15"/>
    <p:sldId id="328" r:id="rId16"/>
    <p:sldId id="329" r:id="rId17"/>
    <p:sldId id="330" r:id="rId18"/>
    <p:sldId id="335" r:id="rId19"/>
    <p:sldId id="332" r:id="rId20"/>
    <p:sldId id="333" r:id="rId21"/>
    <p:sldId id="334" r:id="rId22"/>
    <p:sldId id="339" r:id="rId23"/>
    <p:sldId id="331" r:id="rId24"/>
    <p:sldId id="313" r:id="rId25"/>
    <p:sldId id="323" r:id="rId26"/>
    <p:sldId id="290" r:id="rId27"/>
    <p:sldId id="318" r:id="rId28"/>
    <p:sldId id="315" r:id="rId29"/>
    <p:sldId id="321" r:id="rId30"/>
    <p:sldId id="314" r:id="rId31"/>
  </p:sldIdLst>
  <p:sldSz cx="9144000" cy="6858000" type="screen4x3"/>
  <p:notesSz cx="6858000" cy="9144000"/>
  <p:smartTags r:id="rId3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Z7zLEgNrQuuWkVMBXwzUQA" hashData="i5yxAgZRVgVcQZS+GpAkndJ6hV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00CC"/>
    <a:srgbClr val="CCFF33"/>
    <a:srgbClr val="FF3399"/>
    <a:srgbClr val="99FF99"/>
    <a:srgbClr val="66FFCC"/>
    <a:srgbClr val="FFFF00"/>
    <a:srgbClr val="00FF99"/>
    <a:srgbClr val="FF7619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1" autoAdjust="0"/>
    <p:restoredTop sz="93298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06/relationships/smartTags" Target="smartTags.bin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4DA37-95D2-4B60-A0A2-CAC7BC5043BB}" type="datetimeFigureOut">
              <a:rPr lang="fr-FR" smtClean="0"/>
              <a:pPr/>
              <a:t>15/01/2016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FA7E-7043-4CBD-9BA8-981A690563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3FA7E-7043-4CBD-9BA8-981A690563D5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3FA7E-7043-4CBD-9BA8-981A690563D5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15/01/2016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8905-CAB6-475E-84C2-3ECC4AC10FC6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C344-7E8F-4B5C-935E-6AF7AD4DC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10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143240" y="1214422"/>
            <a:ext cx="4284935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2000" dirty="0">
                <a:solidFill>
                  <a:sysClr val="windowText" lastClr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1-1- </a:t>
            </a:r>
            <a:r>
              <a:rPr lang="ar-SA" sz="2000" dirty="0">
                <a:solidFill>
                  <a:sysClr val="windowText" lastClr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مظاهر </a:t>
            </a:r>
            <a:r>
              <a:rPr lang="ar-SA" sz="2000" dirty="0" err="1">
                <a:solidFill>
                  <a:sysClr val="windowText" lastClr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SA" sz="2000" dirty="0">
                <a:solidFill>
                  <a:sysClr val="windowText" lastClr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عواقب الزلازل</a:t>
            </a:r>
            <a:endParaRPr lang="fr-FR" sz="20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428604"/>
            <a:ext cx="726192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32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1 - </a:t>
            </a:r>
            <a:r>
              <a:rPr lang="ar-SA" sz="32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دراسة </a:t>
            </a:r>
            <a:r>
              <a:rPr lang="ar-DZ" sz="3200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</a:t>
            </a:r>
            <a:r>
              <a:rPr lang="ar-SA" sz="32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زل</a:t>
            </a:r>
            <a:r>
              <a:rPr lang="ar-DZ" sz="32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</a:t>
            </a:r>
            <a:r>
              <a:rPr lang="ar-SA" sz="32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زل على </a:t>
            </a:r>
            <a:r>
              <a:rPr lang="ar-DZ" sz="3200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</a:t>
            </a:r>
            <a:r>
              <a:rPr lang="ar-SA" sz="32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مستوى </a:t>
            </a:r>
            <a:r>
              <a:rPr lang="ar-DZ" sz="3200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</a:t>
            </a:r>
            <a:r>
              <a:rPr lang="ar-SA" sz="32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محلي 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143240" y="1785926"/>
            <a:ext cx="4286280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20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1-2 - مسجل الزلازل</a:t>
            </a:r>
            <a:endParaRPr lang="fr-FR" sz="200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143240" y="2285992"/>
            <a:ext cx="4286280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20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1-3 - الأمواج الزلزالية</a:t>
            </a:r>
            <a:endParaRPr lang="fr-FR" sz="200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3143240" y="2857496"/>
            <a:ext cx="4287586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20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1-4 - البؤرة و المركز السطحي للزلزال</a:t>
            </a:r>
            <a:endParaRPr lang="fr-FR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3143240" y="3429000"/>
            <a:ext cx="4286280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2000" dirty="0">
                <a:solidFill>
                  <a:sysClr val="windowText" lastClr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1-5 - أسباب حدوث الزلازل</a:t>
            </a:r>
            <a:endParaRPr lang="fr-FR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3357554" y="5929330"/>
            <a:ext cx="3036755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2000" dirty="0">
                <a:solidFill>
                  <a:sysClr val="windowText" lastClr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* - قياس شدة الزلزال</a:t>
            </a:r>
            <a:endParaRPr lang="fr-FR" sz="20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2684782" y="4071942"/>
            <a:ext cx="4737194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DZ" sz="2000" dirty="0">
                <a:solidFill>
                  <a:sysClr val="windowText" lastClr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1-6 – طريقة تحديد المركز السطحي للزلازل</a:t>
            </a:r>
            <a:endParaRPr lang="fr-FR" sz="20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3336718" y="5286388"/>
            <a:ext cx="3070071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DZ" sz="2000" dirty="0">
                <a:solidFill>
                  <a:sysClr val="windowText" lastClr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* – خصائص الأمواج الزلزالية</a:t>
            </a:r>
            <a:endParaRPr lang="fr-FR" sz="2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3306" y="1000108"/>
            <a:ext cx="500810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س- كيف يتم تسجيل الهزات الأرضية بالجهاز الكلاسيكي ؟</a:t>
            </a:r>
            <a:endParaRPr lang="fr-FR" sz="1600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00562" y="1428736"/>
            <a:ext cx="4109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س- لماذا نصل السيسموغراف بالحاسوب ؟</a:t>
            </a:r>
            <a:endParaRPr kumimoji="0" lang="ar-DZ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15140" y="2143116"/>
            <a:ext cx="1628484" cy="400110"/>
          </a:xfrm>
          <a:prstGeom prst="rect">
            <a:avLst/>
          </a:prstGeom>
          <a:solidFill>
            <a:srgbClr val="CCFF33"/>
          </a:solidFill>
          <a:ln>
            <a:solidFill>
              <a:srgbClr val="380AFC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ar-DZ" sz="2000" b="1" dirty="0">
                <a:solidFill>
                  <a:srgbClr val="FF0000"/>
                </a:solidFill>
              </a:rPr>
              <a:t>الأمواج الزلزالية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28992" y="3571876"/>
            <a:ext cx="5429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لو أسقطنا حجرا صغيرا على سطح الماء نلاحظ  تشكل دوائر متحدة المركز هي الأمواج 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كلما ابتعدت الأمواج عن نقطة سقوط الحجر – المركز - فقدت طاقتها المكتسبة عن سقوط الحجر في الماء</a:t>
            </a:r>
            <a:r>
              <a:rPr kumimoji="0" 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16" y="2786058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>
                <a:solidFill>
                  <a:srgbClr val="FF0000"/>
                </a:solidFill>
              </a:rPr>
              <a:t>أ - الأمواج الزلزالية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214710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Bouton d'action : Précédent 1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8" name="Bouton d'action : Suivant 1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9" name="Bouton d'action : Accueil 1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3636" y="21429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تحليل التسجيل الزلزالي:-</a:t>
            </a:r>
            <a:endParaRPr lang="fr-FR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5"/>
            <a:ext cx="5929354" cy="334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215074" y="785794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تمثل الوثيقة -1- تسجيلات زلزالية سجلت على مستوى محطتين مختلفتين 1 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2  . </a:t>
            </a:r>
            <a:endParaRPr lang="fr-FR" sz="1600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86511" y="2571744"/>
            <a:ext cx="2500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قارن بين التسجيلين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استخرج مفهومي الشدة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المدة </a:t>
            </a:r>
            <a:endParaRPr kumimoji="0" lang="ar-DZ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57950" y="5643578"/>
            <a:ext cx="2218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ماذا تستنتج من ذلك ؟ </a:t>
            </a:r>
            <a:endParaRPr kumimoji="0" lang="ar-DZ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72132" y="4572008"/>
            <a:ext cx="33570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وضح الفرق الموجود بين التسجيلين .</a:t>
            </a:r>
            <a:endParaRPr kumimoji="0" lang="ar-DZ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3" name="Bouton d'action : Accueil 12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0100" y="2143116"/>
            <a:ext cx="7286676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يمكن أن تكون الزلازل ذات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شدّات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مختلفة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تُقاس بجهاز يدعى السيسموغراف – مسجل الزلازل- الذي يحدد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شدّة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مدة الزلزال.</a:t>
            </a: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يسجل مسجل الزلازل الهزات الأرضية المنتشرة على شكل أمواج 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يقاس مقدار الزلازل بواسطة سلم ريشتر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.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00826" y="1071546"/>
            <a:ext cx="12144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الاستنتاج </a:t>
            </a:r>
            <a:endParaRPr kumimoji="0" lang="ar-DZ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outon d'action : Précédent 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8" name="Bouton d'action : Suivant 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9" name="Bouton d'action : Accueil 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714908" cy="3071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8072494" cy="1754326"/>
          </a:xfrm>
          <a:prstGeom prst="rect">
            <a:avLst/>
          </a:prstGeom>
          <a:solidFill>
            <a:srgbClr val="99FF33"/>
          </a:solidFill>
          <a:ln>
            <a:solidFill>
              <a:srgbClr val="010D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5400" b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شكرا على حسن متابعتكم</a:t>
            </a:r>
            <a:endParaRPr lang="fr-FR" sz="5400" b="1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214290"/>
            <a:ext cx="4714908" cy="17145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prstTxWarp prst="textPlain">
              <a:avLst>
                <a:gd name="adj" fmla="val 48675"/>
              </a:avLst>
            </a:prstTxWarp>
            <a:spAutoFit/>
          </a:bodyPr>
          <a:lstStyle/>
          <a:p>
            <a:pPr algn="ctr"/>
            <a:r>
              <a:rPr lang="ar-DZ" sz="5400" b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انتهى</a:t>
            </a:r>
            <a:endParaRPr lang="fr-FR" sz="5400" b="1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714348" y="4429132"/>
            <a:ext cx="1857388" cy="357166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Tahoma" pitchFamily="34" charset="0"/>
                <a:cs typeface="Tahoma" pitchFamily="34" charset="0"/>
              </a:rPr>
              <a:t> Ahmed Khomidja</a:t>
            </a:r>
          </a:p>
        </p:txBody>
      </p:sp>
      <p:sp>
        <p:nvSpPr>
          <p:cNvPr id="12" name="Ellipse 11"/>
          <p:cNvSpPr/>
          <p:nvPr/>
        </p:nvSpPr>
        <p:spPr>
          <a:xfrm>
            <a:off x="1428728" y="6357958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3" name="Bouton d'action : Personnalisé 12">
            <a:hlinkClick r:id="" action="ppaction://hlinkshowjump?jump=endshow" highlightClick="1"/>
          </p:cNvPr>
          <p:cNvSpPr/>
          <p:nvPr/>
        </p:nvSpPr>
        <p:spPr>
          <a:xfrm>
            <a:off x="1500166" y="6429396"/>
            <a:ext cx="142876" cy="21431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4" name="Bouton d'action : Précédent 13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5" name="Bouton d'action : Suivant 14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6" name="Bouton d'action : Accueil 15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282" y="4500570"/>
            <a:ext cx="8643998" cy="1569660"/>
          </a:xfrm>
          <a:prstGeom prst="rect">
            <a:avLst/>
          </a:prstGeom>
          <a:noFill/>
          <a:ln w="9525">
            <a:solidFill>
              <a:srgbClr val="380AF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بؤرة الزلزال: هي النقطة التي توجد في الكرة الأرضية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التي يتولد فيها الزلزال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منها تنتشر الموجات الزلزالية إلى كافة الاتجاهات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المركز السطحي: هي المنطقة السطحية الأكثر تضررا بالزلزال عند حدوثه ، لأنها تقع عموديا على بؤرة الزلزال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هي أول ما تصل إليها الأمواج الزلزالية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71546"/>
            <a:ext cx="3429024" cy="283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143504" y="357166"/>
            <a:ext cx="3587842" cy="338554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pPr algn="r" rtl="1"/>
            <a:r>
              <a:rPr lang="ar-DZ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5 - البؤرة و المركز السطحي للزلزال</a:t>
            </a:r>
            <a:endParaRPr lang="fr-FR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3332542" cy="297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outon d'action : Précédent 9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1" name="Bouton d'action : Suivant 10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2" name="Bouton d'action : Accueil 11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14876" y="214290"/>
            <a:ext cx="4136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كيف نحدد بؤرة الزلزال </a:t>
            </a:r>
            <a:r>
              <a:rPr kumimoji="0" lang="ar-DZ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مركزه السطحي ؟</a:t>
            </a:r>
            <a:endParaRPr kumimoji="0" lang="ar-DZ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57620" y="5000636"/>
            <a:ext cx="49292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انطلاقا من القيم المسجلة في مختلف المواقع ، نصل بين جميع هذه القيم التي لها نفس الشدة بخطوط فنحصل على منحنيات تعرف بالمنحنيات المتساوية الشدة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هنا يتضح لنا المركز السطحي للزلزال الواقع في مركز المنحنيات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الذي يمثل اكبر شدة .</a:t>
            </a:r>
            <a:endParaRPr kumimoji="0" lang="ar-D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2985"/>
            <a:ext cx="414814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11" y="214290"/>
            <a:ext cx="34467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429124" y="642918"/>
            <a:ext cx="435768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DZ" sz="1400" dirty="0">
                <a:latin typeface="Tahoma" pitchFamily="34" charset="0"/>
                <a:cs typeface="Tahoma" pitchFamily="34" charset="0"/>
              </a:rPr>
              <a:t>- يمكن تحديد المركز السطحي للزلزال بالمشاهدة العينية للأضرار التي تمس كل منطقة</a:t>
            </a:r>
            <a:endParaRPr lang="fr-FR" sz="11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429000"/>
            <a:ext cx="300039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1428728" y="6357958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5" name="Bouton d'action : Personnalisé 14">
            <a:hlinkClick r:id="" action="ppaction://hlinkshowjump?jump=endshow" highlightClick="1"/>
          </p:cNvPr>
          <p:cNvSpPr/>
          <p:nvPr/>
        </p:nvSpPr>
        <p:spPr>
          <a:xfrm>
            <a:off x="1500166" y="6429396"/>
            <a:ext cx="142876" cy="21431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6" name="Bouton d'action : Précédent 15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7" name="Bouton d'action : Suivant 16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8" name="Bouton d'action : Accueil 17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071942"/>
            <a:ext cx="271461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rot="10800000">
            <a:off x="4929190" y="5357826"/>
            <a:ext cx="357190" cy="1428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071942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Connecteur droit 34"/>
          <p:cNvCxnSpPr/>
          <p:nvPr/>
        </p:nvCxnSpPr>
        <p:spPr>
          <a:xfrm rot="16200000" flipH="1">
            <a:off x="7179487" y="5250669"/>
            <a:ext cx="357190" cy="142876"/>
          </a:xfrm>
          <a:prstGeom prst="line">
            <a:avLst/>
          </a:prstGeom>
          <a:ln w="31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000760" y="857232"/>
            <a:ext cx="2924197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ما هي أسباب حدوث الزلازل؟</a:t>
            </a:r>
            <a:endParaRPr kumimoji="0" lang="ar-DZ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71942"/>
            <a:ext cx="171451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2428860" y="5929330"/>
            <a:ext cx="785786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DZ" sz="1200" b="1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الوثيقة5</a:t>
            </a:r>
            <a:r>
              <a:rPr lang="ar-DZ" sz="12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29322" y="3214686"/>
            <a:ext cx="114300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12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صدع </a:t>
            </a:r>
          </a:p>
          <a:p>
            <a:pPr algn="r" rtl="1"/>
            <a:r>
              <a:rPr lang="ar-DZ" sz="12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معكوس</a:t>
            </a:r>
          </a:p>
          <a:p>
            <a:pPr algn="r" rtl="1"/>
            <a:r>
              <a:rPr lang="ar-DZ" sz="105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(مقلوب)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43174" y="5572140"/>
            <a:ext cx="114300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DZ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صدع أفقي</a:t>
            </a:r>
            <a:endParaRPr lang="fr-FR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143380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50"/>
          <p:cNvSpPr/>
          <p:nvPr/>
        </p:nvSpPr>
        <p:spPr>
          <a:xfrm>
            <a:off x="1071538" y="5429264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11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صدع أخدودي</a:t>
            </a:r>
            <a:endParaRPr lang="fr-FR" sz="11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00042"/>
            <a:ext cx="474941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necteur droit avec flèche 12"/>
          <p:cNvCxnSpPr/>
          <p:nvPr/>
        </p:nvCxnSpPr>
        <p:spPr>
          <a:xfrm rot="16200000" flipH="1">
            <a:off x="1964513" y="3750471"/>
            <a:ext cx="1357322" cy="285752"/>
          </a:xfrm>
          <a:prstGeom prst="straightConnector1">
            <a:avLst/>
          </a:prstGeom>
          <a:ln w="28575">
            <a:solidFill>
              <a:srgbClr val="00FF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7950" y="142852"/>
            <a:ext cx="2759089" cy="369332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r>
              <a:rPr lang="ar-DZ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6 - أسباب حدوث الزلازل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5715008" y="171448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dirty="0">
                <a:solidFill>
                  <a:srgbClr val="0000C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من بين أسباب حدوث الزلازل ما تبينه </a:t>
            </a:r>
            <a:r>
              <a:rPr lang="fr-FR" dirty="0">
                <a:solidFill>
                  <a:srgbClr val="0000C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dirty="0">
                <a:solidFill>
                  <a:srgbClr val="0000C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الوثائق رقم 5 – وضح ذلك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21" name="Bouton d'action : Précédent 20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23" name="Bouton d'action : Suivant 22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24" name="Bouton d'action : Accueil 23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1142985"/>
            <a:ext cx="7000924" cy="415498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16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lang="ar-DZ" sz="16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الفوالق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(الصدوع) : لما تكون قوة تحمل الصخر اقل من الضغوط الواقعة عليها يحدث انكسار في الصخور الصلبة غير المرنة مما يؤدي إلى انزلاق بعض أجزائها أو إزاحة بعض أجزائها جانبا </a:t>
            </a:r>
            <a:r>
              <a:rPr lang="ar-DZ" sz="1600" dirty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(لاحظ الوثيقة - 5-)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، فكلما كانت الحركة المسببة للاهتزازات عنيفة كانت قوة الموجات الزلزالية قوية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العكس صحيح </a:t>
            </a:r>
          </a:p>
          <a:p>
            <a:pPr algn="r" rtl="1"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تكون التصدعات نشطة عند حدود الصفائح التكتونية.</a:t>
            </a:r>
            <a:endParaRPr lang="ar-DZ" sz="16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DZ" sz="16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- </a:t>
            </a:r>
            <a:r>
              <a:rPr lang="ar-DZ" sz="16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البراكين</a:t>
            </a:r>
          </a:p>
          <a:p>
            <a:pPr algn="r" rtl="1">
              <a:lnSpc>
                <a:spcPct val="150000"/>
              </a:lnSpc>
            </a:pPr>
            <a:r>
              <a:rPr lang="ar-DZ" sz="16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- </a:t>
            </a:r>
            <a:r>
              <a:rPr lang="ar-DZ" sz="16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انهيار الكهوف الباطنية العظمى</a:t>
            </a:r>
          </a:p>
          <a:p>
            <a:pPr algn="r" rtl="1">
              <a:lnSpc>
                <a:spcPct val="150000"/>
              </a:lnSpc>
            </a:pPr>
            <a:r>
              <a:rPr lang="ar-DZ" sz="16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وهناك أسباب ناجمة عن النشاطات البشرية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مثل: التفجيرات النووية، واستخراج النفط من باطن الأرض.</a:t>
            </a:r>
          </a:p>
          <a:p>
            <a:pPr algn="r" rtl="1">
              <a:lnSpc>
                <a:spcPct val="150000"/>
              </a:lnSpc>
            </a:pPr>
            <a:endParaRPr lang="ar-DZ" sz="16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r" rtl="1">
              <a:lnSpc>
                <a:spcPct val="150000"/>
              </a:lnSpc>
            </a:pP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3636" y="714356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أسباب حدوث الزلازل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428728" y="6357958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0" name="Bouton d'action : Personnalisé 9">
            <a:hlinkClick r:id="" action="ppaction://hlinkshowjump?jump=endshow" highlightClick="1"/>
          </p:cNvPr>
          <p:cNvSpPr/>
          <p:nvPr/>
        </p:nvSpPr>
        <p:spPr>
          <a:xfrm>
            <a:off x="1500166" y="6429396"/>
            <a:ext cx="142876" cy="21431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3" name="Bouton d'action : Accueil 12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785794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س1- ماذا تمثل الأرقام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المنحنيات المتمثلة في الخريطة؟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س2- كم تبلغ شدة الزلزال في كل من : الشلف، مستغانم، سعيدة،تلمسان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س3- حدد على الخريطة المدن التي لها نفس الشدة 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س4- حدد المركز السطحي للزلزال</a:t>
            </a:r>
            <a:endParaRPr kumimoji="0" lang="ar-DZ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7752" y="2500306"/>
            <a:ext cx="3820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هناك طريقة أخرى لتحديد المركز السطحي للزلزال</a:t>
            </a:r>
            <a:endParaRPr lang="fr-FR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38576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14810" y="3429000"/>
            <a:ext cx="4643470" cy="238013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1600" dirty="0">
                <a:latin typeface="Tahoma" pitchFamily="34" charset="0"/>
                <a:cs typeface="Tahoma" pitchFamily="34" charset="0"/>
              </a:rPr>
              <a:t>يتم تسجيل الموجات الزلزالية في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ثلاث محطات </a:t>
            </a:r>
            <a:r>
              <a:rPr lang="ar-DZ" dirty="0">
                <a:latin typeface="Tahoma" pitchFamily="34" charset="0"/>
                <a:cs typeface="Tahoma" pitchFamily="34" charset="0"/>
              </a:rPr>
              <a:t>(</a:t>
            </a:r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</a:t>
            </a:r>
            <a:r>
              <a:rPr lang="ar-DZ" baseline="-1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 ،</a:t>
            </a:r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م</a:t>
            </a:r>
            <a:r>
              <a:rPr lang="ar-DZ" baseline="-1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،</a:t>
            </a:r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م</a:t>
            </a:r>
            <a:r>
              <a:rPr lang="ar-DZ" baseline="-1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 </a:t>
            </a:r>
            <a:r>
              <a:rPr lang="ar-DZ" sz="2800" baseline="-12000" dirty="0">
                <a:latin typeface="Tahoma" pitchFamily="34" charset="0"/>
                <a:cs typeface="Tahoma" pitchFamily="34" charset="0"/>
              </a:rPr>
              <a:t>) </a:t>
            </a:r>
            <a:r>
              <a:rPr lang="ar-DZ" sz="2400" baseline="-12000" dirty="0">
                <a:latin typeface="Tahoma" pitchFamily="34" charset="0"/>
                <a:cs typeface="Tahoma" pitchFamily="34" charset="0"/>
              </a:rPr>
              <a:t>ثم نرسم دائرة  يكون مركزها محطة الرصد </a:t>
            </a:r>
            <a:r>
              <a:rPr lang="ar-DZ" sz="2800" baseline="-12000" dirty="0">
                <a:latin typeface="Tahoma" pitchFamily="34" charset="0"/>
                <a:cs typeface="Tahoma" pitchFamily="34" charset="0"/>
              </a:rPr>
              <a:t>( </a:t>
            </a:r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</a:t>
            </a:r>
            <a:r>
              <a:rPr lang="ar-DZ" baseline="-1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ar-DZ" sz="2800" baseline="-12000" dirty="0">
                <a:latin typeface="Tahoma" pitchFamily="34" charset="0"/>
                <a:cs typeface="Tahoma" pitchFamily="34" charset="0"/>
              </a:rPr>
              <a:t> ) </a:t>
            </a:r>
            <a:r>
              <a:rPr lang="ar-DZ" sz="2400" baseline="-120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2400" baseline="-12000" dirty="0">
                <a:latin typeface="Tahoma" pitchFamily="34" charset="0"/>
                <a:cs typeface="Tahoma" pitchFamily="34" charset="0"/>
              </a:rPr>
              <a:t> نصف قطرها يمثل المسافة الفاصلة بينها </a:t>
            </a:r>
            <a:r>
              <a:rPr lang="ar-DZ" sz="2400" baseline="-120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2400" baseline="-12000" dirty="0">
                <a:latin typeface="Tahoma" pitchFamily="34" charset="0"/>
                <a:cs typeface="Tahoma" pitchFamily="34" charset="0"/>
              </a:rPr>
              <a:t> بين المركز السطحي للزلزال  </a:t>
            </a:r>
            <a:r>
              <a:rPr lang="ar-DZ" sz="2400" baseline="-120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2400" baseline="-12000" dirty="0">
                <a:latin typeface="Tahoma" pitchFamily="34" charset="0"/>
                <a:cs typeface="Tahoma" pitchFamily="34" charset="0"/>
              </a:rPr>
              <a:t> نعمل نفس </a:t>
            </a:r>
            <a:r>
              <a:rPr lang="ar-DZ" sz="2400" baseline="-12000" dirty="0" err="1">
                <a:latin typeface="Tahoma" pitchFamily="34" charset="0"/>
                <a:cs typeface="Tahoma" pitchFamily="34" charset="0"/>
              </a:rPr>
              <a:t>الشئ</a:t>
            </a:r>
            <a:r>
              <a:rPr lang="ar-DZ" sz="2400" baseline="-12000" dirty="0">
                <a:latin typeface="Tahoma" pitchFamily="34" charset="0"/>
                <a:cs typeface="Tahoma" pitchFamily="34" charset="0"/>
              </a:rPr>
              <a:t> مع المحطتين</a:t>
            </a:r>
            <a:r>
              <a:rPr lang="ar-DZ" sz="3200" baseline="-120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2800" baseline="-12000" dirty="0">
                <a:latin typeface="Tahoma" pitchFamily="34" charset="0"/>
                <a:cs typeface="Tahoma" pitchFamily="34" charset="0"/>
              </a:rPr>
              <a:t>( </a:t>
            </a:r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</a:t>
            </a:r>
            <a:r>
              <a:rPr lang="ar-DZ" baseline="-1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ar-DZ" sz="1600" baseline="-1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،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</a:t>
            </a:r>
            <a:r>
              <a:rPr lang="ar-DZ" baseline="-1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 </a:t>
            </a:r>
            <a:r>
              <a:rPr lang="ar-DZ" sz="2800" baseline="-1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2800" baseline="-12000" dirty="0">
                <a:latin typeface="Tahoma" pitchFamily="34" charset="0"/>
                <a:cs typeface="Tahoma" pitchFamily="34" charset="0"/>
              </a:rPr>
              <a:t>).</a:t>
            </a:r>
            <a:endParaRPr lang="ar-DZ" sz="3200" baseline="-12000" dirty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ar-DZ" sz="32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تتقاطع الدوائر الثلاث في نقطة تمثل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المركزالسطحي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للزلزال</a:t>
            </a:r>
            <a:r>
              <a:rPr lang="ar-DZ" sz="1600" baseline="-120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2400" baseline="-12000" dirty="0">
                <a:latin typeface="Tahoma" pitchFamily="34" charset="0"/>
                <a:cs typeface="Tahoma" pitchFamily="34" charset="0"/>
              </a:rPr>
              <a:t>.     </a:t>
            </a:r>
            <a:r>
              <a:rPr lang="ar-DZ" sz="2400" dirty="0">
                <a:latin typeface="Tahoma" pitchFamily="34" charset="0"/>
                <a:cs typeface="Tahoma" pitchFamily="34" charset="0"/>
              </a:rPr>
              <a:t>  </a:t>
            </a:r>
            <a:endParaRPr lang="fr-FR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3272" y="4000504"/>
            <a:ext cx="6607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>
                <a:latin typeface="Tahoma" pitchFamily="34" charset="0"/>
                <a:cs typeface="Tahoma" pitchFamily="34" charset="0"/>
              </a:rPr>
              <a:t>Halifax</a:t>
            </a:r>
          </a:p>
        </p:txBody>
      </p:sp>
      <p:sp>
        <p:nvSpPr>
          <p:cNvPr id="11" name="Rectangle 10"/>
          <p:cNvSpPr/>
          <p:nvPr/>
        </p:nvSpPr>
        <p:spPr>
          <a:xfrm rot="20473552">
            <a:off x="211921" y="3061016"/>
            <a:ext cx="11525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>
                <a:latin typeface="Tahoma" pitchFamily="34" charset="0"/>
                <a:cs typeface="Tahoma" pitchFamily="34" charset="0"/>
              </a:rPr>
              <a:t>Vancouver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520" y="5286388"/>
            <a:ext cx="5934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>
                <a:latin typeface="Tahoma" pitchFamily="34" charset="0"/>
                <a:cs typeface="Tahoma" pitchFamily="34" charset="0"/>
              </a:rPr>
              <a:t>Miami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29190" y="214290"/>
            <a:ext cx="3735318" cy="369332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طريقة تحديد المركز السطحي للزلزال</a:t>
            </a:r>
            <a:endParaRPr lang="ar-DZ" dirty="0"/>
          </a:p>
        </p:txBody>
      </p:sp>
      <p:sp>
        <p:nvSpPr>
          <p:cNvPr id="17" name="Bouton d'action : Précédent 1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8" name="Bouton d'action : Suivant 1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9" name="Bouton d'action : Accueil 1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14810" y="714356"/>
            <a:ext cx="4572032" cy="296600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يختلف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زمن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وصول الموجات الزلزالية إلى محطات الرصد الزلزالي باختلاف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سرعة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الموجات الزلزالية المختلفة- موجات 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P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و موجات 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S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– كما يبينه المخطط التالي ،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باستعمال عمليات حسابية يمكننا تحديد المسافة الفاصلة بين محطة الرصد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المركز السطحي للزلزال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إيجاد الزمن الذي وقع فيه الزلزال 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714743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outon d'action : Précédent 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8" name="Bouton d'action : Suivant 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9" name="Bouton d'action : Accueil 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00042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تعتبر الجزائر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من بين البلدان التي تتعرض  غالبا إلى هزات أرضية محدثة خسائر.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فما هي عواقب و خصائص الزلزال؟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571744"/>
            <a:ext cx="2286016" cy="2214578"/>
          </a:xfrm>
          <a:prstGeom prst="rect">
            <a:avLst/>
          </a:prstGeom>
          <a:solidFill>
            <a:srgbClr val="FF761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2286016" cy="2214578"/>
          </a:xfrm>
          <a:prstGeom prst="rect">
            <a:avLst/>
          </a:prstGeom>
          <a:solidFill>
            <a:srgbClr val="FF761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20" y="5286388"/>
            <a:ext cx="835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استخرج المظاهر التي خلفها الزلزال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مادا تستنتج من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ه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ذ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ه الظاهرة ؟  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9322" y="1928802"/>
            <a:ext cx="2659702" cy="338554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600" b="1" u="sng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1- </a:t>
            </a:r>
            <a:r>
              <a:rPr lang="ar-SA" sz="1600" b="1" u="sng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مظاهر </a:t>
            </a:r>
            <a:r>
              <a:rPr lang="ar-SA" sz="1600" b="1" u="sng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SA" sz="1600" b="1" u="sng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عواقب الزلازل</a:t>
            </a:r>
            <a:endParaRPr lang="ar-S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16japan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48" y="2571744"/>
            <a:ext cx="2286016" cy="21926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894113" y="1142984"/>
            <a:ext cx="1029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1600" u="sng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النشاط :1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outon d'action : Précédent 1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8" name="Bouton d'action : Suivant 1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9" name="Bouton d'action : Accueil 1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00100" y="1142984"/>
            <a:ext cx="7572460" cy="4401205"/>
          </a:xfrm>
          <a:prstGeom prst="rect">
            <a:avLst/>
          </a:prstGeom>
          <a:noFill/>
          <a:ln w="9525">
            <a:solidFill>
              <a:srgbClr val="380AF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تنطلق الأمواج الزلزالية من نقطة تدعى البؤرة على عمق عدة كيلومترات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تنتشر في كل الاتجاهات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يكون المركز السطحي للزلزال على امتداد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شاقولي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لنقطة انطلاق الأمواج الزلزالية ،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الخسائر التي تحدث على سطح الأرض لها علاقة مع عمق البؤرة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نوعية المباني القائمة .</a:t>
            </a:r>
            <a:endParaRPr kumimoji="0" lang="fr-FR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 اعتمادا على عمق البؤرة يمكننا تصنيف الزلازل إلى:-</a:t>
            </a:r>
            <a:endParaRPr kumimoji="0" lang="fr-FR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بؤر سطحية : تكون على عمق- 0 إلى 70 كلم </a:t>
            </a:r>
            <a:endParaRPr kumimoji="0" lang="fr-FR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بؤر متوسطة : تكون على عمق من – 70 إلى 300 كلم </a:t>
            </a:r>
            <a:endParaRPr kumimoji="0" lang="fr-FR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بؤر عميقة :   تكون على عمق أكثر من 300 كلم </a:t>
            </a:r>
            <a:endParaRPr kumimoji="0" lang="fr-FR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فكلما كانت بؤرة الزلزال عميقة كلما كانت الهزات الأرضية خفيفة 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الخسائر قليلة لأن الأمواج تمتص من الطبقة الصخرية ، 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كلما كانت البؤرة قريبة من سطح الأرض  زادت الخسائر المادية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البشرية 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كثرت المنحنيات المتساوية الشدة </a:t>
            </a:r>
            <a:r>
              <a:rPr kumimoji="0" lang="ar-DZ" sz="14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المتقاربة .</a:t>
            </a:r>
            <a:endParaRPr kumimoji="0" lang="ar-DZ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72264" y="357166"/>
            <a:ext cx="12144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الاستنتاج </a:t>
            </a:r>
            <a:endParaRPr kumimoji="0" lang="ar-DZ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714908" cy="3071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8072494" cy="1754326"/>
          </a:xfrm>
          <a:prstGeom prst="rect">
            <a:avLst/>
          </a:prstGeom>
          <a:solidFill>
            <a:srgbClr val="99FF33"/>
          </a:solidFill>
          <a:ln>
            <a:solidFill>
              <a:srgbClr val="010D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5400" b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شكرا على حسن متابعتكم</a:t>
            </a:r>
            <a:endParaRPr lang="fr-FR" sz="5400" b="1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214290"/>
            <a:ext cx="4714908" cy="17145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prstTxWarp prst="textPlain">
              <a:avLst>
                <a:gd name="adj" fmla="val 48675"/>
              </a:avLst>
            </a:prstTxWarp>
            <a:spAutoFit/>
          </a:bodyPr>
          <a:lstStyle/>
          <a:p>
            <a:pPr algn="ctr"/>
            <a:r>
              <a:rPr lang="ar-DZ" sz="5400" b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انتهى</a:t>
            </a:r>
            <a:endParaRPr lang="fr-FR" sz="5400" b="1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642910" y="4643446"/>
            <a:ext cx="1857388" cy="357166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Tahoma" pitchFamily="34" charset="0"/>
                <a:cs typeface="Tahoma" pitchFamily="34" charset="0"/>
              </a:rPr>
              <a:t> Ahmed Khomidja</a:t>
            </a:r>
          </a:p>
        </p:txBody>
      </p:sp>
      <p:sp>
        <p:nvSpPr>
          <p:cNvPr id="12" name="Ellipse 11"/>
          <p:cNvSpPr/>
          <p:nvPr/>
        </p:nvSpPr>
        <p:spPr>
          <a:xfrm>
            <a:off x="1357290" y="6357958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3" name="Bouton d'action : Personnalisé 12">
            <a:hlinkClick r:id="" action="ppaction://hlinkshowjump?jump=endshow" highlightClick="1"/>
          </p:cNvPr>
          <p:cNvSpPr/>
          <p:nvPr/>
        </p:nvSpPr>
        <p:spPr>
          <a:xfrm>
            <a:off x="1428728" y="6429396"/>
            <a:ext cx="142876" cy="21431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4" name="Bouton d'action : Précédent 13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5" name="Bouton d'action : Suivant 14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6" name="Bouton d'action : Accueil 15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2976" y="2143116"/>
            <a:ext cx="70009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8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للاستزادة </a:t>
            </a:r>
            <a:endParaRPr kumimoji="0" lang="ar-DZ" sz="115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outon d'action : Précédent 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8" name="Bouton d'action : Suivant 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9" name="Bouton d'action : Accueil 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643050"/>
            <a:ext cx="235742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105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رسم تخطيطي يبين طرقة انتشار</a:t>
            </a:r>
          </a:p>
          <a:p>
            <a:pPr algn="ctr"/>
            <a:r>
              <a:rPr lang="fr-FR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fr-FR" sz="11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0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105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الموجات الزلزالية الأولية</a:t>
            </a:r>
            <a:endParaRPr lang="fr-FR" sz="1050" dirty="0"/>
          </a:p>
        </p:txBody>
      </p:sp>
      <p:sp>
        <p:nvSpPr>
          <p:cNvPr id="3" name="Rectangle 2"/>
          <p:cNvSpPr/>
          <p:nvPr/>
        </p:nvSpPr>
        <p:spPr>
          <a:xfrm>
            <a:off x="214282" y="3643314"/>
            <a:ext cx="228598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105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رسم تخطيطي يبين طرقة انتشار</a:t>
            </a:r>
          </a:p>
          <a:p>
            <a:pPr algn="ctr" rtl="1"/>
            <a:r>
              <a:rPr lang="ar-DZ" sz="105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الموجات الزلزالية الثانوية </a:t>
            </a:r>
            <a:r>
              <a:rPr lang="ar-DZ" sz="105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S</a:t>
            </a:r>
            <a:r>
              <a:rPr lang="ar-DZ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endParaRPr lang="fr-FR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69690"/>
            <a:ext cx="1928826" cy="110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9118"/>
            <a:ext cx="1928826" cy="10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necteur droit avec flèche 12"/>
          <p:cNvCxnSpPr/>
          <p:nvPr/>
        </p:nvCxnSpPr>
        <p:spPr>
          <a:xfrm>
            <a:off x="642878" y="571480"/>
            <a:ext cx="107157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357158" y="2428868"/>
            <a:ext cx="2000264" cy="114300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357158" y="357166"/>
            <a:ext cx="2000264" cy="128588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85720" y="5500702"/>
            <a:ext cx="2357422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105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رسم تخطيطي يبين طرقة انتشار</a:t>
            </a:r>
          </a:p>
          <a:p>
            <a:pPr algn="r" rtl="1"/>
            <a:r>
              <a:rPr lang="ar-DZ" sz="105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الموجات الزلزالية الطويلة </a:t>
            </a:r>
            <a:r>
              <a:rPr lang="ar-DZ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57158" y="4214818"/>
            <a:ext cx="2000264" cy="128588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428596" y="4214818"/>
            <a:ext cx="1928826" cy="117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429256" y="214290"/>
            <a:ext cx="312893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ب - </a:t>
            </a:r>
            <a:r>
              <a:rPr lang="ar-SA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خصا</a:t>
            </a:r>
            <a:r>
              <a:rPr lang="ar-DZ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ئص</a:t>
            </a:r>
            <a:r>
              <a:rPr lang="ar-DZ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SA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SA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</a:t>
            </a:r>
            <a:r>
              <a:rPr lang="ar-DZ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أ</a:t>
            </a:r>
            <a:r>
              <a:rPr lang="ar-SA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مو</a:t>
            </a:r>
            <a:r>
              <a:rPr lang="ar-DZ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</a:t>
            </a:r>
            <a:r>
              <a:rPr lang="ar-SA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  الزلزالية </a:t>
            </a:r>
            <a:endParaRPr lang="fr-FR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786050" y="642918"/>
            <a:ext cx="6143636" cy="563231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نميز في التسجيل الزلزالي الذي يمثل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خطا كثير التعرجات ثلاثة أنماط من الأمواج و هي :-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- الأمواج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</a:t>
            </a:r>
            <a:r>
              <a:rPr lang="ar-DZ" sz="16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: أولى الأمواج المسجلة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تعرف </a:t>
            </a:r>
            <a:r>
              <a:rPr lang="ar-DZ" sz="1600" dirty="0">
                <a:solidFill>
                  <a:srgbClr val="380AF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بالأمواج الأولية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فهي أكثر سرعة بسبب انضغاطها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تمددها،يكون فيها انتقال الجزيئات المعدنية موازيا مع اتجاه انتشار الأمواج ،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تنتشر في الأوساط الصلبة </a:t>
            </a:r>
            <a:r>
              <a:rPr lang="ar-DZ" sz="1600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السائلة </a:t>
            </a:r>
            <a:r>
              <a:rPr lang="ar-DZ" sz="1600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الغازية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-</a:t>
            </a:r>
            <a:r>
              <a:rPr lang="ar-MA" sz="1600" dirty="0">
                <a:latin typeface="Tahoma" pitchFamily="34" charset="0"/>
                <a:ea typeface="Courier New" pitchFamily="49" charset="0"/>
                <a:cs typeface="Tahoma" pitchFamily="34" charset="0"/>
              </a:rPr>
              <a:t> 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لأمواج 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</a:t>
            </a:r>
            <a:r>
              <a:rPr lang="fr-FR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: تعرف </a:t>
            </a:r>
            <a:r>
              <a:rPr lang="ar-DZ" sz="1600" dirty="0">
                <a:solidFill>
                  <a:srgbClr val="380AF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بالأمواج الثانوية 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لأنها الثانية في الأمواج التي تصل المحطة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تسجل ، يكون فيها انتقال الجزيئات المعدنية عموديا مع اتجاه انتشار الأمواج لهذا تعرف بالأمواج العرضية(القصية)،اهتزازاتها اقل تقاربا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سعتها اكبر من الأمواج الأولية ،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تنتشر في الأوساط الصلبة فقط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-</a:t>
            </a:r>
            <a:r>
              <a:rPr lang="ar-MA" sz="1600" dirty="0">
                <a:latin typeface="Tahoma" pitchFamily="34" charset="0"/>
                <a:ea typeface="Courier New" pitchFamily="49" charset="0"/>
                <a:cs typeface="Tahoma" pitchFamily="34" charset="0"/>
              </a:rPr>
              <a:t> 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الأمواج 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: تعرف </a:t>
            </a:r>
            <a:r>
              <a:rPr lang="ar-DZ" sz="1600" dirty="0">
                <a:solidFill>
                  <a:srgbClr val="380AF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بالأمواج</a:t>
            </a:r>
            <a:r>
              <a:rPr lang="ar-MA" sz="1600" dirty="0">
                <a:solidFill>
                  <a:srgbClr val="380AF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الطويلة</a:t>
            </a:r>
            <a:r>
              <a:rPr lang="ar-DZ" sz="1600" dirty="0">
                <a:solidFill>
                  <a:srgbClr val="380AF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أو أمواج </a:t>
            </a:r>
            <a:r>
              <a:rPr lang="ar-DZ" sz="1600" dirty="0">
                <a:solidFill>
                  <a:srgbClr val="380AF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لوف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و سعتها اكبر من الأمواج الثانوية ، تصل متأخرة إلى محطات التسجيل ، يكون فيها انتقال الجزيئات المعدنية عموديا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أفقيا مع اتجاه انتشار الأمواج ، لهذا تعد أمواج قص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انضغاط في آن واحد،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تنتشر على السطح فقط</a:t>
            </a:r>
            <a:endParaRPr kumimoji="0" lang="ar-DZ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2143116"/>
            <a:ext cx="1643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اتجاه الحركة</a:t>
            </a:r>
            <a:endParaRPr lang="fr-FR" sz="12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85786" y="2500306"/>
            <a:ext cx="92869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1143770" y="3213892"/>
            <a:ext cx="570710" cy="7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>
            <a:off x="643704" y="3285330"/>
            <a:ext cx="570710" cy="7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857224" y="1500174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5400000">
            <a:off x="1214414" y="500063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 flipH="1" flipV="1">
            <a:off x="750861" y="4964123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outon d'action : Précédent 23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26" name="Bouton d'action : Suivant 25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27" name="Bouton d'action : Accueil 26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2071678"/>
            <a:ext cx="6500858" cy="3046988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buFont typeface="Wingdings" pitchFamily="2" charset="2"/>
              <a:buChar char="v"/>
            </a:pPr>
            <a:r>
              <a:rPr lang="ar-DZ" sz="2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ar-DZ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تعتبر الأمواج الأولية </a:t>
            </a:r>
            <a:r>
              <a:rPr lang="ar-DZ" sz="24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الثانوية أمواجا زلزالية باطنية لأنها  تنتشر في باطن الأرض ،أما الأمواج الزلزالية الطويلة تنتشر في الطبقات الأرضية السطحية </a:t>
            </a:r>
            <a:r>
              <a:rPr lang="ar-DZ" sz="24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هي تتميز بقوة </a:t>
            </a:r>
            <a:r>
              <a:rPr lang="ar-DZ" sz="24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تدميرية</a:t>
            </a:r>
            <a:r>
              <a:rPr lang="ar-DZ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كبيرة</a:t>
            </a:r>
            <a:endParaRPr lang="fr-FR" sz="2400" dirty="0"/>
          </a:p>
        </p:txBody>
      </p:sp>
      <p:sp>
        <p:nvSpPr>
          <p:cNvPr id="15" name="Ellipse 14"/>
          <p:cNvSpPr/>
          <p:nvPr/>
        </p:nvSpPr>
        <p:spPr>
          <a:xfrm>
            <a:off x="1428728" y="6357958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6" name="Bouton d'action : Personnalisé 15">
            <a:hlinkClick r:id="" action="ppaction://hlinkshowjump?jump=endshow" highlightClick="1"/>
          </p:cNvPr>
          <p:cNvSpPr/>
          <p:nvPr/>
        </p:nvSpPr>
        <p:spPr>
          <a:xfrm>
            <a:off x="1500166" y="6429396"/>
            <a:ext cx="142876" cy="21431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7" name="Bouton d'action : Précédent 1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8" name="Bouton d'action : Suivant 1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9" name="Bouton d'action : Accueil 1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357950" y="285728"/>
            <a:ext cx="2539478" cy="369332"/>
          </a:xfrm>
          <a:prstGeom prst="rect">
            <a:avLst/>
          </a:prstGeom>
          <a:solidFill>
            <a:srgbClr val="CCFF33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ar-DZ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7 - قياس شدة الزلزال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642918"/>
            <a:ext cx="857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لقياس شدة الزلزال نستعمل </a:t>
            </a:r>
            <a:r>
              <a:rPr lang="ar-DZ" sz="14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سلمين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عالميين ( سلم ريشتر   </a:t>
            </a:r>
            <a:r>
              <a:rPr lang="fr-FR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Richter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، </a:t>
            </a:r>
            <a:r>
              <a:rPr lang="ar-DZ" sz="14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سلم  </a:t>
            </a:r>
            <a:r>
              <a:rPr lang="ar-DZ" sz="14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مركالي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fr-FR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4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Mercali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r>
              <a:rPr lang="fr-FR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وأكثرهما شيوعا هو مقياس ريشتر 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214282" y="1214422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أ-سلم ريشتر : 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السلم مقسم إلى 9 درجات  </a:t>
            </a:r>
            <a:r>
              <a:rPr lang="ar-DZ" sz="14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يستعمل في قياس 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مقدار</a:t>
            </a:r>
            <a:r>
              <a:rPr lang="ar-DZ" sz="1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الزلزال  بدلالة </a:t>
            </a:r>
            <a:r>
              <a:rPr lang="ar-DZ" sz="14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الطاقة المتحررة</a:t>
            </a:r>
            <a:r>
              <a:rPr lang="ar-DZ" sz="1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عن طريق جهاز</a:t>
            </a:r>
            <a:r>
              <a:rPr lang="ar-DZ" sz="14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 السيسموغراف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000364" y="1928802"/>
          <a:ext cx="5849620" cy="4475676"/>
        </p:xfrm>
        <a:graphic>
          <a:graphicData uri="http://schemas.openxmlformats.org/drawingml/2006/table">
            <a:tbl>
              <a:tblPr rtl="1"/>
              <a:tblGrid>
                <a:gridCol w="1600200"/>
                <a:gridCol w="4249420"/>
              </a:tblGrid>
              <a:tr h="58170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قوة الزلازل</a:t>
                      </a:r>
                      <a:endParaRPr lang="fr-FR" sz="12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الآثار التدميرية للزلزال</a:t>
                      </a:r>
                      <a:endParaRPr lang="fr-FR" sz="12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170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اقل من 3.5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800" b="0" dirty="0">
                          <a:latin typeface="Arial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ar-DZ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يسجله السيسموغراف و لكن  لا يشعر </a:t>
                      </a:r>
                      <a:r>
                        <a:rPr lang="ar-DZ" sz="1400" b="0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به</a:t>
                      </a:r>
                      <a:r>
                        <a:rPr lang="ar-DZ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الإنسان</a:t>
                      </a:r>
                      <a:endParaRPr lang="fr-FR" sz="1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من   3،5–  5،5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يشعر </a:t>
                      </a:r>
                      <a:r>
                        <a:rPr lang="ar-SA" sz="1400" b="0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به</a:t>
                      </a:r>
                      <a:r>
                        <a:rPr lang="ar-SA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ar-DZ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الانسان</a:t>
                      </a:r>
                      <a:r>
                        <a:rPr lang="ar-SA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وتتأرجح الأشياء المعلقة وتتمايل الأشجار</a:t>
                      </a:r>
                      <a:endParaRPr lang="fr-FR" sz="13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9"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من 5،5 - 6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تتشقق جدران المباني</a:t>
                      </a:r>
                      <a:r>
                        <a:rPr lang="ar-DZ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و الجسور</a:t>
                      </a:r>
                      <a:r>
                        <a:rPr lang="ar-SA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وتتهيأ للسقوط والانهيا</a:t>
                      </a:r>
                      <a:r>
                        <a:rPr lang="ar-SA" sz="1800" b="0" dirty="0">
                          <a:latin typeface="Arial"/>
                          <a:ea typeface="Times New Roman"/>
                          <a:cs typeface="Arial"/>
                        </a:rPr>
                        <a:t>ر</a:t>
                      </a:r>
                      <a:endParaRPr lang="fr-FR" sz="1300" b="1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9"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من 6،1 – 6،9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تنهار المباني</a:t>
                      </a:r>
                      <a:endParaRPr lang="fr-FR" sz="11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9"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من 7 – 7،9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800" b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ar-DZ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أضرار كبيرة:</a:t>
                      </a:r>
                      <a:r>
                        <a:rPr lang="ar-DZ" sz="12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ar-SA" sz="16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تنهار المباني </a:t>
                      </a:r>
                      <a:r>
                        <a:rPr lang="ar-DZ" sz="16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،</a:t>
                      </a:r>
                      <a:r>
                        <a:rPr lang="ar-SA" sz="16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الجسور وتتكون تشققات في الأرض </a:t>
                      </a:r>
                      <a:endParaRPr lang="fr-FR" sz="13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أكبر من 8 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دمار شامل</a:t>
                      </a:r>
                      <a:r>
                        <a:rPr lang="ar-DZ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على مسافة مئات الكيلومترات</a:t>
                      </a:r>
                      <a:r>
                        <a:rPr lang="ar-SA" sz="1400" b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endParaRPr lang="fr-FR" sz="1400" b="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00298" y="142852"/>
            <a:ext cx="2828924" cy="369332"/>
          </a:xfrm>
          <a:prstGeom prst="rect">
            <a:avLst/>
          </a:prstGeom>
          <a:solidFill>
            <a:srgbClr val="00FFCC"/>
          </a:solidFill>
        </p:spPr>
        <p:txBody>
          <a:bodyPr wrap="square">
            <a:spAutoFit/>
          </a:bodyPr>
          <a:lstStyle/>
          <a:p>
            <a:pPr algn="r" rtl="1"/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كيف نقيس شدة الزلزال ؟</a:t>
            </a:r>
            <a:endParaRPr lang="fr-F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19586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 descr="http://2.bp.blogspot.com/-JiEgdrO9kLY/Toq5h00D1yI/AAAAAAAAApM/oJyfiTHfZuA/s400/african_spli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3929066"/>
            <a:ext cx="29289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2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التصدعات الناتجة عن الهزات القوية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6" name="Bouton d'action : Précédent 15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7" name="Bouton d'action : Suivant 16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8" name="Bouton d'action : Accueil 17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0"/>
            <a:ext cx="87154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ب-سلم  </a:t>
            </a:r>
            <a:r>
              <a:rPr lang="ar-DZ" dirty="0" err="1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مركالي</a:t>
            </a:r>
            <a:r>
              <a:rPr lang="ar-DZ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MSK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)</a:t>
            </a:r>
            <a:r>
              <a:rPr lang="ar-DZ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 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السلم مقسم إلى 12 درجة ، </a:t>
            </a:r>
            <a:r>
              <a:rPr lang="ar-DZ" sz="14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هو يعتمد على شهادات الأشخاص مع جرد الخسائر الملاحظة في الميدان التي يتم إسقاطها على خريطة المنطقة المنكوبة على شكل أرقام  ثم نوصل الأرقام التي لها نفس الشدة بمنحنيات الشدة  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500430" y="857232"/>
          <a:ext cx="5429288" cy="579422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777774"/>
                <a:gridCol w="651514"/>
              </a:tblGrid>
              <a:tr h="339001">
                <a:tc>
                  <a:txBody>
                    <a:bodyPr/>
                    <a:lstStyle/>
                    <a:p>
                      <a:pPr algn="ctr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آثار الزلزال (</a:t>
                      </a:r>
                      <a:r>
                        <a:rPr lang="ar-DZ" sz="140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الهزات الأرضية )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0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الدرجة</a:t>
                      </a:r>
                      <a:r>
                        <a:rPr lang="ar-DZ" sz="100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fr-FR" sz="10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339025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لا يشعر </a:t>
                      </a:r>
                      <a:r>
                        <a:rPr lang="ar-DZ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بها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الإنسان </a:t>
                      </a:r>
                      <a:r>
                        <a:rPr lang="ar-DZ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و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لكن يسجلها مسجل الزلازل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562363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يشعر </a:t>
                      </a:r>
                      <a:r>
                        <a:rPr lang="ar-DZ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بها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القليل من السكان  في وقت الراحة</a:t>
                      </a:r>
                      <a:r>
                        <a:rPr lang="ar-DZ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أو 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الموجودين في طوابق العالية من  العمارات  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ar-DZ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328138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يشعر </a:t>
                      </a:r>
                      <a:r>
                        <a:rPr lang="ar-DZ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بها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ar-DZ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عدد قليل من الأشخاص الموجودين داخل المباني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308216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تتحرك الأدوات المعلقة في البيوت </a:t>
                      </a:r>
                      <a:endParaRPr lang="fr-FR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497492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يشعر </a:t>
                      </a:r>
                      <a:r>
                        <a:rPr lang="ar-DZ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بها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معظم الأشخاص – توقظ جميع النائمين ، تدفق السوائل من الأواني غير المغطاة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520322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يشعر </a:t>
                      </a:r>
                      <a:r>
                        <a:rPr lang="ar-DZ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بها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كل الناس ، سقوط الأثاث</a:t>
                      </a:r>
                      <a:r>
                        <a:rPr lang="ar-DZ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و الجدران القديمة ، اهتزاز الأشجار 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702342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تحطم بعض الأثاث ، حدوث أضرار في البنايات السيئة</a:t>
                      </a:r>
                      <a:r>
                        <a:rPr lang="ar-DZ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التشييد  أما في العمارات الجيدة التشييد تكون خفيفة 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، تقوس </a:t>
                      </a:r>
                      <a:r>
                        <a:rPr lang="ar-DZ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و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اعوجاج السكك الحديدية 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ar-DZ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497492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يمكن أن تتحطم </a:t>
                      </a:r>
                      <a:r>
                        <a:rPr lang="ar-DZ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او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تميل الهياكل الكبرى للعمارات، حدوث أضرار كبيرة في البنايات السيئة</a:t>
                      </a:r>
                      <a:r>
                        <a:rPr lang="ar-DZ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التشييد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497492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تصدع الأرض ، تضرر كل البنايات ، كسر أنابيب ماء الشرب و قنوات الصرف الصحي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448772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هدم البنايات المتينة ،ظهور تصدعات كبيرة في الأرض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297051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هدم اغلب البنايات </a:t>
                      </a:r>
                      <a:r>
                        <a:rPr lang="ar-DZ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و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الجسور </a:t>
                      </a:r>
                      <a:r>
                        <a:rPr lang="ar-DZ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و</a:t>
                      </a:r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السدود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  <a:tr h="448772"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تدمير كلي</a:t>
                      </a:r>
                      <a:r>
                        <a:rPr lang="ar-DZ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، تغير طبوغرافية المنطقة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DZ" sz="14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  <a:endParaRPr lang="fr-FR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>
                        <a:alpha val="16863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2857520" cy="290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3" name="Bouton d'action : Accueil 12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Téléchargements\LE RESEAU ALGERIEN DE SURVEILLANCE ET D'ALERTE SISM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500726" cy="483990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00298" y="6000768"/>
            <a:ext cx="3853940" cy="369332"/>
          </a:xfrm>
          <a:prstGeom prst="rect">
            <a:avLst/>
          </a:prstGeom>
          <a:solidFill>
            <a:srgbClr val="FF3399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ar-DZ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محطات تسجيل الزلازل في الجزائر</a:t>
            </a:r>
            <a:endParaRPr lang="fr-FR" b="1" dirty="0"/>
          </a:p>
        </p:txBody>
      </p:sp>
      <p:sp>
        <p:nvSpPr>
          <p:cNvPr id="7" name="Bouton d'action : Précédent 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8" name="Bouton d'action : Suivant 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9" name="Bouton d'action : Accueil 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2" descr="http://www.craag.dz/surveillance%20sismologique/carte_mo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5857916" cy="46434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43174" y="5286388"/>
            <a:ext cx="247696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4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توزع أهم الزلازل في العالم </a:t>
            </a:r>
            <a:endParaRPr lang="fr-FR" sz="1400" dirty="0"/>
          </a:p>
        </p:txBody>
      </p:sp>
      <p:sp>
        <p:nvSpPr>
          <p:cNvPr id="6" name="Bouton d'action : Accueil 5">
            <a:hlinkClick r:id="" action="ppaction://hlinkshowjump?jump=firstslide" highlightClick="1"/>
          </p:cNvPr>
          <p:cNvSpPr/>
          <p:nvPr/>
        </p:nvSpPr>
        <p:spPr>
          <a:xfrm>
            <a:off x="0" y="6500834"/>
            <a:ext cx="428596" cy="357166"/>
          </a:xfrm>
          <a:prstGeom prst="actionButtonHome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  <p:sp>
        <p:nvSpPr>
          <p:cNvPr id="7" name="Bouton d'action : Précédent 6">
            <a:hlinkClick r:id="" action="ppaction://hlinkshowjump?jump=previousslide" highlightClick="1"/>
          </p:cNvPr>
          <p:cNvSpPr/>
          <p:nvPr/>
        </p:nvSpPr>
        <p:spPr>
          <a:xfrm>
            <a:off x="500034" y="6500834"/>
            <a:ext cx="428596" cy="357166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8" name="Bouton d'action : Suivant 7">
            <a:hlinkClick r:id="" action="ppaction://hlinkshowjump?jump=nextslide" highlightClick="1"/>
          </p:cNvPr>
          <p:cNvSpPr/>
          <p:nvPr/>
        </p:nvSpPr>
        <p:spPr>
          <a:xfrm>
            <a:off x="1000100" y="6500786"/>
            <a:ext cx="428628" cy="357214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714908" cy="3071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8072494" cy="1754326"/>
          </a:xfrm>
          <a:prstGeom prst="rect">
            <a:avLst/>
          </a:prstGeom>
          <a:solidFill>
            <a:srgbClr val="99FF33"/>
          </a:solidFill>
          <a:ln>
            <a:solidFill>
              <a:srgbClr val="010D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5400" b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شكرا على حسن متابعتكم</a:t>
            </a:r>
            <a:endParaRPr lang="fr-FR" sz="5400" b="1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214290"/>
            <a:ext cx="4714908" cy="17145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prstTxWarp prst="textPlain">
              <a:avLst>
                <a:gd name="adj" fmla="val 48675"/>
              </a:avLst>
            </a:prstTxWarp>
            <a:spAutoFit/>
          </a:bodyPr>
          <a:lstStyle/>
          <a:p>
            <a:pPr algn="ctr"/>
            <a:r>
              <a:rPr lang="ar-DZ" sz="5400" b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انتهى</a:t>
            </a:r>
            <a:endParaRPr lang="fr-FR" sz="5400" b="1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571472" y="4929198"/>
            <a:ext cx="1857388" cy="357166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Tahoma" pitchFamily="34" charset="0"/>
                <a:cs typeface="Tahoma" pitchFamily="34" charset="0"/>
              </a:rPr>
              <a:t> Ahmed Khomidja</a:t>
            </a:r>
          </a:p>
        </p:txBody>
      </p:sp>
      <p:sp>
        <p:nvSpPr>
          <p:cNvPr id="12" name="Ellipse 11"/>
          <p:cNvSpPr/>
          <p:nvPr/>
        </p:nvSpPr>
        <p:spPr>
          <a:xfrm>
            <a:off x="1428728" y="6357958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3" name="Bouton d'action : Personnalisé 12">
            <a:hlinkClick r:id="" action="ppaction://hlinkshowjump?jump=endshow" highlightClick="1"/>
          </p:cNvPr>
          <p:cNvSpPr/>
          <p:nvPr/>
        </p:nvSpPr>
        <p:spPr>
          <a:xfrm>
            <a:off x="1500166" y="6429396"/>
            <a:ext cx="142876" cy="21431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4" name="Bouton d'action : Précédent 13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5" name="Bouton d'action : Suivant 14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6" name="Bouton d'action : Accueil 15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14546" y="1428736"/>
            <a:ext cx="6715172" cy="452431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اهتزت ارض ولاية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الشلف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(الأصنام سابقا )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هزة عنيفة يوم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09 سبتمبر من عام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19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54، بلغت شدتها  6،7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على سلم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ريشتر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،خلفت وراءها 1243 قتيلا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20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الف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منزل مهدم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ارتفاع الطبقات الصخرية عموديا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1،33 متر بالقرب من أولاد عباس 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 في 10 أكتوبر 1980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على الساعة 13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25 دقيقة 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ar-DZ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عاودت الأرض اهتزازها بعنف حيث بلغت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شدتها  </a:t>
            </a:r>
            <a:r>
              <a:rPr lang="fr-FR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,3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7 على سلم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ريشتر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،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 قد أدى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ه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ذ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 الزلزال إلى تهديم المدينة بنسبة 80%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خسائر بشرية بلغت 10 ألاف ضحية بين قتيل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جريح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(2633 قتيلا، 8369 جريحا 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348 مفقودا)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،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 خلف صدع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طوله 36 كلم الذي أدى إلى حجز مياه الأودية مكونا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ذ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لك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بحيرة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،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حدوث ارتفاع الطبقات الصخرية على مستوى هذا الصدع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 smtId="3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6 متر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بالقرب من  أولاد عباس ،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بعد ساعة من الصدمة الأولى تم تسجيل هزة ارتدادية قوية بلغت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fr-FR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,3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6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على</a:t>
            </a:r>
            <a:r>
              <a:rPr lang="ar-SA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سلم </a:t>
            </a:r>
            <a:r>
              <a:rPr lang="ar-SA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ريشتر</a:t>
            </a:r>
            <a:r>
              <a:rPr lang="ar-SA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fr-FR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7150" y="0"/>
            <a:ext cx="11368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u="sng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النشاط :2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0232" y="357166"/>
            <a:ext cx="207167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12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الانثناء في السكة</a:t>
            </a:r>
          </a:p>
          <a:p>
            <a:pPr algn="ctr" rtl="1"/>
            <a:r>
              <a:rPr lang="ar-DZ" sz="12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الحديدية ناتج عن </a:t>
            </a:r>
            <a:r>
              <a:rPr lang="fr-FR" sz="12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12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حركة الصدع التحويلي</a:t>
            </a:r>
            <a:endParaRPr lang="fr-FR" sz="1200" b="1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643074" cy="164307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http://www.aljazeera.net/mritems/images/2003/5/23/1_157060_1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1643074" cy="16430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71472" y="3571876"/>
            <a:ext cx="1255472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2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آثار زلزال 1980</a:t>
            </a:r>
            <a:endParaRPr lang="fr-FR" sz="1200" b="1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14819"/>
            <a:ext cx="1643042" cy="14287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142976" y="5357826"/>
            <a:ext cx="522900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صدع</a:t>
            </a:r>
            <a:endParaRPr lang="fr-FR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768" y="714356"/>
            <a:ext cx="1547218" cy="5078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زلزال </a:t>
            </a:r>
            <a:r>
              <a:rPr lang="ar-SA" b="1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الشلف</a:t>
            </a:r>
            <a:endParaRPr lang="ar-DZ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7" name="Bouton d'action : Précédent 1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8" name="Bouton d'action : Suivant 1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9" name="Bouton d'action : Accueil 1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15074" y="428604"/>
            <a:ext cx="21595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زلزال </a:t>
            </a:r>
            <a:r>
              <a:rPr kumimoji="0" lang="ar-SA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بومرداس</a:t>
            </a:r>
            <a:endParaRPr kumimoji="0" lang="ar-DZ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5984" y="928670"/>
            <a:ext cx="6572264" cy="4893647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تعرضت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بلدة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زموري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ب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ولاية بومرداس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التي تقع على بعد 60 كلم تقريبا شرقي العاصمة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يوم 21 ماي 2003 على الساعة 1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و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44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دقيقة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(التوقيت المحلي)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8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و 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44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دقيقة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(بالتوقيت العالمي)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إلى زلزال عنيف بلغت قوته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6،8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درجة على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مقياس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ريشتر ،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 كان هذا أقوى زلزال وقع بعد زلزال الشلف (الأصنام سابقا) في أكتوبر 1980 التي بلغت قوته 7،3 على سلم ريشتر ،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و حدد الأخصائيون مركز الهزة 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بؤرة الزلزال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 في مدينة الثنية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على عمق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10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كلم تحت الأرض،و قد أحس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ه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 سكان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المناطق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المجاورة 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شرقا إلى غاية 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مدينة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قالمة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،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غربا إلى غاية مدينة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مستغانم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و جنوبا إلى غاية بسكرة ، أما شمالا إلى غاية السواحل الايطالية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الاسبانية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الفرنسية </a:t>
            </a:r>
            <a:endParaRPr kumimoji="0" lang="ar-D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DZ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لاحظ سكان المناطق الساحلية الجزائرية( ميناء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بوهارون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 وقت حدوث الزلزال تراجعا مفاجئا لماء البحر 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ب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ar-DZ" sz="1600" dirty="0" smtId="2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100 متر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و في الوقت نفسه على الشاطئ الآخر من البحر المتوسط  حدث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تسونامي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صغير الذي أدى إلى تضرر أكثر من 180 قارب في جزر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البليار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الواقعة شرق اسبانيا (</a:t>
            </a:r>
            <a:r>
              <a:rPr lang="fr-FR" sz="1600" dirty="0">
                <a:solidFill>
                  <a:schemeClr val="bg1"/>
                </a:solidFill>
              </a:rPr>
              <a:t>îles </a:t>
            </a:r>
            <a:r>
              <a:rPr lang="fr-FR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Baléares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chemeClr val="bg1"/>
                </a:solidFill>
              </a:rPr>
              <a:t>)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vitaminedz.com/articles/1700/1700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28670"/>
            <a:ext cx="1785950" cy="20002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1857388" cy="207170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5" name="Bouton d'action : Précédent 14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6" name="Bouton d'action : Suivant 15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7" name="Bouton d'action : Accueil 16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3042" y="4572008"/>
            <a:ext cx="7000924" cy="110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16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س: اشرح المصطلحات التالية:- بؤرة الزلزال، الشدة، هزات ارتدادية، مركز الهزة</a:t>
            </a:r>
            <a:endParaRPr lang="ar-DZ" sz="1600" dirty="0">
              <a:solidFill>
                <a:srgbClr val="0000FF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r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16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س: استخرج خصائص الزلزال</a:t>
            </a:r>
            <a:r>
              <a:rPr lang="fr-FR" sz="1600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.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0364" y="714356"/>
            <a:ext cx="5572164" cy="3739165"/>
          </a:xfrm>
          <a:prstGeom prst="rect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خلف هدا الزلزال العنيف آلاف القتلى 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( 2278)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 المعوقين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عدد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كبير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من الجرحى، ودمارا 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مس 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منشآت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من جسور 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 مساكن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كانت متباينة في المركز السطحي للزلزال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هذا يرجع إلى نوعية البنايات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طبيعة التربة ،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حدوث ارتفاع الطبقات الصخرية الساحلية الممتدة على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طول الساحل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ب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مدينة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دلس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بلدية برج البحري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ب </a:t>
            </a:r>
            <a:r>
              <a:rPr lang="ar-DZ" sz="1600" dirty="0" smtId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40 سم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فوق مستوى سطح البحر،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وبعد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ه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ذ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ه الهزة  العنيفة تم تسجيل عدة هزات أرضية ارتدادية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( 5،0   5،3   5،8    5،2   5،8 حدثت ما بين 21 إلى 29 </a:t>
            </a:r>
            <a:r>
              <a:rPr lang="ar-DZ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ماي</a:t>
            </a:r>
            <a:r>
              <a:rPr lang="ar-DZ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2003 ) أدت إلى تحرير بقية الطاقة المخزونة من قبل ، 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 تشير المصادر أن </a:t>
            </a:r>
            <a:r>
              <a:rPr lang="ar-SA" sz="1600" dirty="0" err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بومرداس</a:t>
            </a:r>
            <a:r>
              <a:rPr lang="ar-SA" sz="16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تسجل شهريا هزات أرضية خفيفة 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3643314"/>
            <a:ext cx="1287532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DZ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موقع الزلزال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714644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Bouton d'action : Précédent 18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20" name="Bouton d'action : Suivant 19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21" name="Bouton d'action : Accueil 20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000892" y="642919"/>
            <a:ext cx="12144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الاستنتاج </a:t>
            </a:r>
            <a:endParaRPr kumimoji="0" lang="ar-DZ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48" y="1500174"/>
            <a:ext cx="8001056" cy="29697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الزلازل عبارة عن هزات أرضية سريعة تصيب القشرة الأرضية فتغيرها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تشوهها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قد تكون ضعيفة</a:t>
            </a:r>
            <a:r>
              <a:rPr kumimoji="0" lang="ar-DZ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أو قوية تتبع بارتدادات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، تتجلى مظاهرها في :-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الخسائر المادية: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تتمثل في:تدمير البنايات،السدود ، المنشآت ،الطرق </a:t>
            </a:r>
            <a:r>
              <a:rPr kumimoji="0" lang="ar-D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السكك الحديدية....</a:t>
            </a: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الخسائر البشرية: 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قتلى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+ جرحى + مع</a:t>
            </a: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قين.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تغيير المنظر الطبيعي</a:t>
            </a:r>
            <a:r>
              <a:rPr lang="ar-DZ" sz="1600" dirty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( 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انزلاقات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،انهيار،</a:t>
            </a:r>
            <a:r>
              <a:rPr lang="ar-DZ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صدوع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)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تسونا مي 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3" name="Bouton d'action : Accueil 12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714908" cy="3071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8072494" cy="1754326"/>
          </a:xfrm>
          <a:prstGeom prst="rect">
            <a:avLst/>
          </a:prstGeom>
          <a:solidFill>
            <a:srgbClr val="99FF33"/>
          </a:solidFill>
          <a:ln>
            <a:solidFill>
              <a:srgbClr val="010D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5400" b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شكرا على حسن متابعتكم</a:t>
            </a:r>
            <a:endParaRPr lang="fr-FR" sz="5400" b="1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214290"/>
            <a:ext cx="4714908" cy="17145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prstTxWarp prst="textPlain">
              <a:avLst>
                <a:gd name="adj" fmla="val 48675"/>
              </a:avLst>
            </a:prstTxWarp>
            <a:spAutoFit/>
          </a:bodyPr>
          <a:lstStyle/>
          <a:p>
            <a:pPr algn="ctr"/>
            <a:r>
              <a:rPr lang="ar-DZ" sz="5400" b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انتهى</a:t>
            </a:r>
            <a:endParaRPr lang="fr-FR" sz="5400" b="1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642910" y="4714884"/>
            <a:ext cx="1857388" cy="357166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Tahoma" pitchFamily="34" charset="0"/>
                <a:cs typeface="Tahoma" pitchFamily="34" charset="0"/>
              </a:rPr>
              <a:t> Ahmed Khomidja</a:t>
            </a:r>
          </a:p>
        </p:txBody>
      </p:sp>
      <p:sp>
        <p:nvSpPr>
          <p:cNvPr id="12" name="Ellipse 11"/>
          <p:cNvSpPr/>
          <p:nvPr/>
        </p:nvSpPr>
        <p:spPr>
          <a:xfrm>
            <a:off x="1428728" y="6357958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3" name="Bouton d'action : Personnalisé 12">
            <a:hlinkClick r:id="" action="ppaction://hlinkshowjump?jump=endshow" highlightClick="1"/>
          </p:cNvPr>
          <p:cNvSpPr/>
          <p:nvPr/>
        </p:nvSpPr>
        <p:spPr>
          <a:xfrm>
            <a:off x="1500166" y="6429396"/>
            <a:ext cx="142876" cy="21431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7" name="Bouton d'action : Précédent 1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8" name="Bouton d'action : Suivant 1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9" name="Bouton d'action : Accueil 1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357166"/>
            <a:ext cx="8643998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الزلزال ظاهرة طبيعية تتجلى في هزات أرضية سريعة  بعض الثواني   إما ضعيفة أو قوية  تتبع بارتدادات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14678" y="928670"/>
            <a:ext cx="3802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كيف تم التعرف على مقدار زلزال بومرداس ؟</a:t>
            </a:r>
            <a:endParaRPr kumimoji="0" lang="ar-DZ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1785926"/>
            <a:ext cx="1834156" cy="338554"/>
          </a:xfrm>
          <a:prstGeom prst="rect">
            <a:avLst/>
          </a:prstGeom>
          <a:solidFill>
            <a:srgbClr val="CCFF33"/>
          </a:solidFill>
          <a:ln>
            <a:solidFill>
              <a:srgbClr val="380AFC"/>
            </a:solidFill>
          </a:ln>
        </p:spPr>
        <p:txBody>
          <a:bodyPr wrap="none">
            <a:spAutoFit/>
          </a:bodyPr>
          <a:lstStyle/>
          <a:p>
            <a:r>
              <a:rPr lang="ar-DZ" sz="16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3- مسجل الزلازل</a:t>
            </a:r>
            <a:endParaRPr lang="fr-FR" sz="1600" u="sng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7950" y="2643182"/>
            <a:ext cx="24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1600" dirty="0">
                <a:latin typeface="Tahoma" pitchFamily="34" charset="0"/>
                <a:cs typeface="Tahoma" pitchFamily="34" charset="0"/>
              </a:rPr>
              <a:t>توصل الإنسان إلى اختراع وسائل لدراسة الظواهر الطبيعية من بينها مسجل الزلازل – السيسموغراف- </a:t>
            </a:r>
            <a:endParaRPr lang="fr-F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0826" y="4000504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س-  ما فائدة استعمال               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السيسموغراف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؟  </a:t>
            </a:r>
            <a:endParaRPr lang="fr-FR" sz="1600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2357454" cy="2071702"/>
          </a:xfrm>
          <a:prstGeom prst="rect">
            <a:avLst/>
          </a:prstGeom>
          <a:noFill/>
          <a:ln w="9525">
            <a:solidFill>
              <a:srgbClr val="380AFC"/>
            </a:solidFill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357298"/>
            <a:ext cx="2286016" cy="2071702"/>
          </a:xfrm>
          <a:prstGeom prst="rect">
            <a:avLst/>
          </a:prstGeom>
          <a:noFill/>
          <a:ln w="9525">
            <a:solidFill>
              <a:srgbClr val="380AFC"/>
            </a:solidFill>
            <a:miter lim="800000"/>
            <a:headEnd/>
            <a:tailEnd/>
          </a:ln>
          <a:effectLst/>
        </p:spPr>
      </p:pic>
      <p:pic>
        <p:nvPicPr>
          <p:cNvPr id="9" name="Picture 4" descr="C:\Documents and Settings\Administrateur\Mes documents\Téléchargements\imageف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143380"/>
            <a:ext cx="2500330" cy="2500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14348" y="3643314"/>
            <a:ext cx="38576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1400" b="1" dirty="0">
                <a:latin typeface="Tahoma" pitchFamily="34" charset="0"/>
                <a:cs typeface="Tahoma" pitchFamily="34" charset="0"/>
              </a:rPr>
              <a:t>مسجل الزلازل الكلاسيكي</a:t>
            </a:r>
            <a:endParaRPr lang="ar-DZ" sz="1400" b="1" dirty="0"/>
          </a:p>
        </p:txBody>
      </p:sp>
      <p:sp>
        <p:nvSpPr>
          <p:cNvPr id="16" name="Bouton d'action : Précédent 15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7" name="Bouton d'action : Suivant 16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8" name="Bouton d'action : Accueil 17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3214686"/>
            <a:ext cx="8072494" cy="3046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توجد محطات عديدة على سطح الكرة الأرضية لرصد الزلازل ، حيث يتم فيها تسجيل الأمواج الزلزالية الناتجة عن الطاقة المتحررة من باطن الأرض </a:t>
            </a:r>
            <a:r>
              <a:rPr kumimoji="0" lang="ar-DZ" sz="1600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بالسيسموغراف</a:t>
            </a:r>
            <a:r>
              <a:rPr kumimoji="0" lang="ar-DZ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الذي يحول الهزات الأرضية إلى إشارات كهربائية يتم تسجيلها </a:t>
            </a:r>
            <a:r>
              <a:rPr kumimoji="0" lang="ar-DZ" sz="1600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و</a:t>
            </a:r>
            <a:r>
              <a:rPr kumimoji="0" lang="ar-DZ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تحليلها من طرف الحاسوب</a:t>
            </a:r>
            <a:endParaRPr kumimoji="0" lang="fr-FR" sz="1600" strike="noStrike" cap="none" normalizeH="0" baseline="0" dirty="0">
              <a:ln>
                <a:noFill/>
              </a:ln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أما السيسموغراف الكلاسيكي يتكون من : </a:t>
            </a:r>
            <a:endParaRPr kumimoji="0" lang="fr-FR" sz="1600" strike="noStrike" cap="none" normalizeH="0" baseline="0" dirty="0">
              <a:ln>
                <a:noFill/>
              </a:ln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DZ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قاعدة تثبت على الصخر</a:t>
            </a:r>
            <a:endParaRPr kumimoji="0" lang="fr-FR" sz="1600" strike="noStrike" cap="none" normalizeH="0" baseline="0" dirty="0">
              <a:ln>
                <a:noFill/>
              </a:ln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DZ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مستقبل الأمواج الزلزالية المتكون من كتلة صلبة ثقيلة معلقة بواسطة نابض </a:t>
            </a:r>
            <a:r>
              <a:rPr kumimoji="0" lang="ar-DZ" sz="1600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و</a:t>
            </a:r>
            <a:r>
              <a:rPr kumimoji="0" lang="ar-DZ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مزودة بريشة راسمة</a:t>
            </a:r>
            <a:endParaRPr kumimoji="0" lang="en-US" sz="1600" strike="noStrike" cap="none" normalizeH="0" baseline="0" dirty="0">
              <a:ln>
                <a:noFill/>
              </a:ln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DZ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اسطوانة دائمة الدوران </a:t>
            </a:r>
            <a:r>
              <a:rPr kumimoji="0" lang="ar-DZ" sz="1600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و</a:t>
            </a:r>
            <a:r>
              <a:rPr kumimoji="0" lang="ar-DZ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بسرعة منتظمة</a:t>
            </a:r>
            <a:r>
              <a:rPr kumimoji="0" lang="fr-FR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endParaRPr kumimoji="0" lang="en-US" sz="1600" strike="noStrike" cap="none" normalizeH="0" baseline="0" dirty="0">
              <a:ln>
                <a:noFill/>
              </a:ln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28575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7" name="Bouton d'action : Précédent 6">
            <a:hlinkClick r:id="" action="ppaction://hlinkshowjump?jump=previousslide" highlightClick="1"/>
          </p:cNvPr>
          <p:cNvSpPr/>
          <p:nvPr/>
        </p:nvSpPr>
        <p:spPr>
          <a:xfrm>
            <a:off x="642878" y="6429958"/>
            <a:ext cx="252000" cy="252000"/>
          </a:xfrm>
          <a:prstGeom prst="actionButtonBackPrevious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8" name="Bouton d'action : Suivant 7">
            <a:hlinkClick r:id="" action="ppaction://hlinkshowjump?jump=nextslide" highlightClick="1"/>
          </p:cNvPr>
          <p:cNvSpPr/>
          <p:nvPr/>
        </p:nvSpPr>
        <p:spPr>
          <a:xfrm>
            <a:off x="1000068" y="6429958"/>
            <a:ext cx="252000" cy="252000"/>
          </a:xfrm>
          <a:prstGeom prst="actionButtonForwardNex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9" name="Bouton d'action : Accueil 8">
            <a:hlinkClick r:id="" action="ppaction://hlinkshowjump?jump=firstslide" highlightClick="1"/>
          </p:cNvPr>
          <p:cNvSpPr/>
          <p:nvPr/>
        </p:nvSpPr>
        <p:spPr>
          <a:xfrm>
            <a:off x="214282" y="6357958"/>
            <a:ext cx="324000" cy="324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1992</Words>
  <PresentationFormat>Affichage à l'écran (4:3)</PresentationFormat>
  <Paragraphs>181</Paragraphs>
  <Slides>29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Ahmed khomidja</cp:lastModifiedBy>
  <cp:revision>864</cp:revision>
  <dcterms:modified xsi:type="dcterms:W3CDTF">2016-01-15T07:48:39Z</dcterms:modified>
</cp:coreProperties>
</file>