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9" r:id="rId4"/>
    <p:sldId id="260" r:id="rId5"/>
    <p:sldId id="261" r:id="rId6"/>
    <p:sldId id="263" r:id="rId7"/>
    <p:sldId id="264" r:id="rId8"/>
    <p:sldId id="265"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336"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1F577-8B9F-3F41-B506-D96A1C021DAF}" type="datetimeFigureOut">
              <a:rPr lang="en-US" smtClean="0"/>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57726E-AAFB-E445-8D97-7EF2EC81BD6E}" type="slidenum">
              <a:rPr lang="en-US" smtClean="0"/>
              <a:t>‹#›</a:t>
            </a:fld>
            <a:endParaRPr lang="en-US"/>
          </a:p>
        </p:txBody>
      </p:sp>
    </p:spTree>
    <p:extLst>
      <p:ext uri="{BB962C8B-B14F-4D97-AF65-F5344CB8AC3E}">
        <p14:creationId xmlns:p14="http://schemas.microsoft.com/office/powerpoint/2010/main" val="12778303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slide, make the objectives of the session clear and elicit what they expect the session to cover</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1</a:t>
            </a:fld>
            <a:endParaRPr lang="en-US"/>
          </a:p>
        </p:txBody>
      </p:sp>
    </p:spTree>
    <p:extLst>
      <p:ext uri="{BB962C8B-B14F-4D97-AF65-F5344CB8AC3E}">
        <p14:creationId xmlns:p14="http://schemas.microsoft.com/office/powerpoint/2010/main" val="269816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Worksheet 1. Allow CPs sufficient time to mingle, ask/answer,</a:t>
            </a:r>
            <a:r>
              <a:rPr lang="en-US" baseline="0" dirty="0" smtClean="0"/>
              <a:t> and as they do, surreptitiously note interesting errors for later feedback. While monitoring it would be particularly useful if an example of negotiation comes up that can be noted, </a:t>
            </a:r>
            <a:r>
              <a:rPr lang="en-US" baseline="0" dirty="0" err="1" smtClean="0"/>
              <a:t>eg</a:t>
            </a:r>
            <a:r>
              <a:rPr lang="en-US" baseline="0" dirty="0" smtClean="0"/>
              <a:t> one of the CPs asking another to explain further, paraphrase, repeat, spell, define, etc. –for later reference</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2</a:t>
            </a:fld>
            <a:endParaRPr lang="en-US"/>
          </a:p>
        </p:txBody>
      </p:sp>
    </p:spTree>
    <p:extLst>
      <p:ext uri="{BB962C8B-B14F-4D97-AF65-F5344CB8AC3E}">
        <p14:creationId xmlns:p14="http://schemas.microsoft.com/office/powerpoint/2010/main" val="3806252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speak fluently, what knowledge or</a:t>
            </a:r>
            <a:r>
              <a:rPr lang="en-US" baseline="0" dirty="0" smtClean="0"/>
              <a:t> skills are essential? CPs in pairs/groups discuss, feedback (allow them to manage the feedback – another </a:t>
            </a:r>
            <a:r>
              <a:rPr lang="en-US" baseline="0" dirty="0" err="1" smtClean="0"/>
              <a:t>opp</a:t>
            </a:r>
            <a:r>
              <a:rPr lang="en-US" baseline="0" dirty="0" smtClean="0"/>
              <a:t> for trainer to listen, secretly note errors </a:t>
            </a:r>
            <a:r>
              <a:rPr lang="en-US" baseline="0" dirty="0" err="1" smtClean="0"/>
              <a:t>etc</a:t>
            </a:r>
            <a:r>
              <a:rPr lang="en-US" baseline="0" dirty="0" smtClean="0"/>
              <a:t>), reveal the slide, talk to each point (see trainer’s notes)</a:t>
            </a:r>
          </a:p>
          <a:p>
            <a:r>
              <a:rPr lang="en-US" baseline="0" dirty="0" smtClean="0"/>
              <a:t>(fluent speech flows….like </a:t>
            </a:r>
            <a:r>
              <a:rPr lang="en-US" baseline="0" smtClean="0"/>
              <a:t>a river)</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3</a:t>
            </a:fld>
            <a:endParaRPr lang="en-US"/>
          </a:p>
        </p:txBody>
      </p:sp>
    </p:spTree>
    <p:extLst>
      <p:ext uri="{BB962C8B-B14F-4D97-AF65-F5344CB8AC3E}">
        <p14:creationId xmlns:p14="http://schemas.microsoft.com/office/powerpoint/2010/main" val="361057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groups CPs </a:t>
            </a:r>
            <a:r>
              <a:rPr lang="en-US" dirty="0" err="1" smtClean="0"/>
              <a:t>analyse</a:t>
            </a:r>
            <a:r>
              <a:rPr lang="en-US" dirty="0" smtClean="0"/>
              <a:t> the FSW… activity they have just completed,</a:t>
            </a:r>
            <a:r>
              <a:rPr lang="en-US" baseline="0" dirty="0" smtClean="0"/>
              <a:t> using criteria on the slide.</a:t>
            </a:r>
            <a:r>
              <a:rPr lang="en-US" dirty="0" smtClean="0"/>
              <a:t> Some terms (closed v open, scaffolding) may need clarifying.</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4</a:t>
            </a:fld>
            <a:endParaRPr lang="en-US"/>
          </a:p>
        </p:txBody>
      </p:sp>
    </p:spTree>
    <p:extLst>
      <p:ext uri="{BB962C8B-B14F-4D97-AF65-F5344CB8AC3E}">
        <p14:creationId xmlns:p14="http://schemas.microsoft.com/office/powerpoint/2010/main" val="797029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Essentially because they do not have the skills or knowledge (or insufficient of each) of the aspects of competence or performance listed in slide 3, but before showing this slide, ask CPs to brainstorm possible reasons why</a:t>
            </a:r>
            <a:r>
              <a:rPr lang="en-US" baseline="0" dirty="0" smtClean="0"/>
              <a:t> </a:t>
            </a:r>
            <a:r>
              <a:rPr lang="en-US" baseline="0" dirty="0" err="1" smtClean="0"/>
              <a:t>ss</a:t>
            </a:r>
            <a:r>
              <a:rPr lang="en-US" baseline="0" dirty="0" smtClean="0"/>
              <a:t> find speaking difficult, get feedback. Can be done in groups or in plenary, trainer eliciting, but try to get examples from CPs </a:t>
            </a:r>
          </a:p>
          <a:p>
            <a:r>
              <a:rPr lang="en-US" baseline="0" dirty="0" smtClean="0"/>
              <a:t>OR depending on time, make this a survey, with large groups discussing, making lists, followed by info jigsaw, comparison, plenary feedback</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5</a:t>
            </a:fld>
            <a:endParaRPr lang="en-US"/>
          </a:p>
        </p:txBody>
      </p:sp>
    </p:spTree>
    <p:extLst>
      <p:ext uri="{BB962C8B-B14F-4D97-AF65-F5344CB8AC3E}">
        <p14:creationId xmlns:p14="http://schemas.microsoft.com/office/powerpoint/2010/main" val="110013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answers they may have come up with.</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6</a:t>
            </a:fld>
            <a:endParaRPr lang="en-US"/>
          </a:p>
        </p:txBody>
      </p:sp>
    </p:spTree>
    <p:extLst>
      <p:ext uri="{BB962C8B-B14F-4D97-AF65-F5344CB8AC3E}">
        <p14:creationId xmlns:p14="http://schemas.microsoft.com/office/powerpoint/2010/main" val="3061085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can talk through or ask </a:t>
            </a:r>
            <a:r>
              <a:rPr lang="en-US" dirty="0" err="1" smtClean="0"/>
              <a:t>gps</a:t>
            </a:r>
            <a:r>
              <a:rPr lang="en-US" dirty="0" smtClean="0"/>
              <a:t> to discuss,</a:t>
            </a:r>
            <a:r>
              <a:rPr lang="en-US" baseline="0" dirty="0" smtClean="0"/>
              <a:t> feedback.</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8</a:t>
            </a:fld>
            <a:endParaRPr lang="en-US"/>
          </a:p>
        </p:txBody>
      </p:sp>
    </p:spTree>
    <p:extLst>
      <p:ext uri="{BB962C8B-B14F-4D97-AF65-F5344CB8AC3E}">
        <p14:creationId xmlns:p14="http://schemas.microsoft.com/office/powerpoint/2010/main" val="419013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CPs in various groups, each with a piece of material for a fluency activity from PW A/B, Tandem, Ur,</a:t>
            </a:r>
            <a:r>
              <a:rPr lang="en-US" baseline="0" dirty="0" smtClean="0"/>
              <a:t> </a:t>
            </a:r>
            <a:r>
              <a:rPr lang="en-US" baseline="0" dirty="0" err="1" smtClean="0"/>
              <a:t>Klippel</a:t>
            </a:r>
            <a:r>
              <a:rPr lang="en-US" baseline="0" dirty="0" smtClean="0"/>
              <a:t>, etc. Go to w/sheet two for </a:t>
            </a:r>
            <a:r>
              <a:rPr lang="en-US" baseline="0" smtClean="0"/>
              <a:t>the task.</a:t>
            </a:r>
            <a:endParaRPr lang="en-US" dirty="0"/>
          </a:p>
        </p:txBody>
      </p:sp>
      <p:sp>
        <p:nvSpPr>
          <p:cNvPr id="4" name="Slide Number Placeholder 3"/>
          <p:cNvSpPr>
            <a:spLocks noGrp="1"/>
          </p:cNvSpPr>
          <p:nvPr>
            <p:ph type="sldNum" sz="quarter" idx="10"/>
          </p:nvPr>
        </p:nvSpPr>
        <p:spPr/>
        <p:txBody>
          <a:bodyPr/>
          <a:lstStyle/>
          <a:p>
            <a:fld id="{7357726E-AAFB-E445-8D97-7EF2EC81BD6E}" type="slidenum">
              <a:rPr lang="en-US" smtClean="0"/>
              <a:t>9</a:t>
            </a:fld>
            <a:endParaRPr lang="en-US"/>
          </a:p>
        </p:txBody>
      </p:sp>
    </p:spTree>
    <p:extLst>
      <p:ext uri="{BB962C8B-B14F-4D97-AF65-F5344CB8AC3E}">
        <p14:creationId xmlns:p14="http://schemas.microsoft.com/office/powerpoint/2010/main" val="605533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D5D9D2-8019-A445-A47A-B9D41D341BA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291924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5D9D2-8019-A445-A47A-B9D41D341BA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118423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5D9D2-8019-A445-A47A-B9D41D341BA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44459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5D9D2-8019-A445-A47A-B9D41D341BA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94624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5D9D2-8019-A445-A47A-B9D41D341BA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204621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D5D9D2-8019-A445-A47A-B9D41D341BAE}"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234818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5D9D2-8019-A445-A47A-B9D41D341BAE}" type="datetimeFigureOut">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3834170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D5D9D2-8019-A445-A47A-B9D41D341BAE}" type="datetimeFigureOut">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72881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5D9D2-8019-A445-A47A-B9D41D341BAE}" type="datetimeFigureOut">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82152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5D9D2-8019-A445-A47A-B9D41D341BAE}"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26514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5D9D2-8019-A445-A47A-B9D41D341BAE}"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2BBDB-370D-8143-9E2E-D387A17F7701}" type="slidenum">
              <a:rPr lang="en-US" smtClean="0"/>
              <a:t>‹#›</a:t>
            </a:fld>
            <a:endParaRPr lang="en-US"/>
          </a:p>
        </p:txBody>
      </p:sp>
    </p:spTree>
    <p:extLst>
      <p:ext uri="{BB962C8B-B14F-4D97-AF65-F5344CB8AC3E}">
        <p14:creationId xmlns:p14="http://schemas.microsoft.com/office/powerpoint/2010/main" val="220004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5D9D2-8019-A445-A47A-B9D41D341BAE}" type="datetimeFigureOut">
              <a:rPr lang="en-US" smtClean="0"/>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2BBDB-370D-8143-9E2E-D387A17F7701}" type="slidenum">
              <a:rPr lang="en-US" smtClean="0"/>
              <a:t>‹#›</a:t>
            </a:fld>
            <a:endParaRPr lang="en-US"/>
          </a:p>
        </p:txBody>
      </p:sp>
    </p:spTree>
    <p:extLst>
      <p:ext uri="{BB962C8B-B14F-4D97-AF65-F5344CB8AC3E}">
        <p14:creationId xmlns:p14="http://schemas.microsoft.com/office/powerpoint/2010/main" val="1909666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10800000" flipV="1">
            <a:off x="1327799" y="364982"/>
            <a:ext cx="6774243" cy="1091285"/>
          </a:xfrm>
        </p:spPr>
        <p:txBody>
          <a:bodyPr/>
          <a:lstStyle/>
          <a:p>
            <a:r>
              <a:rPr lang="en-US" dirty="0" smtClean="0">
                <a:latin typeface="Arial"/>
                <a:cs typeface="Arial"/>
              </a:rPr>
              <a:t>Developing speaking skills in the </a:t>
            </a:r>
            <a:r>
              <a:rPr lang="en-US" dirty="0">
                <a:latin typeface="Arial"/>
                <a:cs typeface="Arial"/>
              </a:rPr>
              <a:t>c</a:t>
            </a:r>
            <a:r>
              <a:rPr lang="en-US" dirty="0" smtClean="0">
                <a:latin typeface="Arial"/>
                <a:cs typeface="Arial"/>
              </a:rPr>
              <a:t>ommunicative classroom</a:t>
            </a:r>
            <a:endParaRPr lang="en-US" baseline="-25000" dirty="0" smtClean="0">
              <a:latin typeface="Arial"/>
              <a:cs typeface="Arial"/>
            </a:endParaRPr>
          </a:p>
          <a:p>
            <a:endParaRPr lang="en-US" baseline="-25000" dirty="0">
              <a:latin typeface="Arial"/>
              <a:cs typeface="Arial"/>
            </a:endParaRPr>
          </a:p>
        </p:txBody>
      </p:sp>
      <p:pic>
        <p:nvPicPr>
          <p:cNvPr id="5" name="Picture 4"/>
          <p:cNvPicPr>
            <a:picLocks noChangeAspect="1"/>
          </p:cNvPicPr>
          <p:nvPr/>
        </p:nvPicPr>
        <p:blipFill>
          <a:blip r:embed="rId3"/>
          <a:stretch>
            <a:fillRect/>
          </a:stretch>
        </p:blipFill>
        <p:spPr>
          <a:xfrm>
            <a:off x="2510904" y="1591734"/>
            <a:ext cx="4126963" cy="2794000"/>
          </a:xfrm>
          <a:prstGeom prst="rect">
            <a:avLst/>
          </a:prstGeom>
        </p:spPr>
      </p:pic>
      <p:sp>
        <p:nvSpPr>
          <p:cNvPr id="6" name="TextBox 5"/>
          <p:cNvSpPr txBox="1"/>
          <p:nvPr/>
        </p:nvSpPr>
        <p:spPr>
          <a:xfrm>
            <a:off x="999067" y="4622800"/>
            <a:ext cx="7806265" cy="2246769"/>
          </a:xfrm>
          <a:prstGeom prst="rect">
            <a:avLst/>
          </a:prstGeom>
          <a:noFill/>
        </p:spPr>
        <p:txBody>
          <a:bodyPr wrap="square" rtlCol="0">
            <a:spAutoFit/>
          </a:bodyPr>
          <a:lstStyle/>
          <a:p>
            <a:r>
              <a:rPr lang="en-US" sz="2000" dirty="0" smtClean="0">
                <a:latin typeface="Arial"/>
                <a:cs typeface="Arial"/>
              </a:rPr>
              <a:t>Objectives:</a:t>
            </a:r>
          </a:p>
          <a:p>
            <a:pPr marL="342900" indent="-342900">
              <a:buFont typeface="Arial"/>
              <a:buChar char="•"/>
            </a:pPr>
            <a:r>
              <a:rPr lang="en-US" sz="2000" dirty="0" smtClean="0">
                <a:latin typeface="Arial"/>
                <a:cs typeface="Arial"/>
              </a:rPr>
              <a:t>to consider what fluent speech consists of</a:t>
            </a:r>
          </a:p>
          <a:p>
            <a:pPr marL="342900" indent="-342900">
              <a:buFont typeface="Arial"/>
              <a:buChar char="•"/>
            </a:pPr>
            <a:r>
              <a:rPr lang="en-US" sz="2000" dirty="0">
                <a:latin typeface="Arial"/>
                <a:cs typeface="Arial"/>
              </a:rPr>
              <a:t>t</a:t>
            </a:r>
            <a:r>
              <a:rPr lang="en-US" sz="2000" dirty="0" smtClean="0">
                <a:latin typeface="Arial"/>
                <a:cs typeface="Arial"/>
              </a:rPr>
              <a:t>o understand why students have difficulty and suggest some solutions</a:t>
            </a:r>
          </a:p>
          <a:p>
            <a:pPr marL="342900" indent="-342900">
              <a:buFont typeface="Arial"/>
              <a:buChar char="•"/>
            </a:pPr>
            <a:r>
              <a:rPr lang="en-US" sz="2000" dirty="0" smtClean="0">
                <a:latin typeface="Arial"/>
                <a:cs typeface="Arial"/>
              </a:rPr>
              <a:t>To </a:t>
            </a:r>
            <a:r>
              <a:rPr lang="en-US" sz="2000" dirty="0" err="1" smtClean="0">
                <a:latin typeface="Arial"/>
                <a:cs typeface="Arial"/>
              </a:rPr>
              <a:t>analyse</a:t>
            </a:r>
            <a:r>
              <a:rPr lang="en-US" sz="2000" dirty="0" smtClean="0">
                <a:latin typeface="Arial"/>
                <a:cs typeface="Arial"/>
              </a:rPr>
              <a:t> examples of speaking activities and discover how tasks can develop fluency</a:t>
            </a:r>
          </a:p>
          <a:p>
            <a:pPr marL="342900" indent="-342900">
              <a:buFont typeface="Arial"/>
              <a:buChar char="•"/>
            </a:pPr>
            <a:r>
              <a:rPr lang="en-US" sz="2000" dirty="0" smtClean="0">
                <a:latin typeface="Arial"/>
                <a:cs typeface="Arial"/>
              </a:rPr>
              <a:t>To create an activity which can be used in class</a:t>
            </a:r>
          </a:p>
        </p:txBody>
      </p:sp>
    </p:spTree>
    <p:extLst>
      <p:ext uri="{BB962C8B-B14F-4D97-AF65-F5344CB8AC3E}">
        <p14:creationId xmlns:p14="http://schemas.microsoft.com/office/powerpoint/2010/main" val="103728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opinions about speaking</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t="13147" b="13147"/>
          <a:stretch>
            <a:fillRect/>
          </a:stretch>
        </p:blipFill>
        <p:spPr bwMode="auto">
          <a:prstGeom prst="rect">
            <a:avLst/>
          </a:prstGeom>
          <a:noFill/>
          <a:ln>
            <a:noFill/>
          </a:ln>
        </p:spPr>
      </p:pic>
    </p:spTree>
    <p:extLst>
      <p:ext uri="{BB962C8B-B14F-4D97-AF65-F5344CB8AC3E}">
        <p14:creationId xmlns:p14="http://schemas.microsoft.com/office/powerpoint/2010/main" val="416133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266267" cy="1143000"/>
          </a:xfrm>
        </p:spPr>
        <p:txBody>
          <a:bodyPr>
            <a:normAutofit fontScale="90000"/>
          </a:bodyPr>
          <a:lstStyle/>
          <a:p>
            <a:r>
              <a:rPr lang="en-US" dirty="0" smtClean="0"/>
              <a:t>Oral Fluency requires…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i="1" dirty="0" smtClean="0"/>
              <a:t>		Knowledge and skills</a:t>
            </a:r>
          </a:p>
          <a:p>
            <a:pPr marL="0" indent="0">
              <a:buNone/>
            </a:pPr>
            <a:endParaRPr lang="en-US" i="1" dirty="0" smtClean="0"/>
          </a:p>
          <a:p>
            <a:pPr marL="0" indent="0">
              <a:buNone/>
            </a:pPr>
            <a:r>
              <a:rPr lang="en-US" sz="2800" dirty="0" smtClean="0"/>
              <a:t>1 topic related vocab/structure </a:t>
            </a:r>
          </a:p>
          <a:p>
            <a:pPr marL="0" indent="0">
              <a:buNone/>
            </a:pPr>
            <a:r>
              <a:rPr lang="en-US" sz="2800" dirty="0" smtClean="0"/>
              <a:t>2 comprehension </a:t>
            </a:r>
          </a:p>
          <a:p>
            <a:pPr marL="0" indent="0">
              <a:buNone/>
            </a:pPr>
            <a:r>
              <a:rPr lang="en-US" sz="2800" dirty="0" smtClean="0"/>
              <a:t>3 use of chunks	</a:t>
            </a:r>
          </a:p>
          <a:p>
            <a:pPr marL="0" indent="0">
              <a:buNone/>
            </a:pPr>
            <a:r>
              <a:rPr lang="en-US" sz="2800" dirty="0" smtClean="0"/>
              <a:t>4 communicative devices </a:t>
            </a:r>
          </a:p>
          <a:p>
            <a:pPr marL="0" indent="0">
              <a:buNone/>
            </a:pPr>
            <a:r>
              <a:rPr lang="en-US" sz="2800" dirty="0" smtClean="0"/>
              <a:t>						   5 control (&amp; recognition) of     							                            pronunciation (intonation) </a:t>
            </a:r>
          </a:p>
          <a:p>
            <a:pPr marL="0" indent="0">
              <a:buNone/>
            </a:pPr>
            <a:r>
              <a:rPr lang="en-US" sz="2800" dirty="0" smtClean="0"/>
              <a:t>						   6 negotiation of understanding  </a:t>
            </a:r>
          </a:p>
          <a:p>
            <a:pPr marL="0" indent="0">
              <a:buNone/>
            </a:pPr>
            <a:r>
              <a:rPr lang="en-US" sz="2800" dirty="0" smtClean="0"/>
              <a:t>						   7 use of fillers</a:t>
            </a:r>
          </a:p>
          <a:p>
            <a:pPr marL="0" indent="0">
              <a:buNone/>
            </a:pPr>
            <a:r>
              <a:rPr lang="en-US" sz="2800" dirty="0" smtClean="0"/>
              <a:t>						   8 awareness of discourse </a:t>
            </a:r>
          </a:p>
          <a:p>
            <a:pPr marL="0" indent="0">
              <a:buNone/>
            </a:pPr>
            <a:r>
              <a:rPr lang="en-US" sz="2800" dirty="0" smtClean="0"/>
              <a:t>						   9 strategic competence</a:t>
            </a:r>
          </a:p>
          <a:p>
            <a:pPr marL="0" indent="0">
              <a:buNone/>
            </a:pPr>
            <a:r>
              <a:rPr lang="en-US" sz="2800" dirty="0"/>
              <a:t>	</a:t>
            </a:r>
            <a:r>
              <a:rPr lang="en-US" sz="2800" dirty="0" smtClean="0"/>
              <a:t>					   10 register </a:t>
            </a:r>
            <a:endParaRPr lang="en-US" sz="2800" dirty="0"/>
          </a:p>
        </p:txBody>
      </p:sp>
      <p:pic>
        <p:nvPicPr>
          <p:cNvPr id="4" name="Picture 3"/>
          <p:cNvPicPr>
            <a:picLocks noChangeAspect="1"/>
          </p:cNvPicPr>
          <p:nvPr/>
        </p:nvPicPr>
        <p:blipFill>
          <a:blip r:embed="rId3"/>
          <a:stretch>
            <a:fillRect/>
          </a:stretch>
        </p:blipFill>
        <p:spPr>
          <a:xfrm>
            <a:off x="5348980" y="1244600"/>
            <a:ext cx="2807738" cy="2252133"/>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05838" y="4405878"/>
            <a:ext cx="3017829" cy="2045722"/>
          </a:xfrm>
          <a:prstGeom prst="rect">
            <a:avLst/>
          </a:prstGeom>
          <a:noFill/>
          <a:ln>
            <a:noFill/>
          </a:ln>
        </p:spPr>
      </p:pic>
    </p:spTree>
    <p:extLst>
      <p:ext uri="{BB962C8B-B14F-4D97-AF65-F5344CB8AC3E}">
        <p14:creationId xmlns:p14="http://schemas.microsoft.com/office/powerpoint/2010/main" val="268023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 speaking activity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Role of teacher</a:t>
            </a:r>
          </a:p>
          <a:p>
            <a:r>
              <a:rPr lang="en-US" dirty="0" smtClean="0"/>
              <a:t>Closed or open</a:t>
            </a:r>
          </a:p>
          <a:p>
            <a:r>
              <a:rPr lang="en-US" dirty="0" smtClean="0"/>
              <a:t>Whole class, pair or group work</a:t>
            </a:r>
          </a:p>
          <a:p>
            <a:r>
              <a:rPr lang="en-US" dirty="0" smtClean="0"/>
              <a:t>Restricted by material or task</a:t>
            </a:r>
          </a:p>
          <a:p>
            <a:r>
              <a:rPr lang="en-US" dirty="0" smtClean="0"/>
              <a:t>Skills development or </a:t>
            </a:r>
            <a:r>
              <a:rPr lang="en-US" dirty="0"/>
              <a:t>l</a:t>
            </a:r>
            <a:r>
              <a:rPr lang="en-US" dirty="0" smtClean="0"/>
              <a:t>anguage reinforcement</a:t>
            </a:r>
          </a:p>
          <a:p>
            <a:pPr marL="0" indent="0">
              <a:buNone/>
            </a:pPr>
            <a:r>
              <a:rPr lang="en-US" dirty="0" smtClean="0"/>
              <a:t>	(accuracy or fluency orientated)</a:t>
            </a:r>
          </a:p>
          <a:p>
            <a:r>
              <a:rPr lang="en-US" dirty="0" smtClean="0"/>
              <a:t>Correction</a:t>
            </a:r>
          </a:p>
          <a:p>
            <a:r>
              <a:rPr lang="en-US" dirty="0" smtClean="0"/>
              <a:t>Preparation</a:t>
            </a:r>
          </a:p>
          <a:p>
            <a:r>
              <a:rPr lang="en-US" dirty="0" smtClean="0"/>
              <a:t>Scaffolding</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859867" y="4334933"/>
            <a:ext cx="3979334" cy="2523067"/>
          </a:xfrm>
          <a:prstGeom prst="rect">
            <a:avLst/>
          </a:prstGeom>
          <a:noFill/>
          <a:ln>
            <a:noFill/>
          </a:ln>
        </p:spPr>
      </p:pic>
    </p:spTree>
    <p:extLst>
      <p:ext uri="{BB962C8B-B14F-4D97-AF65-F5344CB8AC3E}">
        <p14:creationId xmlns:p14="http://schemas.microsoft.com/office/powerpoint/2010/main" val="23828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my students find speaking difficult…</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t="8678" b="8678"/>
          <a:stretch>
            <a:fillRect/>
          </a:stretch>
        </p:blipFill>
        <p:spPr bwMode="auto">
          <a:xfrm>
            <a:off x="5672666" y="1417638"/>
            <a:ext cx="3251201" cy="2074332"/>
          </a:xfrm>
          <a:prstGeom prst="rect">
            <a:avLst/>
          </a:prstGeom>
          <a:noFill/>
          <a:ln>
            <a:noFill/>
          </a:ln>
        </p:spPr>
      </p:pic>
      <p:sp>
        <p:nvSpPr>
          <p:cNvPr id="5" name="TextBox 4"/>
          <p:cNvSpPr txBox="1"/>
          <p:nvPr/>
        </p:nvSpPr>
        <p:spPr>
          <a:xfrm>
            <a:off x="338667" y="2201332"/>
            <a:ext cx="5621866" cy="4370427"/>
          </a:xfrm>
          <a:prstGeom prst="rect">
            <a:avLst/>
          </a:prstGeom>
          <a:noFill/>
        </p:spPr>
        <p:txBody>
          <a:bodyPr wrap="square" rtlCol="0">
            <a:spAutoFit/>
          </a:bodyPr>
          <a:lstStyle/>
          <a:p>
            <a:pPr marL="457200" indent="-457200">
              <a:buFont typeface="+mj-lt"/>
              <a:buAutoNum type="arabicPeriod"/>
            </a:pPr>
            <a:r>
              <a:rPr lang="en-US" sz="2000" dirty="0" smtClean="0">
                <a:latin typeface="Arial"/>
                <a:cs typeface="Arial"/>
              </a:rPr>
              <a:t>They lack vocab or grammar</a:t>
            </a:r>
          </a:p>
          <a:p>
            <a:pPr marL="457200" indent="-457200">
              <a:buFont typeface="+mj-lt"/>
              <a:buAutoNum type="arabicPeriod"/>
            </a:pPr>
            <a:r>
              <a:rPr lang="en-US" sz="2000" dirty="0" smtClean="0">
                <a:latin typeface="Arial"/>
                <a:cs typeface="Arial"/>
              </a:rPr>
              <a:t>They struggle with pronunciation</a:t>
            </a:r>
          </a:p>
          <a:p>
            <a:pPr marL="457200" indent="-457200">
              <a:buFont typeface="+mj-lt"/>
              <a:buAutoNum type="arabicPeriod"/>
            </a:pPr>
            <a:r>
              <a:rPr lang="en-US" sz="2000" dirty="0" smtClean="0">
                <a:latin typeface="Arial"/>
                <a:cs typeface="Arial"/>
              </a:rPr>
              <a:t>They may misunderstand the task</a:t>
            </a:r>
          </a:p>
          <a:p>
            <a:pPr marL="457200" indent="-457200">
              <a:buFont typeface="+mj-lt"/>
              <a:buAutoNum type="arabicPeriod"/>
            </a:pPr>
            <a:r>
              <a:rPr lang="en-US" sz="2000" dirty="0" smtClean="0">
                <a:latin typeface="Arial"/>
                <a:cs typeface="Arial"/>
              </a:rPr>
              <a:t>The topic is boring</a:t>
            </a:r>
          </a:p>
          <a:p>
            <a:pPr marL="457200" indent="-457200">
              <a:buFont typeface="+mj-lt"/>
              <a:buAutoNum type="arabicPeriod"/>
            </a:pPr>
            <a:r>
              <a:rPr lang="en-US" sz="2000" dirty="0" smtClean="0">
                <a:latin typeface="Arial"/>
                <a:cs typeface="Arial"/>
              </a:rPr>
              <a:t>The topic may look interesting but they know nothing about it</a:t>
            </a:r>
          </a:p>
          <a:p>
            <a:pPr marL="457200" indent="-457200">
              <a:buFont typeface="+mj-lt"/>
              <a:buAutoNum type="arabicPeriod"/>
            </a:pPr>
            <a:r>
              <a:rPr lang="en-US" sz="2000" dirty="0" smtClean="0">
                <a:latin typeface="Arial"/>
                <a:cs typeface="Arial"/>
              </a:rPr>
              <a:t>The task is mechanical, does not require negotiation</a:t>
            </a:r>
          </a:p>
          <a:p>
            <a:pPr marL="457200" indent="-457200">
              <a:buFont typeface="+mj-lt"/>
              <a:buAutoNum type="arabicPeriod"/>
            </a:pPr>
            <a:r>
              <a:rPr lang="en-US" sz="2000" dirty="0" smtClean="0">
                <a:latin typeface="Arial"/>
                <a:cs typeface="Arial"/>
              </a:rPr>
              <a:t>They are shy, too conscious of peer reactions, particularly…</a:t>
            </a:r>
          </a:p>
          <a:p>
            <a:pPr marL="457200" indent="-457200">
              <a:buFont typeface="+mj-lt"/>
              <a:buAutoNum type="arabicPeriod"/>
            </a:pPr>
            <a:r>
              <a:rPr lang="en-US" sz="2000" dirty="0" smtClean="0">
                <a:latin typeface="Arial"/>
                <a:cs typeface="Arial"/>
              </a:rPr>
              <a:t>Fear of making mistakes</a:t>
            </a:r>
          </a:p>
          <a:p>
            <a:pPr marL="457200" indent="-457200">
              <a:buFont typeface="+mj-lt"/>
              <a:buAutoNum type="arabicPeriod"/>
            </a:pPr>
            <a:r>
              <a:rPr lang="en-US" sz="2000" dirty="0" smtClean="0">
                <a:latin typeface="Arial"/>
                <a:cs typeface="Arial"/>
              </a:rPr>
              <a:t>They cannot see the point of the activity, or how it helps them develop</a:t>
            </a:r>
          </a:p>
          <a:p>
            <a:endParaRPr lang="en-US" dirty="0">
              <a:latin typeface="Arial"/>
              <a:cs typeface="Arial"/>
            </a:endParaRPr>
          </a:p>
        </p:txBody>
      </p:sp>
    </p:spTree>
    <p:extLst>
      <p:ext uri="{BB962C8B-B14F-4D97-AF65-F5344CB8AC3E}">
        <p14:creationId xmlns:p14="http://schemas.microsoft.com/office/powerpoint/2010/main" val="371487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how can I help?</a:t>
            </a:r>
            <a:endParaRPr lang="en-US" dirty="0"/>
          </a:p>
        </p:txBody>
      </p:sp>
      <p:sp>
        <p:nvSpPr>
          <p:cNvPr id="3" name="Content Placeholder 2"/>
          <p:cNvSpPr>
            <a:spLocks noGrp="1"/>
          </p:cNvSpPr>
          <p:nvPr>
            <p:ph idx="1"/>
          </p:nvPr>
        </p:nvSpPr>
        <p:spPr>
          <a:xfrm>
            <a:off x="457200" y="3928533"/>
            <a:ext cx="8229600" cy="2810934"/>
          </a:xfrm>
        </p:spPr>
        <p:txBody>
          <a:bodyPr>
            <a:normAutofit fontScale="92500" lnSpcReduction="10000"/>
          </a:bodyPr>
          <a:lstStyle/>
          <a:p>
            <a:r>
              <a:rPr lang="en-US" sz="2400" dirty="0" smtClean="0">
                <a:latin typeface="Arial"/>
                <a:cs typeface="Arial"/>
              </a:rPr>
              <a:t>Above all, create a secure, </a:t>
            </a:r>
            <a:r>
              <a:rPr lang="en-US" sz="2400" dirty="0" err="1" smtClean="0">
                <a:latin typeface="Arial"/>
                <a:cs typeface="Arial"/>
              </a:rPr>
              <a:t>non-judgemental</a:t>
            </a:r>
            <a:r>
              <a:rPr lang="en-US" sz="2400" dirty="0" smtClean="0">
                <a:latin typeface="Arial"/>
                <a:cs typeface="Arial"/>
              </a:rPr>
              <a:t> learning environment in which errors are ok</a:t>
            </a:r>
          </a:p>
          <a:p>
            <a:r>
              <a:rPr lang="en-US" sz="2400" dirty="0" smtClean="0">
                <a:latin typeface="Arial"/>
                <a:cs typeface="Arial"/>
              </a:rPr>
              <a:t>Consistently use English yourself &amp; explain why spoken English is vital for </a:t>
            </a:r>
            <a:r>
              <a:rPr lang="en-US" sz="2400" dirty="0" err="1" smtClean="0">
                <a:latin typeface="Arial"/>
                <a:cs typeface="Arial"/>
              </a:rPr>
              <a:t>ss</a:t>
            </a:r>
            <a:endParaRPr lang="en-US" sz="2400" dirty="0" smtClean="0">
              <a:latin typeface="Arial"/>
              <a:cs typeface="Arial"/>
            </a:endParaRPr>
          </a:p>
          <a:p>
            <a:r>
              <a:rPr lang="en-US" sz="2400" dirty="0" smtClean="0">
                <a:latin typeface="Arial"/>
                <a:cs typeface="Arial"/>
              </a:rPr>
              <a:t>Ensure that the fluency activity is part of a planned sequence of lessons which begins with relevant input (vocab, functions, grammar, </a:t>
            </a:r>
            <a:r>
              <a:rPr lang="en-US" sz="2400" dirty="0" err="1" smtClean="0">
                <a:latin typeface="Arial"/>
                <a:cs typeface="Arial"/>
              </a:rPr>
              <a:t>pron</a:t>
            </a:r>
            <a:r>
              <a:rPr lang="en-US" sz="2400" dirty="0" smtClean="0">
                <a:latin typeface="Arial"/>
                <a:cs typeface="Arial"/>
              </a:rPr>
              <a:t>)</a:t>
            </a:r>
          </a:p>
          <a:p>
            <a:r>
              <a:rPr lang="en-US" sz="2400" dirty="0" smtClean="0">
                <a:latin typeface="Arial"/>
                <a:cs typeface="Arial"/>
              </a:rPr>
              <a:t>Stage/check/exemplify instructions, notes on board</a:t>
            </a:r>
          </a:p>
          <a:p>
            <a:pPr marL="0" indent="0">
              <a:buNone/>
            </a:pPr>
            <a:endParaRPr lang="en-US" sz="2400" dirty="0" smtClean="0">
              <a:latin typeface="Arial"/>
              <a:cs typeface="Arial"/>
            </a:endParaRPr>
          </a:p>
          <a:p>
            <a:endParaRPr lang="en-US" sz="2800" dirty="0" smtClean="0">
              <a:latin typeface="Arial"/>
              <a:cs typeface="Arial"/>
            </a:endParaRPr>
          </a:p>
          <a:p>
            <a:endParaRPr lang="en-US" sz="2800" dirty="0" smtClean="0">
              <a:latin typeface="Arial"/>
              <a:cs typeface="Arial"/>
            </a:endParaRPr>
          </a:p>
          <a:p>
            <a:endParaRPr lang="en-US" sz="2800" dirty="0" smtClean="0">
              <a:latin typeface="Arial"/>
              <a:cs typeface="Arial"/>
            </a:endParaRPr>
          </a:p>
          <a:p>
            <a:endParaRPr lang="en-US" sz="2800" dirty="0">
              <a:latin typeface="Arial"/>
              <a:cs typeface="Aria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806382" y="1417637"/>
            <a:ext cx="3531235" cy="2358495"/>
          </a:xfrm>
          <a:prstGeom prst="rect">
            <a:avLst/>
          </a:prstGeom>
          <a:noFill/>
          <a:ln>
            <a:noFill/>
          </a:ln>
        </p:spPr>
      </p:pic>
    </p:spTree>
    <p:extLst>
      <p:ext uri="{BB962C8B-B14F-4D97-AF65-F5344CB8AC3E}">
        <p14:creationId xmlns:p14="http://schemas.microsoft.com/office/powerpoint/2010/main" val="326682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en-US" dirty="0" smtClean="0"/>
              <a:t>elping…</a:t>
            </a:r>
            <a:endParaRPr lang="en-US" dirty="0"/>
          </a:p>
        </p:txBody>
      </p:sp>
      <p:sp>
        <p:nvSpPr>
          <p:cNvPr id="3" name="Content Placeholder 2"/>
          <p:cNvSpPr>
            <a:spLocks noGrp="1"/>
          </p:cNvSpPr>
          <p:nvPr>
            <p:ph idx="1"/>
          </p:nvPr>
        </p:nvSpPr>
        <p:spPr/>
        <p:txBody>
          <a:bodyPr/>
          <a:lstStyle/>
          <a:p>
            <a:r>
              <a:rPr lang="en-US" sz="2800" dirty="0">
                <a:latin typeface="Arial"/>
                <a:cs typeface="Arial"/>
              </a:rPr>
              <a:t>Encourage and praise</a:t>
            </a:r>
          </a:p>
          <a:p>
            <a:r>
              <a:rPr lang="en-US" sz="2800" dirty="0">
                <a:latin typeface="Arial"/>
                <a:cs typeface="Arial"/>
              </a:rPr>
              <a:t>Teach communicative strategies, also on wall posters</a:t>
            </a:r>
          </a:p>
          <a:p>
            <a:r>
              <a:rPr lang="en-US" sz="2800" dirty="0">
                <a:latin typeface="Arial"/>
                <a:cs typeface="Arial"/>
              </a:rPr>
              <a:t>Invite learners to contribute topics</a:t>
            </a:r>
          </a:p>
          <a:p>
            <a:r>
              <a:rPr lang="en-US" sz="2800" dirty="0">
                <a:latin typeface="Arial"/>
                <a:cs typeface="Arial"/>
              </a:rPr>
              <a:t>Delayed correction</a:t>
            </a:r>
          </a:p>
          <a:p>
            <a:r>
              <a:rPr lang="en-US" sz="2800" dirty="0">
                <a:latin typeface="Arial"/>
                <a:cs typeface="Arial"/>
              </a:rPr>
              <a:t>Find out about students’ </a:t>
            </a:r>
            <a:r>
              <a:rPr lang="en-US" sz="2800" dirty="0" smtClean="0">
                <a:latin typeface="Arial"/>
                <a:cs typeface="Arial"/>
              </a:rPr>
              <a:t>interests</a:t>
            </a:r>
          </a:p>
          <a:p>
            <a:r>
              <a:rPr lang="en-US" sz="2800" dirty="0" smtClean="0">
                <a:latin typeface="Arial"/>
                <a:cs typeface="Arial"/>
              </a:rPr>
              <a:t>Talk about how people learn languages</a:t>
            </a:r>
            <a:endParaRPr lang="en-US" sz="2800" dirty="0">
              <a:latin typeface="Arial"/>
              <a:cs typeface="Arial"/>
            </a:endParaRPr>
          </a:p>
          <a:p>
            <a:endParaRPr lang="en-US" dirty="0"/>
          </a:p>
        </p:txBody>
      </p:sp>
    </p:spTree>
    <p:extLst>
      <p:ext uri="{BB962C8B-B14F-4D97-AF65-F5344CB8AC3E}">
        <p14:creationId xmlns:p14="http://schemas.microsoft.com/office/powerpoint/2010/main" val="113056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gap</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t="4746" b="4746"/>
          <a:stretch>
            <a:fillRect/>
          </a:stretch>
        </p:blipFill>
        <p:spPr bwMode="auto">
          <a:xfrm>
            <a:off x="5317066" y="1600200"/>
            <a:ext cx="3826934" cy="2497667"/>
          </a:xfrm>
          <a:prstGeom prst="rect">
            <a:avLst/>
          </a:prstGeom>
          <a:noFill/>
          <a:ln>
            <a:noFill/>
          </a:ln>
        </p:spPr>
      </p:pic>
      <p:sp>
        <p:nvSpPr>
          <p:cNvPr id="5" name="TextBox 4"/>
          <p:cNvSpPr txBox="1"/>
          <p:nvPr/>
        </p:nvSpPr>
        <p:spPr>
          <a:xfrm>
            <a:off x="778933" y="1794932"/>
            <a:ext cx="4368800" cy="6001642"/>
          </a:xfrm>
          <a:prstGeom prst="rect">
            <a:avLst/>
          </a:prstGeom>
          <a:noFill/>
        </p:spPr>
        <p:txBody>
          <a:bodyPr wrap="square" rtlCol="0">
            <a:spAutoFit/>
          </a:bodyPr>
          <a:lstStyle/>
          <a:p>
            <a:r>
              <a:rPr lang="en-US" sz="2400" dirty="0" smtClean="0">
                <a:latin typeface="Arial"/>
                <a:cs typeface="Arial"/>
              </a:rPr>
              <a:t>What is it? </a:t>
            </a:r>
          </a:p>
          <a:p>
            <a:endParaRPr lang="en-US" sz="2400" dirty="0" smtClean="0">
              <a:latin typeface="Arial"/>
              <a:cs typeface="Arial"/>
            </a:endParaRPr>
          </a:p>
          <a:p>
            <a:endParaRPr lang="en-US" sz="2400" dirty="0">
              <a:latin typeface="Arial"/>
              <a:cs typeface="Arial"/>
            </a:endParaRPr>
          </a:p>
          <a:p>
            <a:endParaRPr lang="en-US" sz="2400" dirty="0">
              <a:latin typeface="Arial"/>
              <a:cs typeface="Arial"/>
            </a:endParaRPr>
          </a:p>
          <a:p>
            <a:r>
              <a:rPr lang="en-US" sz="2400" dirty="0" smtClean="0">
                <a:latin typeface="Arial"/>
                <a:cs typeface="Arial"/>
              </a:rPr>
              <a:t>How does it work?</a:t>
            </a:r>
          </a:p>
          <a:p>
            <a:endParaRPr lang="en-US" sz="2400" dirty="0">
              <a:latin typeface="Arial"/>
              <a:cs typeface="Arial"/>
            </a:endParaRPr>
          </a:p>
          <a:p>
            <a:endParaRPr lang="en-US" sz="2400" dirty="0">
              <a:latin typeface="Arial"/>
              <a:cs typeface="Arial"/>
            </a:endParaRPr>
          </a:p>
          <a:p>
            <a:r>
              <a:rPr lang="en-US" sz="2400" dirty="0" smtClean="0">
                <a:latin typeface="Arial"/>
                <a:cs typeface="Arial"/>
              </a:rPr>
              <a:t>Are there variations?</a:t>
            </a:r>
          </a:p>
          <a:p>
            <a:endParaRPr lang="en-US" sz="2400" dirty="0">
              <a:latin typeface="Arial"/>
              <a:cs typeface="Arial"/>
            </a:endParaRPr>
          </a:p>
          <a:p>
            <a:endParaRPr lang="en-US" sz="2400" dirty="0" smtClean="0">
              <a:latin typeface="Arial"/>
              <a:cs typeface="Arial"/>
            </a:endParaRPr>
          </a:p>
          <a:p>
            <a:endParaRPr lang="en-US" sz="2400" dirty="0" smtClean="0">
              <a:latin typeface="Arial"/>
              <a:cs typeface="Arial"/>
            </a:endParaRPr>
          </a:p>
          <a:p>
            <a:r>
              <a:rPr lang="en-US" sz="2400" dirty="0" smtClean="0">
                <a:latin typeface="Arial"/>
                <a:cs typeface="Arial"/>
              </a:rPr>
              <a:t>What are the benefits?</a:t>
            </a:r>
          </a:p>
          <a:p>
            <a:endParaRPr lang="en-US" sz="2400" dirty="0">
              <a:latin typeface="Arial"/>
              <a:cs typeface="Arial"/>
            </a:endParaRPr>
          </a:p>
          <a:p>
            <a:endParaRPr lang="en-US" sz="2400" dirty="0" smtClean="0">
              <a:latin typeface="Arial"/>
              <a:cs typeface="Arial"/>
            </a:endParaRPr>
          </a:p>
          <a:p>
            <a:endParaRPr lang="en-US" sz="2400" dirty="0">
              <a:latin typeface="Arial"/>
              <a:cs typeface="Arial"/>
            </a:endParaRPr>
          </a:p>
          <a:p>
            <a:r>
              <a:rPr lang="en-US" sz="2400" dirty="0" smtClean="0">
                <a:latin typeface="Arial"/>
                <a:cs typeface="Arial"/>
              </a:rPr>
              <a:t>Are there problems?</a:t>
            </a:r>
            <a:endParaRPr lang="en-US" sz="2400" dirty="0">
              <a:latin typeface="Arial"/>
              <a:cs typeface="Arial"/>
            </a:endParaRPr>
          </a:p>
        </p:txBody>
      </p:sp>
    </p:spTree>
    <p:extLst>
      <p:ext uri="{BB962C8B-B14F-4D97-AF65-F5344CB8AC3E}">
        <p14:creationId xmlns:p14="http://schemas.microsoft.com/office/powerpoint/2010/main" val="102247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of speaking materials:</a:t>
            </a:r>
            <a:br>
              <a:rPr lang="en-US" dirty="0" smtClean="0"/>
            </a:br>
            <a:r>
              <a:rPr lang="en-US" dirty="0" smtClean="0"/>
              <a:t>your turn</a:t>
            </a:r>
            <a:endParaRPr lang="en-US" dirty="0"/>
          </a:p>
        </p:txBody>
      </p:sp>
      <p:pic>
        <p:nvPicPr>
          <p:cNvPr id="4" name="Content Placeholder 3"/>
          <p:cNvPicPr>
            <a:picLocks noGrp="1"/>
          </p:cNvPicPr>
          <p:nvPr>
            <p:ph idx="1"/>
          </p:nvPr>
        </p:nvPicPr>
        <p:blipFill rotWithShape="1">
          <a:blip r:embed="rId3">
            <a:extLst>
              <a:ext uri="{28A0092B-C50C-407E-A947-70E740481C1C}">
                <a14:useLocalDpi xmlns:a14="http://schemas.microsoft.com/office/drawing/2010/main" val="0"/>
              </a:ext>
            </a:extLst>
          </a:blip>
          <a:srcRect t="897" r="-2470" b="449"/>
          <a:stretch/>
        </p:blipFill>
        <p:spPr bwMode="auto">
          <a:xfrm>
            <a:off x="2506133" y="1600200"/>
            <a:ext cx="3759200" cy="1752600"/>
          </a:xfrm>
          <a:prstGeom prst="rect">
            <a:avLst/>
          </a:prstGeom>
          <a:noFill/>
          <a:ln>
            <a:noFill/>
          </a:ln>
        </p:spPr>
      </p:pic>
    </p:spTree>
    <p:extLst>
      <p:ext uri="{BB962C8B-B14F-4D97-AF65-F5344CB8AC3E}">
        <p14:creationId xmlns:p14="http://schemas.microsoft.com/office/powerpoint/2010/main" val="1792576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1401</TotalTime>
  <Words>635</Words>
  <Application>Microsoft Office PowerPoint</Application>
  <PresentationFormat>عرض على الشاشة (3:4)‏</PresentationFormat>
  <Paragraphs>91</Paragraphs>
  <Slides>9</Slides>
  <Notes>8</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Office Theme</vt:lpstr>
      <vt:lpstr>عرض تقديمي في PowerPoint</vt:lpstr>
      <vt:lpstr>Overview: opinions about speaking</vt:lpstr>
      <vt:lpstr>Oral Fluency requires…</vt:lpstr>
      <vt:lpstr>Analysis of a speaking activity</vt:lpstr>
      <vt:lpstr>Why do my students find speaking difficult…</vt:lpstr>
      <vt:lpstr>…and how can I help?</vt:lpstr>
      <vt:lpstr>helping…</vt:lpstr>
      <vt:lpstr>Information gap</vt:lpstr>
      <vt:lpstr>Analysis of speaking materials: your turn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Algeria 2013</dc:title>
  <dc:creator>Elizabeth McMahon</dc:creator>
  <cp:lastModifiedBy>xp</cp:lastModifiedBy>
  <cp:revision>39</cp:revision>
  <dcterms:created xsi:type="dcterms:W3CDTF">2013-11-29T13:45:48Z</dcterms:created>
  <dcterms:modified xsi:type="dcterms:W3CDTF">2013-12-20T07:41:25Z</dcterms:modified>
</cp:coreProperties>
</file>