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9" d="100"/>
          <a:sy n="39" d="100"/>
        </p:scale>
        <p:origin x="-75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AA309A6D-C09C-4548-B29A-6CF363A7E532}" type="datetimeFigureOut">
              <a:rPr lang="fr-FR" smtClean="0"/>
              <a:pPr/>
              <a:t>06/09/2010</a:t>
            </a:fld>
            <a:endParaRPr lang="fr-BE"/>
          </a:p>
        </p:txBody>
      </p:sp>
      <p:sp>
        <p:nvSpPr>
          <p:cNvPr id="2" name="Espace réservé du pied de page 1"/>
          <p:cNvSpPr>
            <a:spLocks noGrp="1"/>
          </p:cNvSpPr>
          <p:nvPr>
            <p:ph type="ftr" sz="quarter" idx="11"/>
          </p:nvPr>
        </p:nvSpPr>
        <p:spPr/>
        <p:txBody>
          <a:bodyPr/>
          <a:lstStyle/>
          <a:p>
            <a:endParaRPr lang="fr-BE"/>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06/09/2010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06/09/2010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06/09/2010</a:t>
            </a:fld>
            <a:endParaRPr lang="fr-BE"/>
          </a:p>
        </p:txBody>
      </p:sp>
      <p:sp>
        <p:nvSpPr>
          <p:cNvPr id="19" name="Espace réservé du pied de page 18"/>
          <p:cNvSpPr>
            <a:spLocks noGrp="1"/>
          </p:cNvSpPr>
          <p:nvPr>
            <p:ph type="ftr" sz="quarter" idx="11"/>
          </p:nvPr>
        </p:nvSpPr>
        <p:spPr>
          <a:xfrm>
            <a:off x="3581400" y="76200"/>
            <a:ext cx="2895600" cy="288925"/>
          </a:xfrm>
        </p:spPr>
        <p:txBody>
          <a:bodyPr/>
          <a:lstStyle/>
          <a:p>
            <a:endParaRPr lang="fr-BE"/>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AA309A6D-C09C-4548-B29A-6CF363A7E532}" type="datetimeFigureOut">
              <a:rPr lang="fr-FR" smtClean="0"/>
              <a:pPr/>
              <a:t>06/09/2010</a:t>
            </a:fld>
            <a:endParaRPr lang="fr-BE"/>
          </a:p>
        </p:txBody>
      </p:sp>
      <p:sp>
        <p:nvSpPr>
          <p:cNvPr id="11" name="Espace réservé du pied de page 10"/>
          <p:cNvSpPr>
            <a:spLocks noGrp="1"/>
          </p:cNvSpPr>
          <p:nvPr>
            <p:ph type="ftr" sz="quarter" idx="11"/>
          </p:nvPr>
        </p:nvSpPr>
        <p:spPr/>
        <p:txBody>
          <a:bodyPr/>
          <a:lstStyle/>
          <a:p>
            <a:endParaRPr lang="fr-BE"/>
          </a:p>
        </p:txBody>
      </p:sp>
      <p:sp>
        <p:nvSpPr>
          <p:cNvPr id="16" name="Espace réservé du numéro de diapositive 15"/>
          <p:cNvSpPr>
            <a:spLocks noGrp="1"/>
          </p:cNvSpPr>
          <p:nvPr>
            <p:ph type="sldNum" sz="quarter" idx="12"/>
          </p:nvPr>
        </p:nvSpPr>
        <p:spPr/>
        <p:txBody>
          <a:bodyPr/>
          <a:lstStyle/>
          <a:p>
            <a:fld id="{CF4668DC-857F-487D-BFFA-8C0CA5037977}" type="slidenum">
              <a:rPr lang="fr-BE" smtClean="0"/>
              <a:pPr/>
              <a:t>‹N°›</a:t>
            </a:fld>
            <a:endParaRPr lang="fr-BE"/>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AA309A6D-C09C-4548-B29A-6CF363A7E532}" type="datetimeFigureOut">
              <a:rPr lang="fr-FR" smtClean="0"/>
              <a:pPr/>
              <a:t>06/09/2010</a:t>
            </a:fld>
            <a:endParaRPr lang="fr-BE"/>
          </a:p>
        </p:txBody>
      </p:sp>
      <p:sp>
        <p:nvSpPr>
          <p:cNvPr id="10" name="Espace réservé du pied de page 9"/>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AA309A6D-C09C-4548-B29A-6CF363A7E532}" type="datetimeFigureOut">
              <a:rPr lang="fr-FR" smtClean="0"/>
              <a:pPr/>
              <a:t>06/09/2010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229600" y="6477000"/>
            <a:ext cx="762000" cy="246888"/>
          </a:xfrm>
        </p:spPr>
        <p:txBody>
          <a:bodyPr/>
          <a:lstStyle/>
          <a:p>
            <a:fld id="{CF4668DC-857F-487D-BFFA-8C0CA5037977}" type="slidenum">
              <a:rPr lang="fr-BE" smtClean="0"/>
              <a:pPr/>
              <a:t>‹N°›</a:t>
            </a:fld>
            <a:endParaRPr lang="fr-BE"/>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AA309A6D-C09C-4548-B29A-6CF363A7E532}" type="datetimeFigureOut">
              <a:rPr lang="fr-FR" smtClean="0"/>
              <a:pPr/>
              <a:t>06/09/2010</a:t>
            </a:fld>
            <a:endParaRPr lang="fr-BE"/>
          </a:p>
        </p:txBody>
      </p:sp>
      <p:sp>
        <p:nvSpPr>
          <p:cNvPr id="21" name="Espace réservé du pied de page 20"/>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A309A6D-C09C-4548-B29A-6CF363A7E532}" type="datetimeFigureOut">
              <a:rPr lang="fr-FR" smtClean="0"/>
              <a:pPr/>
              <a:t>06/09/2010</a:t>
            </a:fld>
            <a:endParaRPr lang="fr-BE"/>
          </a:p>
        </p:txBody>
      </p:sp>
      <p:sp>
        <p:nvSpPr>
          <p:cNvPr id="24" name="Espace réservé du pied de page 23"/>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06/09/2010</a:t>
            </a:fld>
            <a:endParaRPr lang="fr-BE"/>
          </a:p>
        </p:txBody>
      </p:sp>
      <p:sp>
        <p:nvSpPr>
          <p:cNvPr id="29" name="Espace réservé du pied de page 28"/>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06/09/2010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A309A6D-C09C-4548-B29A-6CF363A7E532}" type="datetimeFigureOut">
              <a:rPr lang="fr-FR" smtClean="0"/>
              <a:pPr/>
              <a:t>06/09/2010</a:t>
            </a:fld>
            <a:endParaRPr lang="fr-BE"/>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BE"/>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F4668DC-857F-487D-BFFA-8C0CA5037977}" type="slidenum">
              <a:rPr lang="fr-BE" smtClean="0"/>
              <a:pPr/>
              <a:t>‹N°›</a:t>
            </a:fld>
            <a:endParaRPr lang="fr-BE"/>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1580;&#1583;&#1608;&#1604;%20&#1575;&#1604;&#1571;&#1593;&#1605;&#1575;&#1604;.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500063" y="1071563"/>
            <a:ext cx="8215312" cy="1571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 name="Titre 1"/>
          <p:cNvSpPr>
            <a:spLocks noGrp="1"/>
          </p:cNvSpPr>
          <p:nvPr>
            <p:ph type="title"/>
          </p:nvPr>
        </p:nvSpPr>
        <p:spPr/>
        <p:txBody>
          <a:bodyPr>
            <a:normAutofit fontScale="90000"/>
          </a:bodyPr>
          <a:lstStyle/>
          <a:p>
            <a:pPr algn="ctr" eaLnBrk="1" fontAlgn="auto" hangingPunct="1">
              <a:spcAft>
                <a:spcPts val="0"/>
              </a:spcAft>
              <a:defRPr/>
            </a:pPr>
            <a:r>
              <a:rPr lang="ar-DZ" b="1" dirty="0" smtClean="0"/>
              <a:t>مهام الأستاذ المسؤول على المادة :</a:t>
            </a:r>
            <a:r>
              <a:rPr lang="fr-FR" dirty="0" smtClean="0"/>
              <a:t/>
            </a:r>
            <a:br>
              <a:rPr lang="fr-FR" dirty="0" smtClean="0"/>
            </a:br>
            <a:endParaRPr lang="fr-FR" dirty="0"/>
          </a:p>
        </p:txBody>
      </p:sp>
      <p:sp>
        <p:nvSpPr>
          <p:cNvPr id="3" name="Espace réservé du contenu 2"/>
          <p:cNvSpPr>
            <a:spLocks noGrp="1"/>
          </p:cNvSpPr>
          <p:nvPr>
            <p:ph idx="1"/>
          </p:nvPr>
        </p:nvSpPr>
        <p:spPr>
          <a:xfrm>
            <a:off x="304800" y="1143000"/>
            <a:ext cx="8686800" cy="1517650"/>
          </a:xfrm>
        </p:spPr>
        <p:txBody>
          <a:bodyPr>
            <a:normAutofit lnSpcReduction="10000"/>
          </a:bodyPr>
          <a:lstStyle/>
          <a:p>
            <a:pPr algn="ctr" rtl="1" eaLnBrk="1" fontAlgn="auto" hangingPunct="1">
              <a:spcAft>
                <a:spcPts val="0"/>
              </a:spcAft>
              <a:buFont typeface="Wingdings 2"/>
              <a:buNone/>
              <a:defRPr/>
            </a:pPr>
            <a:r>
              <a:rPr lang="ar-DZ" dirty="0" smtClean="0"/>
              <a:t>المرجع : القرار 174 بتاريخ </a:t>
            </a:r>
            <a:r>
              <a:rPr lang="fr-FR" dirty="0" smtClean="0"/>
              <a:t>1991/02/26</a:t>
            </a:r>
            <a:r>
              <a:rPr lang="ar-DZ" dirty="0" smtClean="0"/>
              <a:t> المحدد لمهام الأستاذ المسؤول في التعليم الأساسي</a:t>
            </a:r>
          </a:p>
          <a:p>
            <a:pPr algn="ctr" rtl="1" eaLnBrk="1" fontAlgn="auto" hangingPunct="1">
              <a:spcAft>
                <a:spcPts val="0"/>
              </a:spcAft>
              <a:buFont typeface="Wingdings 2"/>
              <a:buNone/>
              <a:defRPr/>
            </a:pPr>
            <a:r>
              <a:rPr lang="ar-DZ" dirty="0" smtClean="0"/>
              <a:t> و التعليم الثانوي .</a:t>
            </a:r>
            <a:endParaRPr lang="fr-FR" dirty="0" smtClean="0"/>
          </a:p>
          <a:p>
            <a:pPr algn="ctr" rtl="1" eaLnBrk="1" fontAlgn="auto" hangingPunct="1">
              <a:spcAft>
                <a:spcPts val="0"/>
              </a:spcAft>
              <a:buFont typeface="Wingdings 2"/>
              <a:buChar char=""/>
              <a:defRPr/>
            </a:pPr>
            <a:endParaRPr lang="fr-FR" dirty="0"/>
          </a:p>
        </p:txBody>
      </p:sp>
      <p:sp>
        <p:nvSpPr>
          <p:cNvPr id="4" name="Espace réservé du contenu 2"/>
          <p:cNvSpPr txBox="1">
            <a:spLocks/>
          </p:cNvSpPr>
          <p:nvPr/>
        </p:nvSpPr>
        <p:spPr>
          <a:xfrm>
            <a:off x="214313" y="2643188"/>
            <a:ext cx="8686800" cy="2143125"/>
          </a:xfrm>
          <a:prstGeom prst="rect">
            <a:avLst/>
          </a:prstGeom>
        </p:spPr>
        <p:txBody>
          <a:bodyPr/>
          <a:lstStyle/>
          <a:p>
            <a:pPr algn="r" rtl="1" fontAlgn="auto">
              <a:spcBef>
                <a:spcPts val="0"/>
              </a:spcBef>
              <a:spcAft>
                <a:spcPts val="0"/>
              </a:spcAft>
              <a:defRPr/>
            </a:pPr>
            <a:r>
              <a:rPr lang="ar-DZ" sz="2400" b="1" dirty="0">
                <a:solidFill>
                  <a:srgbClr val="FF0000"/>
                </a:solidFill>
                <a:latin typeface="+mn-lt"/>
                <a:cs typeface="+mn-cs"/>
              </a:rPr>
              <a:t>إضافة إلى المهام المحددة لأستاذي التعليم الأساسي </a:t>
            </a:r>
            <a:r>
              <a:rPr lang="ar-DZ" sz="2400" b="1" dirty="0" err="1">
                <a:solidFill>
                  <a:srgbClr val="FF0000"/>
                </a:solidFill>
                <a:latin typeface="+mn-lt"/>
                <a:cs typeface="+mn-cs"/>
              </a:rPr>
              <a:t>و</a:t>
            </a:r>
            <a:r>
              <a:rPr lang="ar-DZ" sz="2400" b="1" dirty="0">
                <a:solidFill>
                  <a:srgbClr val="FF0000"/>
                </a:solidFill>
                <a:latin typeface="+mn-lt"/>
                <a:cs typeface="+mn-cs"/>
              </a:rPr>
              <a:t> الثانوي , يتولى الأستاذ المسؤول عن المادة بصفة خاصة </a:t>
            </a:r>
            <a:r>
              <a:rPr lang="ar-DZ" sz="2400" b="1" dirty="0">
                <a:latin typeface="+mn-lt"/>
                <a:cs typeface="+mn-cs"/>
              </a:rPr>
              <a:t>: </a:t>
            </a:r>
            <a:endParaRPr lang="fr-FR" sz="2400" dirty="0">
              <a:latin typeface="+mn-lt"/>
              <a:cs typeface="+mn-cs"/>
            </a:endParaRPr>
          </a:p>
          <a:p>
            <a:pPr algn="r" rtl="1" fontAlgn="auto">
              <a:spcBef>
                <a:spcPts val="0"/>
              </a:spcBef>
              <a:spcAft>
                <a:spcPts val="0"/>
              </a:spcAft>
              <a:defRPr/>
            </a:pPr>
            <a:r>
              <a:rPr lang="ar-DZ" sz="2400" dirty="0">
                <a:latin typeface="+mn-lt"/>
                <a:cs typeface="+mn-cs"/>
              </a:rPr>
              <a:t>- تنظيم التشاور بين أساتذة المادة الواحدة . </a:t>
            </a:r>
            <a:endParaRPr lang="fr-FR" sz="2400" dirty="0">
              <a:latin typeface="+mn-lt"/>
              <a:cs typeface="+mn-cs"/>
            </a:endParaRPr>
          </a:p>
          <a:p>
            <a:pPr algn="r" rtl="1" fontAlgn="auto">
              <a:spcBef>
                <a:spcPts val="0"/>
              </a:spcBef>
              <a:spcAft>
                <a:spcPts val="0"/>
              </a:spcAft>
              <a:defRPr/>
            </a:pPr>
            <a:r>
              <a:rPr lang="ar-DZ" sz="2400" dirty="0">
                <a:latin typeface="+mn-lt"/>
                <a:cs typeface="+mn-cs"/>
              </a:rPr>
              <a:t>- التأكد من تطابق الطريقة التربوية المتبعة مع الأهداف </a:t>
            </a:r>
            <a:r>
              <a:rPr lang="ar-DZ" sz="2400" dirty="0" err="1">
                <a:latin typeface="+mn-lt"/>
                <a:cs typeface="+mn-cs"/>
              </a:rPr>
              <a:t>و</a:t>
            </a:r>
            <a:r>
              <a:rPr lang="ar-DZ" sz="2400" dirty="0">
                <a:latin typeface="+mn-lt"/>
                <a:cs typeface="+mn-cs"/>
              </a:rPr>
              <a:t> البرامج </a:t>
            </a:r>
            <a:r>
              <a:rPr lang="ar-DZ" sz="2400" dirty="0" err="1">
                <a:latin typeface="+mn-lt"/>
                <a:cs typeface="+mn-cs"/>
              </a:rPr>
              <a:t>و</a:t>
            </a:r>
            <a:r>
              <a:rPr lang="ar-DZ" sz="2400" dirty="0">
                <a:latin typeface="+mn-lt"/>
                <a:cs typeface="+mn-cs"/>
              </a:rPr>
              <a:t> التوجيهات الرسمية المتعلقة بتدريس المادة . </a:t>
            </a:r>
            <a:endParaRPr lang="fr-FR" sz="2400" dirty="0">
              <a:latin typeface="+mn-lt"/>
              <a:cs typeface="+mn-cs"/>
            </a:endParaRPr>
          </a:p>
          <a:p>
            <a:pPr algn="r" rtl="1" fontAlgn="auto">
              <a:spcBef>
                <a:spcPts val="0"/>
              </a:spcBef>
              <a:spcAft>
                <a:spcPts val="0"/>
              </a:spcAft>
              <a:defRPr/>
            </a:pPr>
            <a:r>
              <a:rPr lang="ar-DZ" sz="2400" dirty="0">
                <a:latin typeface="+mn-lt"/>
                <a:cs typeface="+mn-cs"/>
              </a:rPr>
              <a:t>- المساعدة على اقتناء الوسائل التعليمية </a:t>
            </a:r>
            <a:r>
              <a:rPr lang="ar-DZ" sz="2400" dirty="0" err="1">
                <a:latin typeface="+mn-lt"/>
                <a:cs typeface="+mn-cs"/>
              </a:rPr>
              <a:t>و</a:t>
            </a:r>
            <a:r>
              <a:rPr lang="ar-DZ" sz="2400" dirty="0">
                <a:latin typeface="+mn-lt"/>
                <a:cs typeface="+mn-cs"/>
              </a:rPr>
              <a:t> التجهيزات الضرورية لإعطاء تعليم ناجح </a:t>
            </a:r>
            <a:r>
              <a:rPr lang="ar-DZ" sz="2400" dirty="0" err="1">
                <a:latin typeface="+mn-lt"/>
                <a:cs typeface="+mn-cs"/>
              </a:rPr>
              <a:t>و</a:t>
            </a:r>
            <a:r>
              <a:rPr lang="ar-DZ" sz="2400" dirty="0">
                <a:latin typeface="+mn-lt"/>
                <a:cs typeface="+mn-cs"/>
              </a:rPr>
              <a:t> استعمالها بصفة عقلانية .</a:t>
            </a:r>
            <a:endParaRPr lang="fr-FR" sz="2400" dirty="0">
              <a:latin typeface="+mn-lt"/>
              <a:cs typeface="+mn-cs"/>
            </a:endParaRPr>
          </a:p>
          <a:p>
            <a:pPr algn="r" rtl="1" fontAlgn="auto">
              <a:spcBef>
                <a:spcPts val="0"/>
              </a:spcBef>
              <a:spcAft>
                <a:spcPts val="0"/>
              </a:spcAft>
              <a:defRPr/>
            </a:pPr>
            <a:r>
              <a:rPr lang="ar-DZ" sz="2400" dirty="0">
                <a:latin typeface="+mn-lt"/>
                <a:cs typeface="+mn-cs"/>
              </a:rPr>
              <a:t>- العمل على انسجام المقاييس </a:t>
            </a:r>
            <a:r>
              <a:rPr lang="ar-DZ" sz="2400" dirty="0" err="1">
                <a:latin typeface="+mn-lt"/>
                <a:cs typeface="+mn-cs"/>
              </a:rPr>
              <a:t>و</a:t>
            </a:r>
            <a:r>
              <a:rPr lang="ar-DZ" sz="2400" dirty="0">
                <a:latin typeface="+mn-lt"/>
                <a:cs typeface="+mn-cs"/>
              </a:rPr>
              <a:t> المناهج </a:t>
            </a:r>
            <a:r>
              <a:rPr lang="ar-DZ" sz="2400" dirty="0" err="1">
                <a:latin typeface="+mn-lt"/>
                <a:cs typeface="+mn-cs"/>
              </a:rPr>
              <a:t>و</a:t>
            </a:r>
            <a:r>
              <a:rPr lang="ar-DZ" sz="2400" dirty="0">
                <a:latin typeface="+mn-lt"/>
                <a:cs typeface="+mn-cs"/>
              </a:rPr>
              <a:t> الكيفيات فيما يتعلق بمراقبة عمل التلاميذ </a:t>
            </a:r>
            <a:r>
              <a:rPr lang="ar-DZ" sz="2400" dirty="0" err="1">
                <a:latin typeface="+mn-lt"/>
                <a:cs typeface="+mn-cs"/>
              </a:rPr>
              <a:t>و</a:t>
            </a:r>
            <a:r>
              <a:rPr lang="ar-DZ" sz="2400" dirty="0">
                <a:latin typeface="+mn-lt"/>
                <a:cs typeface="+mn-cs"/>
              </a:rPr>
              <a:t> تقييمه </a:t>
            </a:r>
            <a:r>
              <a:rPr lang="ar-DZ" sz="2400" dirty="0" err="1">
                <a:latin typeface="+mn-lt"/>
                <a:cs typeface="+mn-cs"/>
              </a:rPr>
              <a:t>و</a:t>
            </a:r>
            <a:r>
              <a:rPr lang="ar-DZ" sz="2400" dirty="0">
                <a:latin typeface="+mn-lt"/>
                <a:cs typeface="+mn-cs"/>
              </a:rPr>
              <a:t> تنقيطه .</a:t>
            </a:r>
            <a:endParaRPr lang="fr-FR" sz="2400" dirty="0">
              <a:latin typeface="+mn-lt"/>
              <a:cs typeface="+mn-cs"/>
            </a:endParaRPr>
          </a:p>
          <a:p>
            <a:pPr algn="r" rtl="1" fontAlgn="auto">
              <a:spcBef>
                <a:spcPts val="0"/>
              </a:spcBef>
              <a:spcAft>
                <a:spcPts val="0"/>
              </a:spcAft>
              <a:defRPr/>
            </a:pPr>
            <a:r>
              <a:rPr lang="ar-DZ" sz="2400" dirty="0">
                <a:latin typeface="+mn-lt"/>
                <a:cs typeface="+mn-cs"/>
              </a:rPr>
              <a:t>- اقتراح ترتيب الأنشطة بكيفية منسجمة قصد الاستغلال العقلاني للتوقيت الأسبوعي المخصص للمادة . </a:t>
            </a:r>
            <a:endParaRPr lang="fr-FR" sz="2400" dirty="0">
              <a:latin typeface="+mn-lt"/>
              <a:cs typeface="+mn-cs"/>
            </a:endParaRPr>
          </a:p>
          <a:p>
            <a:pPr marL="342900" indent="-342900" algn="r" fontAlgn="auto">
              <a:spcBef>
                <a:spcPct val="20000"/>
              </a:spcBef>
              <a:spcAft>
                <a:spcPts val="0"/>
              </a:spcAft>
              <a:buClr>
                <a:schemeClr val="accent1"/>
              </a:buClr>
              <a:buSzPct val="70000"/>
              <a:defRPr/>
            </a:pPr>
            <a:endParaRPr lang="fr-FR" sz="2400" dirty="0">
              <a:solidFill>
                <a:schemeClr val="tx2"/>
              </a:solidFill>
              <a:latin typeface="+mn-lt"/>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0" fill="hold"/>
                                        <p:tgtEl>
                                          <p:spTgt spid="5"/>
                                        </p:tgtEl>
                                        <p:attrNameLst>
                                          <p:attrName>ppt_w</p:attrName>
                                        </p:attrNameLst>
                                      </p:cBhvr>
                                      <p:tavLst>
                                        <p:tav tm="0">
                                          <p:val>
                                            <p:fltVal val="0"/>
                                          </p:val>
                                        </p:tav>
                                        <p:tav tm="100000">
                                          <p:val>
                                            <p:strVal val="#ppt_w"/>
                                          </p:val>
                                        </p:tav>
                                      </p:tavLst>
                                    </p:anim>
                                    <p:anim calcmode="lin" valueType="num">
                                      <p:cBhvr>
                                        <p:cTn id="15" dur="50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9"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p:cTn id="2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9" presetClass="entr" presetSubtype="0" fill="hold" nodeType="clickEffect">
                                  <p:stCondLst>
                                    <p:cond delay="0"/>
                                  </p:stCondLst>
                                  <p:childTnLst>
                                    <p:set>
                                      <p:cBhvr>
                                        <p:cTn id="33" dur="1" fill="hold">
                                          <p:stCondLst>
                                            <p:cond delay="0"/>
                                          </p:stCondLst>
                                        </p:cTn>
                                        <p:tgtEl>
                                          <p:spTgt spid="4">
                                            <p:txEl>
                                              <p:pRg st="0" end="0"/>
                                            </p:txEl>
                                          </p:spTgt>
                                        </p:tgtEl>
                                        <p:attrNameLst>
                                          <p:attrName>style.visibility</p:attrName>
                                        </p:attrNameLst>
                                      </p:cBhvr>
                                      <p:to>
                                        <p:strVal val="visible"/>
                                      </p:to>
                                    </p:set>
                                    <p:anim calcmode="lin" valueType="num">
                                      <p:cBhvr>
                                        <p:cTn id="34" dur="1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35" dur="1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6" dur="1000"/>
                                        <p:tgtEl>
                                          <p:spTgt spid="4">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9" presetClass="entr" presetSubtype="0" fill="hold" nodeType="click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anim calcmode="lin" valueType="num">
                                      <p:cBhvr>
                                        <p:cTn id="41" dur="10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42" dur="1000" fill="hold"/>
                                        <p:tgtEl>
                                          <p:spTgt spid="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43" dur="1000"/>
                                        <p:tgtEl>
                                          <p:spTgt spid="4">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9" presetClass="entr" presetSubtype="0" fill="hold" nodeType="clickEffect">
                                  <p:stCondLst>
                                    <p:cond delay="0"/>
                                  </p:stCondLst>
                                  <p:childTnLst>
                                    <p:set>
                                      <p:cBhvr>
                                        <p:cTn id="47" dur="1" fill="hold">
                                          <p:stCondLst>
                                            <p:cond delay="0"/>
                                          </p:stCondLst>
                                        </p:cTn>
                                        <p:tgtEl>
                                          <p:spTgt spid="4">
                                            <p:txEl>
                                              <p:pRg st="2" end="2"/>
                                            </p:txEl>
                                          </p:spTgt>
                                        </p:tgtEl>
                                        <p:attrNameLst>
                                          <p:attrName>style.visibility</p:attrName>
                                        </p:attrNameLst>
                                      </p:cBhvr>
                                      <p:to>
                                        <p:strVal val="visible"/>
                                      </p:to>
                                    </p:set>
                                    <p:anim calcmode="lin" valueType="num">
                                      <p:cBhvr>
                                        <p:cTn id="48" dur="1000" fill="hold"/>
                                        <p:tgtEl>
                                          <p:spTgt spid="4">
                                            <p:txEl>
                                              <p:pRg st="2" end="2"/>
                                            </p:txEl>
                                          </p:spTgt>
                                        </p:tgtEl>
                                        <p:attrNameLst>
                                          <p:attrName>ppt_x</p:attrName>
                                        </p:attrNameLst>
                                      </p:cBhvr>
                                      <p:tavLst>
                                        <p:tav tm="0">
                                          <p:val>
                                            <p:strVal val="#ppt_x-.2"/>
                                          </p:val>
                                        </p:tav>
                                        <p:tav tm="100000">
                                          <p:val>
                                            <p:strVal val="#ppt_x"/>
                                          </p:val>
                                        </p:tav>
                                      </p:tavLst>
                                    </p:anim>
                                    <p:anim calcmode="lin" valueType="num">
                                      <p:cBhvr>
                                        <p:cTn id="49" dur="1000" fill="hold"/>
                                        <p:tgtEl>
                                          <p:spTgt spid="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50" dur="1000"/>
                                        <p:tgtEl>
                                          <p:spTgt spid="4">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9" presetClass="entr" presetSubtype="0" fill="hold" nodeType="click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anim calcmode="lin" valueType="num">
                                      <p:cBhvr>
                                        <p:cTn id="55" dur="1000" fill="hold"/>
                                        <p:tgtEl>
                                          <p:spTgt spid="4">
                                            <p:txEl>
                                              <p:pRg st="3" end="3"/>
                                            </p:txEl>
                                          </p:spTgt>
                                        </p:tgtEl>
                                        <p:attrNameLst>
                                          <p:attrName>ppt_x</p:attrName>
                                        </p:attrNameLst>
                                      </p:cBhvr>
                                      <p:tavLst>
                                        <p:tav tm="0">
                                          <p:val>
                                            <p:strVal val="#ppt_x-.2"/>
                                          </p:val>
                                        </p:tav>
                                        <p:tav tm="100000">
                                          <p:val>
                                            <p:strVal val="#ppt_x"/>
                                          </p:val>
                                        </p:tav>
                                      </p:tavLst>
                                    </p:anim>
                                    <p:anim calcmode="lin" valueType="num">
                                      <p:cBhvr>
                                        <p:cTn id="56" dur="1000" fill="hold"/>
                                        <p:tgtEl>
                                          <p:spTgt spid="4">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57" dur="1000"/>
                                        <p:tgtEl>
                                          <p:spTgt spid="4">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9" presetClass="entr" presetSubtype="0" fill="hold" nodeType="clickEffect">
                                  <p:stCondLst>
                                    <p:cond delay="0"/>
                                  </p:stCondLst>
                                  <p:childTnLst>
                                    <p:set>
                                      <p:cBhvr>
                                        <p:cTn id="61" dur="1" fill="hold">
                                          <p:stCondLst>
                                            <p:cond delay="0"/>
                                          </p:stCondLst>
                                        </p:cTn>
                                        <p:tgtEl>
                                          <p:spTgt spid="4">
                                            <p:txEl>
                                              <p:pRg st="4" end="4"/>
                                            </p:txEl>
                                          </p:spTgt>
                                        </p:tgtEl>
                                        <p:attrNameLst>
                                          <p:attrName>style.visibility</p:attrName>
                                        </p:attrNameLst>
                                      </p:cBhvr>
                                      <p:to>
                                        <p:strVal val="visible"/>
                                      </p:to>
                                    </p:set>
                                    <p:anim calcmode="lin" valueType="num">
                                      <p:cBhvr>
                                        <p:cTn id="62" dur="1000" fill="hold"/>
                                        <p:tgtEl>
                                          <p:spTgt spid="4">
                                            <p:txEl>
                                              <p:pRg st="4" end="4"/>
                                            </p:txEl>
                                          </p:spTgt>
                                        </p:tgtEl>
                                        <p:attrNameLst>
                                          <p:attrName>ppt_x</p:attrName>
                                        </p:attrNameLst>
                                      </p:cBhvr>
                                      <p:tavLst>
                                        <p:tav tm="0">
                                          <p:val>
                                            <p:strVal val="#ppt_x-.2"/>
                                          </p:val>
                                        </p:tav>
                                        <p:tav tm="100000">
                                          <p:val>
                                            <p:strVal val="#ppt_x"/>
                                          </p:val>
                                        </p:tav>
                                      </p:tavLst>
                                    </p:anim>
                                    <p:anim calcmode="lin" valueType="num">
                                      <p:cBhvr>
                                        <p:cTn id="63" dur="1000" fill="hold"/>
                                        <p:tgtEl>
                                          <p:spTgt spid="4">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64" dur="1000"/>
                                        <p:tgtEl>
                                          <p:spTgt spid="4">
                                            <p:txEl>
                                              <p:pRg st="4" end="4"/>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9" presetClass="entr" presetSubtype="0" fill="hold" nodeType="clickEffect">
                                  <p:stCondLst>
                                    <p:cond delay="0"/>
                                  </p:stCondLst>
                                  <p:childTnLst>
                                    <p:set>
                                      <p:cBhvr>
                                        <p:cTn id="68" dur="1" fill="hold">
                                          <p:stCondLst>
                                            <p:cond delay="0"/>
                                          </p:stCondLst>
                                        </p:cTn>
                                        <p:tgtEl>
                                          <p:spTgt spid="4">
                                            <p:txEl>
                                              <p:pRg st="5" end="5"/>
                                            </p:txEl>
                                          </p:spTgt>
                                        </p:tgtEl>
                                        <p:attrNameLst>
                                          <p:attrName>style.visibility</p:attrName>
                                        </p:attrNameLst>
                                      </p:cBhvr>
                                      <p:to>
                                        <p:strVal val="visible"/>
                                      </p:to>
                                    </p:set>
                                    <p:anim calcmode="lin" valueType="num">
                                      <p:cBhvr>
                                        <p:cTn id="69" dur="1000" fill="hold"/>
                                        <p:tgtEl>
                                          <p:spTgt spid="4">
                                            <p:txEl>
                                              <p:pRg st="5" end="5"/>
                                            </p:txEl>
                                          </p:spTgt>
                                        </p:tgtEl>
                                        <p:attrNameLst>
                                          <p:attrName>ppt_x</p:attrName>
                                        </p:attrNameLst>
                                      </p:cBhvr>
                                      <p:tavLst>
                                        <p:tav tm="0">
                                          <p:val>
                                            <p:strVal val="#ppt_x-.2"/>
                                          </p:val>
                                        </p:tav>
                                        <p:tav tm="100000">
                                          <p:val>
                                            <p:strVal val="#ppt_x"/>
                                          </p:val>
                                        </p:tav>
                                      </p:tavLst>
                                    </p:anim>
                                    <p:anim calcmode="lin" valueType="num">
                                      <p:cBhvr>
                                        <p:cTn id="70" dur="1000" fill="hold"/>
                                        <p:tgtEl>
                                          <p:spTgt spid="4">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71"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50" y="1260491"/>
            <a:ext cx="8686800" cy="4525963"/>
          </a:xfrm>
        </p:spPr>
        <p:txBody>
          <a:bodyPr>
            <a:normAutofit fontScale="92500" lnSpcReduction="20000"/>
          </a:bodyPr>
          <a:lstStyle/>
          <a:p>
            <a:pPr algn="r" rtl="1" eaLnBrk="1" hangingPunct="1"/>
            <a:r>
              <a:rPr lang="ar-DZ" sz="2000" dirty="0" smtClean="0"/>
              <a:t>المشاركة في إعداد التوزيعات الخاصة بمضامين البرامج . </a:t>
            </a:r>
            <a:endParaRPr lang="fr-FR" sz="2000" dirty="0" smtClean="0"/>
          </a:p>
          <a:p>
            <a:pPr algn="r" rtl="1" eaLnBrk="1" hangingPunct="1"/>
            <a:r>
              <a:rPr lang="ar-DZ" sz="2000" dirty="0" smtClean="0"/>
              <a:t>تنفيذ الإجراءات الضرورية التي يتطلبها العمل المشترك بين المواد . </a:t>
            </a:r>
            <a:endParaRPr lang="fr-FR" sz="2000" dirty="0" smtClean="0"/>
          </a:p>
          <a:p>
            <a:pPr algn="r" rtl="1" eaLnBrk="1" hangingPunct="1"/>
            <a:r>
              <a:rPr lang="ar-SA" sz="2000" dirty="0" smtClean="0"/>
              <a:t>يعرض الأستاذ </a:t>
            </a:r>
            <a:r>
              <a:rPr lang="ar-SA" sz="2000" dirty="0" err="1" smtClean="0"/>
              <a:t>المسؤول</a:t>
            </a:r>
            <a:r>
              <a:rPr lang="ar-SA" sz="2000" dirty="0" smtClean="0"/>
              <a:t> على المادة على مدير المؤسسة </a:t>
            </a:r>
            <a:r>
              <a:rPr lang="ar-SA" sz="2000" dirty="0" err="1" smtClean="0"/>
              <a:t>رزنامة</a:t>
            </a:r>
            <a:r>
              <a:rPr lang="ar-SA" sz="2000" dirty="0" smtClean="0"/>
              <a:t> اجتماعات التنسيق </a:t>
            </a:r>
            <a:r>
              <a:rPr lang="ar-SA" sz="2000" dirty="0" err="1" smtClean="0"/>
              <a:t>و</a:t>
            </a:r>
            <a:r>
              <a:rPr lang="ar-SA" sz="2000" dirty="0" smtClean="0"/>
              <a:t> الأيام التربوية الداخلية التي يتم إعدادها بالتشاور مع أساتذة المادة وتكون هذه الاجتماعات محل محاضر تدون في سجل خاص يفتح لهذا الغرض  . </a:t>
            </a:r>
            <a:endParaRPr lang="fr-FR" sz="2000" dirty="0" smtClean="0"/>
          </a:p>
          <a:p>
            <a:pPr algn="r" rtl="1" eaLnBrk="1" hangingPunct="1"/>
            <a:r>
              <a:rPr lang="ar-SA" sz="2000" dirty="0" smtClean="0"/>
              <a:t>. يمكن الأستاذ </a:t>
            </a:r>
            <a:r>
              <a:rPr lang="ar-SA" sz="2000" dirty="0" err="1" smtClean="0"/>
              <a:t>المسؤول</a:t>
            </a:r>
            <a:r>
              <a:rPr lang="ar-SA" sz="2000" dirty="0" smtClean="0"/>
              <a:t> عن المادة أن يشارك مع الأستاذ المطبق </a:t>
            </a:r>
            <a:r>
              <a:rPr lang="ar-SA" sz="2000" dirty="0" err="1" smtClean="0"/>
              <a:t>و</a:t>
            </a:r>
            <a:r>
              <a:rPr lang="ar-SA" sz="2000" dirty="0" smtClean="0"/>
              <a:t> المستشار التربوي للمقاطعة في تكوين    الأساتذة المبتدئين </a:t>
            </a:r>
            <a:r>
              <a:rPr lang="ar-SA" sz="2000" dirty="0" err="1" smtClean="0"/>
              <a:t>و</a:t>
            </a:r>
            <a:r>
              <a:rPr lang="ar-SA" sz="2000" dirty="0" smtClean="0"/>
              <a:t> يساعد المفتش المعني في تنظيم الأيام الدراسية </a:t>
            </a:r>
            <a:r>
              <a:rPr lang="ar-SA" sz="2000" dirty="0" err="1" smtClean="0"/>
              <a:t>و</a:t>
            </a:r>
            <a:r>
              <a:rPr lang="ar-SA" sz="2000" dirty="0" smtClean="0"/>
              <a:t> الندوات التربوية </a:t>
            </a:r>
            <a:r>
              <a:rPr lang="ar-SA" sz="2000" dirty="0" err="1" smtClean="0"/>
              <a:t>و</a:t>
            </a:r>
            <a:r>
              <a:rPr lang="ar-SA" sz="2000" dirty="0" smtClean="0"/>
              <a:t> إجرائها داخل المؤسسة .</a:t>
            </a:r>
            <a:endParaRPr lang="fr-FR" sz="2000" dirty="0" smtClean="0"/>
          </a:p>
          <a:p>
            <a:pPr algn="r" rtl="1" eaLnBrk="1" hangingPunct="1"/>
            <a:r>
              <a:rPr lang="ar-SA" sz="2000" dirty="0" smtClean="0"/>
              <a:t>يقوم الأستاذ </a:t>
            </a:r>
            <a:r>
              <a:rPr lang="ar-SA" sz="2000" dirty="0" err="1" smtClean="0"/>
              <a:t>المسؤول</a:t>
            </a:r>
            <a:r>
              <a:rPr lang="ar-SA" sz="2000" dirty="0" smtClean="0"/>
              <a:t> عن المادة بمهمة المقرر في مجلس التعليم </a:t>
            </a:r>
            <a:r>
              <a:rPr lang="ar-SA" sz="2000" dirty="0" err="1" smtClean="0"/>
              <a:t>و</a:t>
            </a:r>
            <a:r>
              <a:rPr lang="ar-SA" sz="2000" dirty="0" smtClean="0"/>
              <a:t> يشارك بصفة فعالة في تحضير المجلس </a:t>
            </a:r>
            <a:r>
              <a:rPr lang="ar-SA" sz="2000" dirty="0" err="1" smtClean="0"/>
              <a:t>و</a:t>
            </a:r>
            <a:r>
              <a:rPr lang="ar-SA" sz="2000" dirty="0" smtClean="0"/>
              <a:t> يقدم إلى مدير المؤسسة جميع العناصر </a:t>
            </a:r>
            <a:r>
              <a:rPr lang="ar-SA" sz="2000" dirty="0" err="1" smtClean="0"/>
              <a:t>و</a:t>
            </a:r>
            <a:r>
              <a:rPr lang="ar-SA" sz="2000" dirty="0" smtClean="0"/>
              <a:t> المعلومات الضرورية لعقد اجتماعات المجلس وإجرائها في ظروف حسنة .</a:t>
            </a:r>
            <a:endParaRPr lang="fr-FR" sz="2000" dirty="0" smtClean="0"/>
          </a:p>
          <a:p>
            <a:pPr algn="r" rtl="1" eaLnBrk="1" hangingPunct="1"/>
            <a:r>
              <a:rPr lang="ar-SA" sz="2000" dirty="0" smtClean="0"/>
              <a:t>يساهم الأستاذ </a:t>
            </a:r>
            <a:r>
              <a:rPr lang="ar-SA" sz="2000" dirty="0" err="1" smtClean="0"/>
              <a:t>المسؤول</a:t>
            </a:r>
            <a:r>
              <a:rPr lang="ar-SA" sz="2000" dirty="0" smtClean="0"/>
              <a:t> عن المادة في تنفيذ التوصيات التربوية التي تصدر عن مجلس التعليم ومتابعتها . </a:t>
            </a:r>
            <a:endParaRPr lang="fr-FR" sz="2000" dirty="0" smtClean="0"/>
          </a:p>
          <a:p>
            <a:pPr algn="r" rtl="1" eaLnBrk="1" hangingPunct="1"/>
            <a:r>
              <a:rPr lang="ar-SA" sz="2000" dirty="0" smtClean="0"/>
              <a:t>يشارك في تنظيم الأنشطة التربوية المكملة للمادة التي يقوم </a:t>
            </a:r>
            <a:r>
              <a:rPr lang="ar-SA" sz="2000" dirty="0" err="1" smtClean="0"/>
              <a:t>بها</a:t>
            </a:r>
            <a:r>
              <a:rPr lang="ar-SA" sz="2000" dirty="0" smtClean="0"/>
              <a:t> والتي تتمثل </a:t>
            </a:r>
            <a:r>
              <a:rPr lang="ar-SA" sz="2000" dirty="0" err="1" smtClean="0"/>
              <a:t>الخرجات</a:t>
            </a:r>
            <a:r>
              <a:rPr lang="ar-SA" sz="2000" dirty="0" smtClean="0"/>
              <a:t> و في إنشاء النوادي </a:t>
            </a:r>
            <a:r>
              <a:rPr lang="ar-SA" sz="2000" dirty="0" err="1" smtClean="0"/>
              <a:t>و</a:t>
            </a:r>
            <a:r>
              <a:rPr lang="ar-SA" sz="2000" dirty="0" smtClean="0"/>
              <a:t> تنشيطها </a:t>
            </a:r>
            <a:r>
              <a:rPr lang="ar-SA" sz="2000" dirty="0" err="1" smtClean="0"/>
              <a:t>و</a:t>
            </a:r>
            <a:r>
              <a:rPr lang="ar-SA" sz="2000" dirty="0" smtClean="0"/>
              <a:t> في المجلة أو النشرة الداخلية </a:t>
            </a:r>
            <a:r>
              <a:rPr lang="ar-SA" sz="2000" dirty="0" err="1" smtClean="0"/>
              <a:t>و</a:t>
            </a:r>
            <a:r>
              <a:rPr lang="ar-SA" sz="2000" dirty="0" smtClean="0"/>
              <a:t> المعرض </a:t>
            </a:r>
            <a:r>
              <a:rPr lang="ar-SA" sz="2000" dirty="0" err="1" smtClean="0"/>
              <a:t>و</a:t>
            </a:r>
            <a:r>
              <a:rPr lang="ar-SA" sz="2000" dirty="0" smtClean="0"/>
              <a:t> تكوين المجموعات الوثائقية </a:t>
            </a:r>
            <a:r>
              <a:rPr lang="ar-SA" sz="2000" dirty="0" err="1" smtClean="0"/>
              <a:t>و</a:t>
            </a:r>
            <a:r>
              <a:rPr lang="ar-SA" sz="2000" dirty="0" smtClean="0"/>
              <a:t> أي نشاط تربوي أو وثائقي يرمي </a:t>
            </a:r>
            <a:r>
              <a:rPr lang="ar-DZ" sz="2000" dirty="0" smtClean="0"/>
              <a:t>إلى</a:t>
            </a:r>
            <a:r>
              <a:rPr lang="ar-SA" sz="2000" dirty="0" smtClean="0"/>
              <a:t> حب الإطلاع </a:t>
            </a:r>
            <a:r>
              <a:rPr lang="ar-SA" sz="2000" dirty="0" err="1" smtClean="0"/>
              <a:t>و</a:t>
            </a:r>
            <a:r>
              <a:rPr lang="ar-SA" sz="2000" dirty="0" smtClean="0"/>
              <a:t> تشجيع روح البحث </a:t>
            </a:r>
            <a:r>
              <a:rPr lang="ar-SA" sz="2000" dirty="0" err="1" smtClean="0"/>
              <a:t>و</a:t>
            </a:r>
            <a:r>
              <a:rPr lang="ar-SA" sz="2000" dirty="0" smtClean="0"/>
              <a:t> بعث جو التنافس في المؤسسة . </a:t>
            </a:r>
            <a:endParaRPr lang="fr-FR" sz="2000" dirty="0" smtClean="0"/>
          </a:p>
          <a:p>
            <a:pPr algn="r" eaLnBrk="1" hangingPunct="1"/>
            <a:endParaRPr lang="fr-FR" sz="2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1142984"/>
            <a:ext cx="8686800" cy="4525962"/>
          </a:xfrm>
        </p:spPr>
        <p:txBody>
          <a:bodyPr>
            <a:normAutofit fontScale="92500" lnSpcReduction="20000"/>
          </a:bodyPr>
          <a:lstStyle/>
          <a:p>
            <a:pPr algn="r" rtl="1" eaLnBrk="1" hangingPunct="1"/>
            <a:r>
              <a:rPr lang="ar-SA" sz="2400" dirty="0" smtClean="0"/>
              <a:t>يبدي الأستاذ </a:t>
            </a:r>
            <a:r>
              <a:rPr lang="ar-SA" sz="2400" dirty="0" err="1" smtClean="0"/>
              <a:t>المسؤول</a:t>
            </a:r>
            <a:r>
              <a:rPr lang="ar-SA" sz="2400" dirty="0" smtClean="0"/>
              <a:t> عن المادة رأيه فيما يتعلق باستعمال الاعتماد المالية المخصصة للمادة </a:t>
            </a:r>
            <a:r>
              <a:rPr lang="ar-SA" sz="2400" dirty="0" err="1" smtClean="0"/>
              <a:t>و</a:t>
            </a:r>
            <a:r>
              <a:rPr lang="ar-SA" sz="2400" dirty="0" smtClean="0"/>
              <a:t> يشارك في اقتناء الوسائل التعليمية والسمعية البصرية وفقا للاحتياجات التي يقدمها مجلس التعليم .</a:t>
            </a:r>
            <a:endParaRPr lang="fr-FR" sz="2400" dirty="0" smtClean="0"/>
          </a:p>
          <a:p>
            <a:pPr algn="r" rtl="1" eaLnBrk="1" hangingPunct="1"/>
            <a:r>
              <a:rPr lang="ar-SA" sz="2400" dirty="0" smtClean="0"/>
              <a:t>كما يقدم مشورته فيما يخص شروط القاعات المتخصصة </a:t>
            </a:r>
            <a:r>
              <a:rPr lang="ar-SA" sz="2400" dirty="0" err="1" smtClean="0"/>
              <a:t>و</a:t>
            </a:r>
            <a:r>
              <a:rPr lang="ar-SA" sz="2400" dirty="0" smtClean="0"/>
              <a:t> التجهيزات الموجودة فيها </a:t>
            </a:r>
            <a:r>
              <a:rPr lang="ar-SA" sz="2400" dirty="0" err="1" smtClean="0"/>
              <a:t>و</a:t>
            </a:r>
            <a:r>
              <a:rPr lang="ar-SA" sz="2400" dirty="0" smtClean="0"/>
              <a:t> عملها وصيانتها . </a:t>
            </a:r>
            <a:endParaRPr lang="fr-FR" sz="2400" dirty="0" smtClean="0"/>
          </a:p>
          <a:p>
            <a:pPr algn="r" rtl="1" eaLnBrk="1" hangingPunct="1"/>
            <a:r>
              <a:rPr lang="ar-SA" sz="2400" dirty="0" smtClean="0"/>
              <a:t>يمكن أن يدعى للمشاركة في اجتماعات مجلس التنسيق الإداري .</a:t>
            </a:r>
            <a:endParaRPr lang="fr-FR" sz="2400" dirty="0" smtClean="0"/>
          </a:p>
          <a:p>
            <a:pPr algn="r" rtl="1" eaLnBrk="1" hangingPunct="1"/>
            <a:r>
              <a:rPr lang="ar-SA" sz="2400" dirty="0" smtClean="0"/>
              <a:t>يمكن لمدير المؤسسة أن يكلف الأستاذ </a:t>
            </a:r>
            <a:r>
              <a:rPr lang="ar-SA" sz="2400" dirty="0" err="1" smtClean="0"/>
              <a:t>المسؤول</a:t>
            </a:r>
            <a:r>
              <a:rPr lang="ar-SA" sz="2400" dirty="0" smtClean="0"/>
              <a:t> على المادة بتنسيق مادة غير المادة  التي يتولاها أو متابعتها إذا تم توسيع مجلس التعليم إلى مادتين أو ثلاث مواد يشتهر عنها إنها متقاربة أو متكاملة في حالة عدم وجود أستاذ </a:t>
            </a:r>
            <a:r>
              <a:rPr lang="ar-SA" sz="2400" dirty="0" err="1" smtClean="0"/>
              <a:t>مسؤول</a:t>
            </a:r>
            <a:r>
              <a:rPr lang="ar-SA" sz="2400" dirty="0" smtClean="0"/>
              <a:t> على تلك المادة . </a:t>
            </a:r>
            <a:endParaRPr lang="fr-FR" sz="2400" dirty="0" smtClean="0"/>
          </a:p>
          <a:p>
            <a:pPr algn="r" rtl="1" eaLnBrk="1" hangingPunct="1"/>
            <a:r>
              <a:rPr lang="ar-SA" sz="2400" dirty="0" smtClean="0"/>
              <a:t>يمكن الأستاذ على المادة أن يرأس مجلس التعليم إذا تعذر ذلك على المدير ونائبه للدراسات في التعليم الثانوي ومدير المؤسسة في التعليم الأساسي .</a:t>
            </a:r>
            <a:endParaRPr lang="fr-FR" sz="2400" dirty="0" smtClean="0"/>
          </a:p>
          <a:p>
            <a:pPr algn="r" rtl="1" eaLnBrk="1" hangingPunct="1"/>
            <a:r>
              <a:rPr lang="ar-SA" sz="2400" dirty="0" smtClean="0"/>
              <a:t>يعقد </a:t>
            </a:r>
            <a:r>
              <a:rPr lang="ar-DZ" sz="2400" dirty="0" smtClean="0"/>
              <a:t>الأساتذة </a:t>
            </a:r>
            <a:r>
              <a:rPr lang="ar-DZ" sz="2400" dirty="0" err="1" smtClean="0"/>
              <a:t>المسؤولون</a:t>
            </a:r>
            <a:r>
              <a:rPr lang="ar-DZ" sz="2400" dirty="0" smtClean="0"/>
              <a:t> على المواد اجتماعات شهرية للتنسيق فيما بينهم </a:t>
            </a:r>
            <a:r>
              <a:rPr lang="ar-DZ" sz="2400" dirty="0" err="1" smtClean="0"/>
              <a:t>و</a:t>
            </a:r>
            <a:r>
              <a:rPr lang="ar-DZ" sz="2400" dirty="0" smtClean="0"/>
              <a:t> يجتمعون تحت رئاسة مدير المؤسسة مرة في الشهر </a:t>
            </a:r>
            <a:endParaRPr lang="fr-FR" sz="2400" dirty="0" smtClean="0"/>
          </a:p>
          <a:p>
            <a:pPr algn="r" eaLnBrk="1" hangingPunct="1"/>
            <a:endParaRPr lang="fr-FR" sz="2400" dirty="0" smtClean="0"/>
          </a:p>
        </p:txBody>
      </p:sp>
      <p:sp>
        <p:nvSpPr>
          <p:cNvPr id="4" name="ZoneTexte 3">
            <a:hlinkClick r:id="rId2" action="ppaction://hlinkpres?slideindex=1&amp;slidetitle="/>
          </p:cNvPr>
          <p:cNvSpPr txBox="1"/>
          <p:nvPr/>
        </p:nvSpPr>
        <p:spPr>
          <a:xfrm>
            <a:off x="1857356" y="5715016"/>
            <a:ext cx="928694" cy="369332"/>
          </a:xfrm>
          <a:prstGeom prst="rect">
            <a:avLst/>
          </a:prstGeom>
          <a:noFill/>
        </p:spPr>
        <p:txBody>
          <a:bodyPr wrap="square" rtlCol="0">
            <a:spAutoFit/>
          </a:bodyPr>
          <a:lstStyle/>
          <a:p>
            <a:r>
              <a:rPr lang="fr-FR" dirty="0" smtClean="0">
                <a:hlinkClick r:id="rId2" action="ppaction://hlinkpres?slideindex=1&amp;slidetitle="/>
              </a:rPr>
              <a:t>R</a:t>
            </a:r>
            <a:endParaRPr lang="fr-F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TotalTime>
  <Words>450</Words>
  <PresentationFormat>Affichage à l'écran (4:3)</PresentationFormat>
  <Paragraphs>23</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Promenade</vt:lpstr>
      <vt:lpstr>مهام الأستاذ المسؤول على المادة : </vt:lpstr>
      <vt:lpstr>Diapositive 2</vt:lpstr>
      <vt:lpstr>Diapositive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مهام الأستاذ المسؤول على المادة : </dc:title>
  <cp:lastModifiedBy>Info</cp:lastModifiedBy>
  <cp:revision>2</cp:revision>
  <dcterms:modified xsi:type="dcterms:W3CDTF">2010-09-06T09:35:41Z</dcterms:modified>
</cp:coreProperties>
</file>