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 id="2147483898" r:id="rId2"/>
    <p:sldMasterId id="2147483910" r:id="rId3"/>
    <p:sldMasterId id="2147483958" r:id="rId4"/>
    <p:sldMasterId id="2147483970" r:id="rId5"/>
    <p:sldMasterId id="2147483982" r:id="rId6"/>
    <p:sldMasterId id="2147483994" r:id="rId7"/>
    <p:sldMasterId id="2147484006" r:id="rId8"/>
    <p:sldMasterId id="2147484018" r:id="rId9"/>
    <p:sldMasterId id="2147484030" r:id="rId10"/>
    <p:sldMasterId id="2147484042" r:id="rId11"/>
  </p:sldMasterIdLst>
  <p:notesMasterIdLst>
    <p:notesMasterId r:id="rId93"/>
  </p:notesMasterIdLst>
  <p:handoutMasterIdLst>
    <p:handoutMasterId r:id="rId94"/>
  </p:handoutMasterIdLst>
  <p:sldIdLst>
    <p:sldId id="321" r:id="rId12"/>
    <p:sldId id="387" r:id="rId13"/>
    <p:sldId id="390" r:id="rId14"/>
    <p:sldId id="389" r:id="rId15"/>
    <p:sldId id="391" r:id="rId16"/>
    <p:sldId id="393" r:id="rId17"/>
    <p:sldId id="394" r:id="rId18"/>
    <p:sldId id="395" r:id="rId19"/>
    <p:sldId id="402" r:id="rId20"/>
    <p:sldId id="405" r:id="rId21"/>
    <p:sldId id="404" r:id="rId22"/>
    <p:sldId id="392" r:id="rId23"/>
    <p:sldId id="400" r:id="rId24"/>
    <p:sldId id="401" r:id="rId25"/>
    <p:sldId id="413" r:id="rId26"/>
    <p:sldId id="406" r:id="rId27"/>
    <p:sldId id="407" r:id="rId28"/>
    <p:sldId id="408" r:id="rId29"/>
    <p:sldId id="409" r:id="rId30"/>
    <p:sldId id="410" r:id="rId31"/>
    <p:sldId id="322" r:id="rId32"/>
    <p:sldId id="323" r:id="rId33"/>
    <p:sldId id="411" r:id="rId34"/>
    <p:sldId id="412"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329" r:id="rId49"/>
    <p:sldId id="330" r:id="rId50"/>
    <p:sldId id="331" r:id="rId51"/>
    <p:sldId id="332" r:id="rId52"/>
    <p:sldId id="333" r:id="rId53"/>
    <p:sldId id="334" r:id="rId54"/>
    <p:sldId id="335" r:id="rId55"/>
    <p:sldId id="336" r:id="rId56"/>
    <p:sldId id="337" r:id="rId57"/>
    <p:sldId id="338" r:id="rId58"/>
    <p:sldId id="348" r:id="rId59"/>
    <p:sldId id="349" r:id="rId60"/>
    <p:sldId id="351" r:id="rId61"/>
    <p:sldId id="353" r:id="rId62"/>
    <p:sldId id="355" r:id="rId63"/>
    <p:sldId id="357" r:id="rId64"/>
    <p:sldId id="358" r:id="rId65"/>
    <p:sldId id="359" r:id="rId66"/>
    <p:sldId id="360" r:id="rId67"/>
    <p:sldId id="361" r:id="rId68"/>
    <p:sldId id="365" r:id="rId69"/>
    <p:sldId id="363" r:id="rId70"/>
    <p:sldId id="364"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66"/>
    <a:srgbClr val="00FF00"/>
    <a:srgbClr val="00FFFF"/>
    <a:srgbClr val="0000FF"/>
    <a:srgbClr val="99FF99"/>
    <a:srgbClr val="000000"/>
    <a:srgbClr val="99FF66"/>
    <a:srgbClr val="CC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7" d="100"/>
          <a:sy n="87" d="100"/>
        </p:scale>
        <p:origin x="-14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ar-DZ"/>
              <a:t>رسم تخطيطي للمخطط السنوي </a:t>
            </a:r>
            <a:endParaRPr lang="en-US" dirty="0"/>
          </a:p>
        </c:rich>
      </c:tx>
      <c:layout>
        <c:manualLayout>
          <c:xMode val="edge"/>
          <c:yMode val="edge"/>
          <c:x val="0.1227276764899134"/>
          <c:y val="2.6325038608417232E-2"/>
        </c:manualLayout>
      </c:layout>
      <c:overlay val="0"/>
    </c:title>
    <c:autoTitleDeleted val="0"/>
    <c:plotArea>
      <c:layout/>
      <c:doughnutChart>
        <c:varyColors val="1"/>
        <c:ser>
          <c:idx val="0"/>
          <c:order val="0"/>
          <c:tx>
            <c:strRef>
              <c:f>Feuil1!$B$1</c:f>
              <c:strCache>
                <c:ptCount val="1"/>
                <c:pt idx="0">
                  <c:v>Ventes</c:v>
                </c:pt>
              </c:strCache>
            </c:strRef>
          </c:tx>
          <c:explosion val="25"/>
          <c:cat>
            <c:strRef>
              <c:f>Feuil1!$A$2:$A$9</c:f>
              <c:strCache>
                <c:ptCount val="8"/>
                <c:pt idx="0">
                  <c:v>المقطع 01</c:v>
                </c:pt>
                <c:pt idx="1">
                  <c:v>المقطع 02</c:v>
                </c:pt>
                <c:pt idx="2">
                  <c:v>المقطع 03</c:v>
                </c:pt>
                <c:pt idx="3">
                  <c:v>المقطع 04</c:v>
                </c:pt>
                <c:pt idx="4">
                  <c:v>المقطع 05</c:v>
                </c:pt>
                <c:pt idx="5">
                  <c:v>المقطع 06</c:v>
                </c:pt>
                <c:pt idx="6">
                  <c:v>المقطع 07</c:v>
                </c:pt>
                <c:pt idx="7">
                  <c:v>المقطع 08</c:v>
                </c:pt>
              </c:strCache>
            </c:strRef>
          </c:cat>
          <c:val>
            <c:numRef>
              <c:f>Feuil1!$B$2:$B$9</c:f>
              <c:numCache>
                <c:formatCode>General</c:formatCode>
                <c:ptCount val="8"/>
                <c:pt idx="0">
                  <c:v>1.2</c:v>
                </c:pt>
                <c:pt idx="1">
                  <c:v>1.2</c:v>
                </c:pt>
                <c:pt idx="2">
                  <c:v>1.2</c:v>
                </c:pt>
                <c:pt idx="3">
                  <c:v>1.2</c:v>
                </c:pt>
                <c:pt idx="4">
                  <c:v>1.2</c:v>
                </c:pt>
                <c:pt idx="5">
                  <c:v>1.2</c:v>
                </c:pt>
                <c:pt idx="6">
                  <c:v>1.2</c:v>
                </c:pt>
                <c:pt idx="7">
                  <c:v>1.2</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solidFill>
            <a:schemeClr val="bg2">
              <a:lumMod val="75000"/>
            </a:schemeClr>
          </a:solidFill>
        </a:defRPr>
      </a:pPr>
      <a:endParaRPr lang="ar-SA"/>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25041-13DB-4F5C-A63E-A03BB57AD21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fr-FR"/>
        </a:p>
      </dgm:t>
    </dgm:pt>
    <dgm:pt modelId="{0449C2C1-3088-4622-8FC7-27E23A8DB76E}">
      <dgm:prSet phldrT="[Texte]" custT="1">
        <dgm:style>
          <a:lnRef idx="1">
            <a:schemeClr val="accent3"/>
          </a:lnRef>
          <a:fillRef idx="2">
            <a:schemeClr val="accent3"/>
          </a:fillRef>
          <a:effectRef idx="1">
            <a:schemeClr val="accent3"/>
          </a:effectRef>
          <a:fontRef idx="minor">
            <a:schemeClr val="dk1"/>
          </a:fontRef>
        </dgm:style>
      </dgm:prSet>
      <dgm:spPr/>
      <dgm:t>
        <a:bodyPr/>
        <a:lstStyle/>
        <a:p>
          <a:pPr rtl="1"/>
          <a:r>
            <a:rPr lang="ar-DZ" sz="2400" b="1" dirty="0" smtClean="0">
              <a:latin typeface="Arabic Typesetting" pitchFamily="66" charset="-78"/>
              <a:cs typeface="Arabic Typesetting" pitchFamily="66" charset="-78"/>
              <a:hlinkClick xmlns:r="http://schemas.openxmlformats.org/officeDocument/2006/relationships" r:id="" action="ppaction://hlinkfile"/>
            </a:rPr>
            <a:t>نموذج لتناول </a:t>
          </a:r>
          <a:r>
            <a:rPr lang="ar-DZ" sz="2400" b="1" dirty="0" smtClean="0">
              <a:solidFill>
                <a:srgbClr val="C00000"/>
              </a:solidFill>
              <a:latin typeface="Arabic Typesetting" pitchFamily="66" charset="-78"/>
              <a:cs typeface="Arabic Typesetting" pitchFamily="66" charset="-78"/>
              <a:hlinkClick xmlns:r="http://schemas.openxmlformats.org/officeDocument/2006/relationships" r:id="" action="ppaction://hlinkfile"/>
            </a:rPr>
            <a:t>ميادين</a:t>
          </a:r>
          <a:r>
            <a:rPr lang="ar-DZ" sz="2400" b="1" dirty="0" smtClean="0">
              <a:latin typeface="Arabic Typesetting" pitchFamily="66" charset="-78"/>
              <a:cs typeface="Arabic Typesetting" pitchFamily="66" charset="-78"/>
              <a:hlinkClick xmlns:r="http://schemas.openxmlformats.org/officeDocument/2006/relationships" r:id="" action="ppaction://hlinkfile"/>
            </a:rPr>
            <a:t> اللغة  خلال الأسبوع</a:t>
          </a:r>
          <a:endParaRPr lang="fr-FR" sz="2400" b="1" dirty="0">
            <a:latin typeface="Arabic Typesetting" pitchFamily="66" charset="-78"/>
            <a:cs typeface="Arabic Typesetting" pitchFamily="66" charset="-78"/>
          </a:endParaRPr>
        </a:p>
      </dgm:t>
    </dgm:pt>
    <dgm:pt modelId="{B9ABBAF7-BF6E-4965-816D-2281247F29AD}" type="parTrans" cxnId="{26706E98-C7C1-4E34-A24C-9DD23673567B}">
      <dgm:prSet/>
      <dgm:spPr/>
      <dgm:t>
        <a:bodyPr/>
        <a:lstStyle/>
        <a:p>
          <a:endParaRPr lang="fr-FR"/>
        </a:p>
      </dgm:t>
    </dgm:pt>
    <dgm:pt modelId="{583E7DDB-E143-4E12-AD1F-A0A9D0468DA0}" type="sibTrans" cxnId="{26706E98-C7C1-4E34-A24C-9DD23673567B}">
      <dgm:prSet/>
      <dgm:spPr/>
      <dgm:t>
        <a:bodyPr/>
        <a:lstStyle/>
        <a:p>
          <a:endParaRPr lang="fr-FR"/>
        </a:p>
      </dgm:t>
    </dgm:pt>
    <dgm:pt modelId="{B97D8E25-9B83-4DB5-8FE1-214C64E12D7B}">
      <dgm:prSet phldrT="[Texte]" custT="1">
        <dgm:style>
          <a:lnRef idx="2">
            <a:schemeClr val="accent6">
              <a:shade val="50000"/>
            </a:schemeClr>
          </a:lnRef>
          <a:fillRef idx="1">
            <a:schemeClr val="accent6"/>
          </a:fillRef>
          <a:effectRef idx="0">
            <a:schemeClr val="accent6"/>
          </a:effectRef>
          <a:fontRef idx="minor">
            <a:schemeClr val="lt1"/>
          </a:fontRef>
        </dgm:style>
      </dgm:prSet>
      <dgm:spPr>
        <a:solidFill>
          <a:schemeClr val="bg1"/>
        </a:solidFill>
        <a:ln>
          <a:solidFill>
            <a:srgbClr val="FF0000"/>
          </a:solidFill>
        </a:ln>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ar-DZ"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abic Typesetting" pitchFamily="66" charset="-78"/>
              <a:cs typeface="Arabic Typesetting" pitchFamily="66" charset="-78"/>
              <a:hlinkClick xmlns:r="http://schemas.openxmlformats.org/officeDocument/2006/relationships" r:id="" action="ppaction://hlinkfile"/>
            </a:rPr>
            <a:t>مركبات الميادين (معايير مؤشرات</a:t>
          </a:r>
          <a:r>
            <a:rPr lang="ar-DZ" sz="2400" b="1" dirty="0" smtClean="0">
              <a:solidFill>
                <a:schemeClr val="tx1"/>
              </a:solidFill>
              <a:latin typeface="Arabic Typesetting" pitchFamily="66" charset="-78"/>
              <a:cs typeface="Arabic Typesetting" pitchFamily="66" charset="-78"/>
            </a:rPr>
            <a:t>)</a:t>
          </a:r>
          <a:endParaRPr lang="fr-FR" sz="2400" b="1" dirty="0">
            <a:solidFill>
              <a:schemeClr val="tx1"/>
            </a:solidFill>
            <a:latin typeface="Arabic Typesetting" pitchFamily="66" charset="-78"/>
            <a:cs typeface="Arabic Typesetting" pitchFamily="66" charset="-78"/>
          </a:endParaRPr>
        </a:p>
      </dgm:t>
    </dgm:pt>
    <dgm:pt modelId="{2F9C0F8E-CF72-4A7D-ACC0-2030AB022022}" type="parTrans" cxnId="{C5936F8E-B1E4-41C0-8B04-1C6F61F2B7A4}">
      <dgm:prSet/>
      <dgm:spPr/>
      <dgm:t>
        <a:bodyPr/>
        <a:lstStyle/>
        <a:p>
          <a:endParaRPr lang="fr-FR"/>
        </a:p>
      </dgm:t>
    </dgm:pt>
    <dgm:pt modelId="{DADADBFF-4916-44CC-82C4-8E448DF39EF2}" type="sibTrans" cxnId="{C5936F8E-B1E4-41C0-8B04-1C6F61F2B7A4}">
      <dgm:prSet/>
      <dgm:spPr/>
      <dgm:t>
        <a:bodyPr/>
        <a:lstStyle/>
        <a:p>
          <a:endParaRPr lang="fr-FR"/>
        </a:p>
      </dgm:t>
    </dgm:pt>
    <dgm:pt modelId="{346C9C95-D72F-4D11-B66E-0057EDAC4AAD}">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sz="2400" b="1" dirty="0" smtClean="0">
              <a:solidFill>
                <a:schemeClr val="tx1"/>
              </a:solidFill>
              <a:latin typeface="Arabic Typesetting" pitchFamily="66" charset="-78"/>
              <a:cs typeface="Arabic Typesetting" pitchFamily="66" charset="-78"/>
            </a:rPr>
            <a:t>الموارد </a:t>
          </a:r>
          <a:r>
            <a:rPr lang="ar-DZ" sz="2400" b="1" dirty="0" smtClean="0">
              <a:solidFill>
                <a:schemeClr val="tx1"/>
              </a:solidFill>
              <a:latin typeface="Arabic Typesetting" pitchFamily="66" charset="-78"/>
              <a:cs typeface="Arabic Typesetting" pitchFamily="66" charset="-78"/>
              <a:hlinkClick xmlns:r="http://schemas.openxmlformats.org/officeDocument/2006/relationships" r:id="" action="ppaction://hlinkfile"/>
            </a:rPr>
            <a:t>المعرفية</a:t>
          </a:r>
          <a:r>
            <a:rPr lang="ar-DZ" sz="2400" b="1" dirty="0" smtClean="0">
              <a:solidFill>
                <a:schemeClr val="tx1"/>
              </a:solidFill>
              <a:latin typeface="Arabic Typesetting" pitchFamily="66" charset="-78"/>
              <a:cs typeface="Arabic Typesetting" pitchFamily="66" charset="-78"/>
            </a:rPr>
            <a:t> والمنهجية القيم والكفاءات العرضية</a:t>
          </a:r>
          <a:endParaRPr lang="fr-FR" sz="2400" b="1" dirty="0" smtClean="0">
            <a:solidFill>
              <a:schemeClr val="tx1"/>
            </a:solidFill>
            <a:latin typeface="Arabic Typesetting" pitchFamily="66" charset="-78"/>
            <a:cs typeface="Arabic Typesetting" pitchFamily="66" charset="-78"/>
          </a:endParaRPr>
        </a:p>
        <a:p>
          <a:pPr defTabSz="1066800" rtl="1">
            <a:lnSpc>
              <a:spcPct val="90000"/>
            </a:lnSpc>
            <a:spcBef>
              <a:spcPct val="0"/>
            </a:spcBef>
            <a:spcAft>
              <a:spcPct val="35000"/>
            </a:spcAft>
          </a:pPr>
          <a:endParaRPr lang="fr-FR" sz="2400" b="1" dirty="0">
            <a:solidFill>
              <a:srgbClr val="C00000"/>
            </a:solidFill>
            <a:latin typeface="Arabic Typesetting" pitchFamily="66" charset="-78"/>
            <a:cs typeface="Arabic Typesetting" pitchFamily="66" charset="-78"/>
          </a:endParaRPr>
        </a:p>
      </dgm:t>
    </dgm:pt>
    <dgm:pt modelId="{5E966B5C-A2A8-49C7-ACB0-96812AF8ECF4}" type="sibTrans" cxnId="{A9BB9AB1-927D-42A4-92B1-588A40A15996}">
      <dgm:prSet/>
      <dgm:spPr/>
      <dgm:t>
        <a:bodyPr/>
        <a:lstStyle/>
        <a:p>
          <a:endParaRPr lang="fr-FR"/>
        </a:p>
      </dgm:t>
    </dgm:pt>
    <dgm:pt modelId="{E13809BE-A301-46E6-911F-B7C42245976A}" type="parTrans" cxnId="{A9BB9AB1-927D-42A4-92B1-588A40A15996}">
      <dgm:prSet/>
      <dgm:spPr/>
      <dgm:t>
        <a:bodyPr/>
        <a:lstStyle/>
        <a:p>
          <a:endParaRPr lang="fr-FR"/>
        </a:p>
      </dgm:t>
    </dgm:pt>
    <dgm:pt modelId="{3504B25C-1977-4FD2-82C7-965C0A795D34}">
      <dgm:prSet phldrT="[Texte]" custT="1">
        <dgm:style>
          <a:lnRef idx="1">
            <a:schemeClr val="dk1"/>
          </a:lnRef>
          <a:fillRef idx="2">
            <a:schemeClr val="dk1"/>
          </a:fillRef>
          <a:effectRef idx="1">
            <a:schemeClr val="dk1"/>
          </a:effectRef>
          <a:fontRef idx="minor">
            <a:schemeClr val="dk1"/>
          </a:fontRef>
        </dgm:style>
      </dgm:prSet>
      <dgm:spPr>
        <a:solidFill>
          <a:srgbClr val="92D050"/>
        </a:solidFill>
      </dgm:spPr>
      <dgm:t>
        <a:bodyPr/>
        <a:lstStyle/>
        <a:p>
          <a:r>
            <a:rPr lang="ar-DZ"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hlinkClick xmlns:r="http://schemas.openxmlformats.org/officeDocument/2006/relationships" r:id="" action="ppaction://hlinkfile"/>
            </a:rPr>
            <a:t>الحجم </a:t>
          </a:r>
          <a:r>
            <a:rPr lang="ar-DZ"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rPr>
            <a:t>الساعي الأسبوعي</a:t>
          </a:r>
          <a:endParaRPr lang="fr-FR"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endParaRPr>
        </a:p>
      </dgm:t>
    </dgm:pt>
    <dgm:pt modelId="{91CD82E2-42D3-4591-A72E-DF9F25971AF2}" type="sibTrans" cxnId="{563B7C5A-D8E9-4B12-8111-4F3ECB826923}">
      <dgm:prSet/>
      <dgm:spPr/>
      <dgm:t>
        <a:bodyPr/>
        <a:lstStyle/>
        <a:p>
          <a:endParaRPr lang="fr-FR"/>
        </a:p>
      </dgm:t>
    </dgm:pt>
    <dgm:pt modelId="{BE5F1C97-3FB8-4FFC-8E08-861F9A052CBD}" type="parTrans" cxnId="{563B7C5A-D8E9-4B12-8111-4F3ECB826923}">
      <dgm:prSet/>
      <dgm:spPr/>
      <dgm:t>
        <a:bodyPr/>
        <a:lstStyle/>
        <a:p>
          <a:endParaRPr lang="fr-FR"/>
        </a:p>
      </dgm:t>
    </dgm:pt>
    <dgm:pt modelId="{F15272C4-4421-469C-8125-26C09366248C}" type="pres">
      <dgm:prSet presAssocID="{4EA25041-13DB-4F5C-A63E-A03BB57AD21B}" presName="cycleMatrixDiagram" presStyleCnt="0">
        <dgm:presLayoutVars>
          <dgm:chMax val="1"/>
          <dgm:dir/>
          <dgm:animLvl val="lvl"/>
          <dgm:resizeHandles val="exact"/>
        </dgm:presLayoutVars>
      </dgm:prSet>
      <dgm:spPr/>
      <dgm:t>
        <a:bodyPr/>
        <a:lstStyle/>
        <a:p>
          <a:endParaRPr lang="fr-FR"/>
        </a:p>
      </dgm:t>
    </dgm:pt>
    <dgm:pt modelId="{83735F30-B82A-4948-9B4E-046FA0E9B58E}" type="pres">
      <dgm:prSet presAssocID="{4EA25041-13DB-4F5C-A63E-A03BB57AD21B}" presName="children" presStyleCnt="0"/>
      <dgm:spPr/>
      <dgm:t>
        <a:bodyPr/>
        <a:lstStyle/>
        <a:p>
          <a:endParaRPr lang="fr-FR"/>
        </a:p>
      </dgm:t>
    </dgm:pt>
    <dgm:pt modelId="{B6F83C90-8AC6-4395-89B0-4F71D2EABD06}" type="pres">
      <dgm:prSet presAssocID="{4EA25041-13DB-4F5C-A63E-A03BB57AD21B}" presName="childPlaceholder" presStyleCnt="0"/>
      <dgm:spPr/>
      <dgm:t>
        <a:bodyPr/>
        <a:lstStyle/>
        <a:p>
          <a:endParaRPr lang="fr-FR"/>
        </a:p>
      </dgm:t>
    </dgm:pt>
    <dgm:pt modelId="{79DE88B0-238C-4619-B116-C0534E6F481B}" type="pres">
      <dgm:prSet presAssocID="{4EA25041-13DB-4F5C-A63E-A03BB57AD21B}" presName="circle" presStyleCnt="0"/>
      <dgm:spPr/>
      <dgm:t>
        <a:bodyPr/>
        <a:lstStyle/>
        <a:p>
          <a:endParaRPr lang="fr-FR"/>
        </a:p>
      </dgm:t>
    </dgm:pt>
    <dgm:pt modelId="{38EC591C-951E-41A3-8E11-A9B3B8B88097}" type="pres">
      <dgm:prSet presAssocID="{4EA25041-13DB-4F5C-A63E-A03BB57AD21B}" presName="quadrant1" presStyleLbl="node1" presStyleIdx="0" presStyleCnt="4">
        <dgm:presLayoutVars>
          <dgm:chMax val="1"/>
          <dgm:bulletEnabled val="1"/>
        </dgm:presLayoutVars>
      </dgm:prSet>
      <dgm:spPr/>
      <dgm:t>
        <a:bodyPr/>
        <a:lstStyle/>
        <a:p>
          <a:endParaRPr lang="fr-FR"/>
        </a:p>
      </dgm:t>
    </dgm:pt>
    <dgm:pt modelId="{1CDCD6AD-4408-40C7-94F0-CC2F0AC500E3}" type="pres">
      <dgm:prSet presAssocID="{4EA25041-13DB-4F5C-A63E-A03BB57AD21B}" presName="quadrant2" presStyleLbl="node1" presStyleIdx="1" presStyleCnt="4">
        <dgm:presLayoutVars>
          <dgm:chMax val="1"/>
          <dgm:bulletEnabled val="1"/>
        </dgm:presLayoutVars>
      </dgm:prSet>
      <dgm:spPr/>
      <dgm:t>
        <a:bodyPr/>
        <a:lstStyle/>
        <a:p>
          <a:endParaRPr lang="fr-FR"/>
        </a:p>
      </dgm:t>
    </dgm:pt>
    <dgm:pt modelId="{3AC9F7C6-6F10-4864-8A45-51E673BF32E0}" type="pres">
      <dgm:prSet presAssocID="{4EA25041-13DB-4F5C-A63E-A03BB57AD21B}" presName="quadrant3" presStyleLbl="node1" presStyleIdx="2" presStyleCnt="4">
        <dgm:presLayoutVars>
          <dgm:chMax val="1"/>
          <dgm:bulletEnabled val="1"/>
        </dgm:presLayoutVars>
      </dgm:prSet>
      <dgm:spPr/>
      <dgm:t>
        <a:bodyPr/>
        <a:lstStyle/>
        <a:p>
          <a:endParaRPr lang="fr-FR"/>
        </a:p>
      </dgm:t>
    </dgm:pt>
    <dgm:pt modelId="{1D29E9FD-A308-4072-8D54-23A16390E901}" type="pres">
      <dgm:prSet presAssocID="{4EA25041-13DB-4F5C-A63E-A03BB57AD21B}" presName="quadrant4" presStyleLbl="node1" presStyleIdx="3" presStyleCnt="4">
        <dgm:presLayoutVars>
          <dgm:chMax val="1"/>
          <dgm:bulletEnabled val="1"/>
        </dgm:presLayoutVars>
      </dgm:prSet>
      <dgm:spPr/>
      <dgm:t>
        <a:bodyPr/>
        <a:lstStyle/>
        <a:p>
          <a:endParaRPr lang="fr-FR"/>
        </a:p>
      </dgm:t>
    </dgm:pt>
    <dgm:pt modelId="{FE18DA92-E210-4AE3-AE33-058F4ECC8EA0}" type="pres">
      <dgm:prSet presAssocID="{4EA25041-13DB-4F5C-A63E-A03BB57AD21B}" presName="quadrantPlaceholder" presStyleCnt="0"/>
      <dgm:spPr/>
      <dgm:t>
        <a:bodyPr/>
        <a:lstStyle/>
        <a:p>
          <a:endParaRPr lang="fr-FR"/>
        </a:p>
      </dgm:t>
    </dgm:pt>
    <dgm:pt modelId="{22071B52-0BD7-400B-BC48-EAC9D3968D37}" type="pres">
      <dgm:prSet presAssocID="{4EA25041-13DB-4F5C-A63E-A03BB57AD21B}" presName="center1" presStyleLbl="fgShp" presStyleIdx="0" presStyleCnt="2"/>
      <dgm:spPr/>
      <dgm:t>
        <a:bodyPr/>
        <a:lstStyle/>
        <a:p>
          <a:endParaRPr lang="fr-FR"/>
        </a:p>
      </dgm:t>
    </dgm:pt>
    <dgm:pt modelId="{8D1191C3-090C-471D-8EEB-48AA94A35489}" type="pres">
      <dgm:prSet presAssocID="{4EA25041-13DB-4F5C-A63E-A03BB57AD21B}" presName="center2" presStyleLbl="fgShp" presStyleIdx="1" presStyleCnt="2"/>
      <dgm:spPr/>
      <dgm:t>
        <a:bodyPr/>
        <a:lstStyle/>
        <a:p>
          <a:endParaRPr lang="fr-FR"/>
        </a:p>
      </dgm:t>
    </dgm:pt>
  </dgm:ptLst>
  <dgm:cxnLst>
    <dgm:cxn modelId="{C5936F8E-B1E4-41C0-8B04-1C6F61F2B7A4}" srcId="{4EA25041-13DB-4F5C-A63E-A03BB57AD21B}" destId="{B97D8E25-9B83-4DB5-8FE1-214C64E12D7B}" srcOrd="3" destOrd="0" parTransId="{2F9C0F8E-CF72-4A7D-ACC0-2030AB022022}" sibTransId="{DADADBFF-4916-44CC-82C4-8E448DF39EF2}"/>
    <dgm:cxn modelId="{638E5CF4-1C4D-41B0-A839-1DD0222EA18B}" type="presOf" srcId="{B97D8E25-9B83-4DB5-8FE1-214C64E12D7B}" destId="{1D29E9FD-A308-4072-8D54-23A16390E901}" srcOrd="0" destOrd="0" presId="urn:microsoft.com/office/officeart/2005/8/layout/cycle4#1"/>
    <dgm:cxn modelId="{989E2540-AFC0-447F-953D-27EA548F7FEF}" type="presOf" srcId="{4EA25041-13DB-4F5C-A63E-A03BB57AD21B}" destId="{F15272C4-4421-469C-8125-26C09366248C}" srcOrd="0" destOrd="0" presId="urn:microsoft.com/office/officeart/2005/8/layout/cycle4#1"/>
    <dgm:cxn modelId="{0811B87B-9CD7-4937-955C-B2CC827DCCCE}" type="presOf" srcId="{346C9C95-D72F-4D11-B66E-0057EDAC4AAD}" destId="{1CDCD6AD-4408-40C7-94F0-CC2F0AC500E3}" srcOrd="0" destOrd="0" presId="urn:microsoft.com/office/officeart/2005/8/layout/cycle4#1"/>
    <dgm:cxn modelId="{26706E98-C7C1-4E34-A24C-9DD23673567B}" srcId="{4EA25041-13DB-4F5C-A63E-A03BB57AD21B}" destId="{0449C2C1-3088-4622-8FC7-27E23A8DB76E}" srcOrd="2" destOrd="0" parTransId="{B9ABBAF7-BF6E-4965-816D-2281247F29AD}" sibTransId="{583E7DDB-E143-4E12-AD1F-A0A9D0468DA0}"/>
    <dgm:cxn modelId="{563B7C5A-D8E9-4B12-8111-4F3ECB826923}" srcId="{4EA25041-13DB-4F5C-A63E-A03BB57AD21B}" destId="{3504B25C-1977-4FD2-82C7-965C0A795D34}" srcOrd="0" destOrd="0" parTransId="{BE5F1C97-3FB8-4FFC-8E08-861F9A052CBD}" sibTransId="{91CD82E2-42D3-4591-A72E-DF9F25971AF2}"/>
    <dgm:cxn modelId="{C91BE28B-8B62-46F9-9981-24F74B6A6458}" type="presOf" srcId="{0449C2C1-3088-4622-8FC7-27E23A8DB76E}" destId="{3AC9F7C6-6F10-4864-8A45-51E673BF32E0}" srcOrd="0" destOrd="0" presId="urn:microsoft.com/office/officeart/2005/8/layout/cycle4#1"/>
    <dgm:cxn modelId="{A9BB9AB1-927D-42A4-92B1-588A40A15996}" srcId="{4EA25041-13DB-4F5C-A63E-A03BB57AD21B}" destId="{346C9C95-D72F-4D11-B66E-0057EDAC4AAD}" srcOrd="1" destOrd="0" parTransId="{E13809BE-A301-46E6-911F-B7C42245976A}" sibTransId="{5E966B5C-A2A8-49C7-ACB0-96812AF8ECF4}"/>
    <dgm:cxn modelId="{E93FD9C4-9B21-49BC-802E-7C72E3C11484}" type="presOf" srcId="{3504B25C-1977-4FD2-82C7-965C0A795D34}" destId="{38EC591C-951E-41A3-8E11-A9B3B8B88097}" srcOrd="0" destOrd="0" presId="urn:microsoft.com/office/officeart/2005/8/layout/cycle4#1"/>
    <dgm:cxn modelId="{1C68E7C4-D1E5-4486-A7B4-B96CD2F12EF3}" type="presParOf" srcId="{F15272C4-4421-469C-8125-26C09366248C}" destId="{83735F30-B82A-4948-9B4E-046FA0E9B58E}" srcOrd="0" destOrd="0" presId="urn:microsoft.com/office/officeart/2005/8/layout/cycle4#1"/>
    <dgm:cxn modelId="{5EF48030-5D12-47AD-B0F0-5325B8502829}" type="presParOf" srcId="{83735F30-B82A-4948-9B4E-046FA0E9B58E}" destId="{B6F83C90-8AC6-4395-89B0-4F71D2EABD06}" srcOrd="0" destOrd="0" presId="urn:microsoft.com/office/officeart/2005/8/layout/cycle4#1"/>
    <dgm:cxn modelId="{089A9941-99CC-4BE2-908A-12979E0751C6}" type="presParOf" srcId="{F15272C4-4421-469C-8125-26C09366248C}" destId="{79DE88B0-238C-4619-B116-C0534E6F481B}" srcOrd="1" destOrd="0" presId="urn:microsoft.com/office/officeart/2005/8/layout/cycle4#1"/>
    <dgm:cxn modelId="{7676DBEF-F683-4711-A289-77A7B0E6C8CE}" type="presParOf" srcId="{79DE88B0-238C-4619-B116-C0534E6F481B}" destId="{38EC591C-951E-41A3-8E11-A9B3B8B88097}" srcOrd="0" destOrd="0" presId="urn:microsoft.com/office/officeart/2005/8/layout/cycle4#1"/>
    <dgm:cxn modelId="{4A1860C1-40D4-45F2-A6D2-6E3813AC6548}" type="presParOf" srcId="{79DE88B0-238C-4619-B116-C0534E6F481B}" destId="{1CDCD6AD-4408-40C7-94F0-CC2F0AC500E3}" srcOrd="1" destOrd="0" presId="urn:microsoft.com/office/officeart/2005/8/layout/cycle4#1"/>
    <dgm:cxn modelId="{56D7F9F9-F7D5-448E-91CF-EEB8EE816783}" type="presParOf" srcId="{79DE88B0-238C-4619-B116-C0534E6F481B}" destId="{3AC9F7C6-6F10-4864-8A45-51E673BF32E0}" srcOrd="2" destOrd="0" presId="urn:microsoft.com/office/officeart/2005/8/layout/cycle4#1"/>
    <dgm:cxn modelId="{5336BB26-C5C7-47F2-B3E1-2AE4780D8FF3}" type="presParOf" srcId="{79DE88B0-238C-4619-B116-C0534E6F481B}" destId="{1D29E9FD-A308-4072-8D54-23A16390E901}" srcOrd="3" destOrd="0" presId="urn:microsoft.com/office/officeart/2005/8/layout/cycle4#1"/>
    <dgm:cxn modelId="{E024564A-E81F-4EBF-B445-803D93BC726F}" type="presParOf" srcId="{79DE88B0-238C-4619-B116-C0534E6F481B}" destId="{FE18DA92-E210-4AE3-AE33-058F4ECC8EA0}" srcOrd="4" destOrd="0" presId="urn:microsoft.com/office/officeart/2005/8/layout/cycle4#1"/>
    <dgm:cxn modelId="{EEAC9160-2102-4E58-97EA-33CEA43F1AD9}" type="presParOf" srcId="{F15272C4-4421-469C-8125-26C09366248C}" destId="{22071B52-0BD7-400B-BC48-EAC9D3968D37}" srcOrd="2" destOrd="0" presId="urn:microsoft.com/office/officeart/2005/8/layout/cycle4#1"/>
    <dgm:cxn modelId="{D876D52F-8DD2-4BEC-A110-90A11A7D65A4}" type="presParOf" srcId="{F15272C4-4421-469C-8125-26C09366248C}" destId="{8D1191C3-090C-471D-8EEB-48AA94A35489}"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E4BA2-7359-4F93-82F3-73EE0FB1F06A}" type="doc">
      <dgm:prSet loTypeId="urn:microsoft.com/office/officeart/2005/8/layout/cycle4#2" loCatId="cycle" qsTypeId="urn:microsoft.com/office/officeart/2005/8/quickstyle/simple1" qsCatId="simple" csTypeId="urn:microsoft.com/office/officeart/2005/8/colors/accent1_2" csCatId="accent1" phldr="1"/>
      <dgm:spPr/>
      <dgm:t>
        <a:bodyPr/>
        <a:lstStyle/>
        <a:p>
          <a:endParaRPr lang="fr-FR"/>
        </a:p>
      </dgm:t>
    </dgm:pt>
    <dgm:pt modelId="{9801E650-17C5-45C2-A58E-38E9FB2237A5}">
      <dgm:prSet phldrT="[Texte]" custT="1">
        <dgm:style>
          <a:lnRef idx="1">
            <a:schemeClr val="accent3"/>
          </a:lnRef>
          <a:fillRef idx="3">
            <a:schemeClr val="accent3"/>
          </a:fillRef>
          <a:effectRef idx="2">
            <a:schemeClr val="accent3"/>
          </a:effectRef>
          <a:fontRef idx="minor">
            <a:schemeClr val="lt1"/>
          </a:fontRef>
        </dgm:style>
      </dgm:prSet>
      <dgm:spPr/>
      <dgm:t>
        <a:bodyPr/>
        <a:lstStyle/>
        <a:p>
          <a:r>
            <a:rPr lang="ar-DZ" sz="2400" b="1" dirty="0" smtClean="0">
              <a:solidFill>
                <a:schemeClr val="tx1"/>
              </a:solidFill>
              <a:latin typeface="Arabic Typesetting" pitchFamily="66" charset="-78"/>
              <a:cs typeface="Arabic Typesetting" pitchFamily="66" charset="-78"/>
            </a:rPr>
            <a:t>الوضعية الجزئية 02</a:t>
          </a:r>
          <a:endParaRPr lang="fr-FR" sz="2400" b="1" dirty="0">
            <a:solidFill>
              <a:schemeClr val="tx1"/>
            </a:solidFill>
            <a:latin typeface="Arabic Typesetting" pitchFamily="66" charset="-78"/>
            <a:cs typeface="Arabic Typesetting" pitchFamily="66" charset="-78"/>
          </a:endParaRPr>
        </a:p>
      </dgm:t>
    </dgm:pt>
    <dgm:pt modelId="{DE5802AF-A291-46F9-81AC-EF5B020412D8}" type="parTrans" cxnId="{81F49315-7561-4CEB-96F4-864B1C0FCBF1}">
      <dgm:prSet/>
      <dgm:spPr/>
      <dgm:t>
        <a:bodyPr/>
        <a:lstStyle/>
        <a:p>
          <a:endParaRPr lang="fr-FR"/>
        </a:p>
      </dgm:t>
    </dgm:pt>
    <dgm:pt modelId="{A8A20B7F-E4CE-47FC-A0DA-B0CED747BC28}" type="sibTrans" cxnId="{81F49315-7561-4CEB-96F4-864B1C0FCBF1}">
      <dgm:prSet/>
      <dgm:spPr/>
      <dgm:t>
        <a:bodyPr/>
        <a:lstStyle/>
        <a:p>
          <a:endParaRPr lang="fr-FR"/>
        </a:p>
      </dgm:t>
    </dgm:pt>
    <dgm:pt modelId="{ABA269D2-2C0D-473B-B8F3-40D47287C339}">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ar-DZ" sz="2400" b="1" dirty="0" smtClean="0">
              <a:latin typeface="Arabic Typesetting" pitchFamily="66" charset="-78"/>
              <a:cs typeface="Arabic Typesetting" pitchFamily="66" charset="-78"/>
            </a:rPr>
            <a:t>الأسبوع 02 </a:t>
          </a:r>
          <a:endParaRPr lang="fr-FR" sz="2400" b="1" dirty="0">
            <a:latin typeface="Arabic Typesetting" pitchFamily="66" charset="-78"/>
            <a:cs typeface="Arabic Typesetting" pitchFamily="66" charset="-78"/>
          </a:endParaRPr>
        </a:p>
      </dgm:t>
    </dgm:pt>
    <dgm:pt modelId="{191F87E2-BCA2-4908-93D5-45CE5CAABA70}" type="parTrans" cxnId="{73BA8B16-FC72-4CD1-9048-E9A8A0088DD0}">
      <dgm:prSet/>
      <dgm:spPr/>
      <dgm:t>
        <a:bodyPr/>
        <a:lstStyle/>
        <a:p>
          <a:endParaRPr lang="fr-FR"/>
        </a:p>
      </dgm:t>
    </dgm:pt>
    <dgm:pt modelId="{F1980E04-980D-4393-9F42-85E5B8D4BE7D}" type="sibTrans" cxnId="{73BA8B16-FC72-4CD1-9048-E9A8A0088DD0}">
      <dgm:prSet/>
      <dgm:spPr/>
      <dgm:t>
        <a:bodyPr/>
        <a:lstStyle/>
        <a:p>
          <a:endParaRPr lang="fr-FR"/>
        </a:p>
      </dgm:t>
    </dgm:pt>
    <dgm:pt modelId="{1E137A24-48B6-4B1D-B5A4-01D73ECE7241}">
      <dgm:prSet phldrT="[Texte]" custT="1">
        <dgm:style>
          <a:lnRef idx="3">
            <a:schemeClr val="lt1"/>
          </a:lnRef>
          <a:fillRef idx="1">
            <a:schemeClr val="accent2"/>
          </a:fillRef>
          <a:effectRef idx="1">
            <a:schemeClr val="accent2"/>
          </a:effectRef>
          <a:fontRef idx="minor">
            <a:schemeClr val="lt1"/>
          </a:fontRef>
        </dgm:style>
      </dgm:prSet>
      <dgm:spPr/>
      <dgm:t>
        <a:bodyPr/>
        <a:lstStyle/>
        <a:p>
          <a:r>
            <a:rPr lang="ar-DZ" sz="2400" b="1" dirty="0" smtClean="0">
              <a:solidFill>
                <a:schemeClr val="tx1"/>
              </a:solidFill>
              <a:latin typeface="Arabic Typesetting" pitchFamily="66" charset="-78"/>
              <a:cs typeface="Arabic Typesetting" pitchFamily="66" charset="-78"/>
            </a:rPr>
            <a:t>الوضعية الجزئية 01</a:t>
          </a:r>
          <a:endParaRPr lang="fr-FR" sz="2400" b="1" dirty="0">
            <a:solidFill>
              <a:schemeClr val="tx1"/>
            </a:solidFill>
            <a:latin typeface="Arabic Typesetting" pitchFamily="66" charset="-78"/>
            <a:cs typeface="Arabic Typesetting" pitchFamily="66" charset="-78"/>
          </a:endParaRPr>
        </a:p>
      </dgm:t>
    </dgm:pt>
    <dgm:pt modelId="{D3443B2A-320E-4839-B1D6-B58822762A75}" type="parTrans" cxnId="{BEF4FE2D-2EBA-459F-8292-D6C953A0CF76}">
      <dgm:prSet/>
      <dgm:spPr/>
      <dgm:t>
        <a:bodyPr/>
        <a:lstStyle/>
        <a:p>
          <a:endParaRPr lang="fr-FR"/>
        </a:p>
      </dgm:t>
    </dgm:pt>
    <dgm:pt modelId="{893FEE60-D527-498E-B90E-3BE74E02517F}" type="sibTrans" cxnId="{BEF4FE2D-2EBA-459F-8292-D6C953A0CF76}">
      <dgm:prSet/>
      <dgm:spPr/>
      <dgm:t>
        <a:bodyPr/>
        <a:lstStyle/>
        <a:p>
          <a:endParaRPr lang="fr-FR"/>
        </a:p>
      </dgm:t>
    </dgm:pt>
    <dgm:pt modelId="{CFBA59E8-741E-445E-BC1A-4DBC539C010E}">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ar-DZ" sz="2400" b="1" dirty="0" smtClean="0">
              <a:latin typeface="Arabic Typesetting" pitchFamily="66" charset="-78"/>
              <a:cs typeface="Arabic Typesetting" pitchFamily="66" charset="-78"/>
            </a:rPr>
            <a:t>الأسبوع 01</a:t>
          </a:r>
          <a:endParaRPr lang="fr-FR" sz="2400" b="1" dirty="0">
            <a:latin typeface="Arabic Typesetting" pitchFamily="66" charset="-78"/>
            <a:cs typeface="Arabic Typesetting" pitchFamily="66" charset="-78"/>
          </a:endParaRPr>
        </a:p>
      </dgm:t>
    </dgm:pt>
    <dgm:pt modelId="{81B2423F-ECE1-476A-8BAB-2066343FAFCF}" type="parTrans" cxnId="{9472DF8B-4695-40A7-BC5E-C1068E9D110A}">
      <dgm:prSet/>
      <dgm:spPr/>
      <dgm:t>
        <a:bodyPr/>
        <a:lstStyle/>
        <a:p>
          <a:endParaRPr lang="fr-FR"/>
        </a:p>
      </dgm:t>
    </dgm:pt>
    <dgm:pt modelId="{B05BAD06-0F25-46CE-86F7-ACB2C5BE160A}" type="sibTrans" cxnId="{9472DF8B-4695-40A7-BC5E-C1068E9D110A}">
      <dgm:prSet/>
      <dgm:spPr/>
      <dgm:t>
        <a:bodyPr/>
        <a:lstStyle/>
        <a:p>
          <a:endParaRPr lang="fr-FR"/>
        </a:p>
      </dgm:t>
    </dgm:pt>
    <dgm:pt modelId="{F1EE311B-4519-46A9-9E89-9989235A5BF2}">
      <dgm:prSet phldrT="[Texte]" custT="1">
        <dgm:style>
          <a:lnRef idx="0">
            <a:schemeClr val="dk1"/>
          </a:lnRef>
          <a:fillRef idx="3">
            <a:schemeClr val="dk1"/>
          </a:fillRef>
          <a:effectRef idx="3">
            <a:schemeClr val="dk1"/>
          </a:effectRef>
          <a:fontRef idx="minor">
            <a:schemeClr val="lt1"/>
          </a:fontRef>
        </dgm:style>
      </dgm:prSet>
      <dgm:spPr/>
      <dgm:t>
        <a:bodyPr/>
        <a:lstStyle/>
        <a:p>
          <a:endParaRPr lang="ar-DZ" sz="2400" dirty="0" smtClean="0">
            <a:latin typeface="Arabic Typesetting" pitchFamily="66" charset="-78"/>
            <a:cs typeface="Arabic Typesetting" pitchFamily="66" charset="-78"/>
          </a:endParaRPr>
        </a:p>
        <a:p>
          <a:r>
            <a:rPr lang="ar-DZ" sz="2400" b="1" dirty="0" smtClean="0">
              <a:latin typeface="Arabic Typesetting" pitchFamily="66" charset="-78"/>
              <a:cs typeface="Arabic Typesetting" pitchFamily="66" charset="-78"/>
            </a:rPr>
            <a:t>الوضعية  الجزئية 03</a:t>
          </a:r>
          <a:r>
            <a:rPr lang="ar-DZ" sz="2000" b="1" dirty="0" smtClean="0">
              <a:latin typeface="Arabic Typesetting" pitchFamily="66" charset="-78"/>
              <a:cs typeface="Arabic Typesetting" pitchFamily="66" charset="-78"/>
            </a:rPr>
            <a:t>  </a:t>
          </a:r>
        </a:p>
        <a:p>
          <a:endParaRPr lang="fr-FR" sz="2000" dirty="0">
            <a:latin typeface="Arabic Typesetting" pitchFamily="66" charset="-78"/>
            <a:cs typeface="Arabic Typesetting" pitchFamily="66" charset="-78"/>
          </a:endParaRPr>
        </a:p>
      </dgm:t>
    </dgm:pt>
    <dgm:pt modelId="{F96C58AE-CCA1-4779-A4E4-45E801A07258}" type="parTrans" cxnId="{930146BF-A30B-4FAF-9629-FA5C1BEBF337}">
      <dgm:prSet/>
      <dgm:spPr/>
      <dgm:t>
        <a:bodyPr/>
        <a:lstStyle/>
        <a:p>
          <a:endParaRPr lang="fr-FR"/>
        </a:p>
      </dgm:t>
    </dgm:pt>
    <dgm:pt modelId="{B598E614-7C2D-4DF4-8FB0-78F4E88DCD42}" type="sibTrans" cxnId="{930146BF-A30B-4FAF-9629-FA5C1BEBF337}">
      <dgm:prSet/>
      <dgm:spPr/>
      <dgm:t>
        <a:bodyPr/>
        <a:lstStyle/>
        <a:p>
          <a:endParaRPr lang="fr-FR"/>
        </a:p>
      </dgm:t>
    </dgm:pt>
    <dgm:pt modelId="{FDBCFF5E-DAEE-4A6E-ADBB-BD98D1C42557}">
      <dgm:prSet phldrT="[Texte]" custT="1">
        <dgm:style>
          <a:lnRef idx="3">
            <a:schemeClr val="lt1"/>
          </a:lnRef>
          <a:fillRef idx="1">
            <a:schemeClr val="dk1"/>
          </a:fillRef>
          <a:effectRef idx="1">
            <a:schemeClr val="dk1"/>
          </a:effectRef>
          <a:fontRef idx="minor">
            <a:schemeClr val="lt1"/>
          </a:fontRef>
        </dgm:style>
      </dgm:prSet>
      <dgm:spPr/>
      <dgm:t>
        <a:bodyPr/>
        <a:lstStyle/>
        <a:p>
          <a:pPr algn="ctr"/>
          <a:r>
            <a:rPr lang="ar-DZ" sz="2400" b="1" dirty="0" smtClean="0">
              <a:solidFill>
                <a:schemeClr val="tx1"/>
              </a:solidFill>
              <a:latin typeface="Arabic Typesetting" pitchFamily="66" charset="-78"/>
              <a:cs typeface="Arabic Typesetting" pitchFamily="66" charset="-78"/>
            </a:rPr>
            <a:t>الأسبوع 03</a:t>
          </a:r>
          <a:endParaRPr lang="fr-FR" sz="2400" b="1" dirty="0">
            <a:solidFill>
              <a:schemeClr val="tx1"/>
            </a:solidFill>
            <a:latin typeface="Arabic Typesetting" pitchFamily="66" charset="-78"/>
            <a:cs typeface="Arabic Typesetting" pitchFamily="66" charset="-78"/>
          </a:endParaRPr>
        </a:p>
      </dgm:t>
    </dgm:pt>
    <dgm:pt modelId="{51A04E79-BBCB-4FAD-B14B-46BC47A21FAF}" type="parTrans" cxnId="{09BBC49F-445A-4676-8B6C-6FD1F184EBB9}">
      <dgm:prSet/>
      <dgm:spPr/>
      <dgm:t>
        <a:bodyPr/>
        <a:lstStyle/>
        <a:p>
          <a:endParaRPr lang="fr-FR"/>
        </a:p>
      </dgm:t>
    </dgm:pt>
    <dgm:pt modelId="{C50D4924-BDEC-4A02-B712-F8E3C0EFCE2F}" type="sibTrans" cxnId="{09BBC49F-445A-4676-8B6C-6FD1F184EBB9}">
      <dgm:prSet/>
      <dgm:spPr/>
      <dgm:t>
        <a:bodyPr/>
        <a:lstStyle/>
        <a:p>
          <a:endParaRPr lang="fr-FR"/>
        </a:p>
      </dgm:t>
    </dgm:pt>
    <dgm:pt modelId="{3292B786-B29A-4397-8DFF-D932CBD65B3A}">
      <dgm:prSet phldrT="[Texte]" custT="1">
        <dgm:style>
          <a:lnRef idx="1">
            <a:schemeClr val="accent3"/>
          </a:lnRef>
          <a:fillRef idx="2">
            <a:schemeClr val="accent3"/>
          </a:fillRef>
          <a:effectRef idx="1">
            <a:schemeClr val="accent3"/>
          </a:effectRef>
          <a:fontRef idx="minor">
            <a:schemeClr val="dk1"/>
          </a:fontRef>
        </dgm:style>
      </dgm:prSet>
      <dgm:spPr/>
      <dgm:t>
        <a:bodyPr/>
        <a:lstStyle/>
        <a:p>
          <a:pPr rtl="1"/>
          <a:r>
            <a:rPr lang="ar-DZ" sz="2400" b="1" dirty="0" smtClean="0">
              <a:solidFill>
                <a:schemeClr val="tx1"/>
              </a:solidFill>
              <a:latin typeface="Arabic Typesetting" pitchFamily="66" charset="-78"/>
              <a:cs typeface="Arabic Typesetting" pitchFamily="66" charset="-78"/>
            </a:rPr>
            <a:t>الوضعية الجزئية 5/4</a:t>
          </a:r>
          <a:endParaRPr lang="fr-FR" sz="2400" b="1" dirty="0">
            <a:solidFill>
              <a:schemeClr val="tx1"/>
            </a:solidFill>
            <a:latin typeface="Arabic Typesetting" pitchFamily="66" charset="-78"/>
            <a:cs typeface="Arabic Typesetting" pitchFamily="66" charset="-78"/>
          </a:endParaRPr>
        </a:p>
      </dgm:t>
    </dgm:pt>
    <dgm:pt modelId="{97A8630F-DF95-4F17-8221-BA020BB1C8C7}" type="parTrans" cxnId="{2D2086E3-D130-4133-B285-0B75F76C1E37}">
      <dgm:prSet/>
      <dgm:spPr/>
      <dgm:t>
        <a:bodyPr/>
        <a:lstStyle/>
        <a:p>
          <a:endParaRPr lang="fr-FR"/>
        </a:p>
      </dgm:t>
    </dgm:pt>
    <dgm:pt modelId="{32EACDF7-96D9-469A-880F-ABB422920E84}" type="sibTrans" cxnId="{2D2086E3-D130-4133-B285-0B75F76C1E37}">
      <dgm:prSet/>
      <dgm:spPr/>
      <dgm:t>
        <a:bodyPr/>
        <a:lstStyle/>
        <a:p>
          <a:endParaRPr lang="fr-FR"/>
        </a:p>
      </dgm:t>
    </dgm:pt>
    <dgm:pt modelId="{81A673C6-F988-4F67-871C-BDC72E2F8075}">
      <dgm:prSet phldrT="[Texte]" custT="1">
        <dgm:style>
          <a:lnRef idx="1">
            <a:schemeClr val="accent3"/>
          </a:lnRef>
          <a:fillRef idx="2">
            <a:schemeClr val="accent3"/>
          </a:fillRef>
          <a:effectRef idx="1">
            <a:schemeClr val="accent3"/>
          </a:effectRef>
          <a:fontRef idx="minor">
            <a:schemeClr val="dk1"/>
          </a:fontRef>
        </dgm:style>
      </dgm:prSet>
      <dgm:spPr/>
      <dgm:t>
        <a:bodyPr/>
        <a:lstStyle/>
        <a:p>
          <a:pPr algn="ctr"/>
          <a:r>
            <a:rPr lang="ar-DZ" sz="2400" dirty="0" smtClean="0">
              <a:latin typeface="Arabic Typesetting" pitchFamily="66" charset="-78"/>
              <a:cs typeface="Arabic Typesetting" pitchFamily="66" charset="-78"/>
            </a:rPr>
            <a:t>ا</a:t>
          </a:r>
          <a:r>
            <a:rPr lang="ar-DZ" sz="2400" b="1" dirty="0" smtClean="0">
              <a:latin typeface="Arabic Typesetting" pitchFamily="66" charset="-78"/>
              <a:cs typeface="Arabic Typesetting" pitchFamily="66" charset="-78"/>
            </a:rPr>
            <a:t>لأسبوع 04</a:t>
          </a:r>
          <a:endParaRPr lang="fr-FR" sz="2400" b="1" dirty="0">
            <a:latin typeface="Arabic Typesetting" pitchFamily="66" charset="-78"/>
            <a:cs typeface="Arabic Typesetting" pitchFamily="66" charset="-78"/>
          </a:endParaRPr>
        </a:p>
      </dgm:t>
    </dgm:pt>
    <dgm:pt modelId="{CF00CA64-03D7-41B6-8068-310C525452CE}" type="parTrans" cxnId="{CFF99AC7-EA08-412C-867E-868497611350}">
      <dgm:prSet/>
      <dgm:spPr/>
      <dgm:t>
        <a:bodyPr/>
        <a:lstStyle/>
        <a:p>
          <a:endParaRPr lang="fr-FR"/>
        </a:p>
      </dgm:t>
    </dgm:pt>
    <dgm:pt modelId="{4265D469-6A03-4755-B2C7-D63646A9D963}" type="sibTrans" cxnId="{CFF99AC7-EA08-412C-867E-868497611350}">
      <dgm:prSet/>
      <dgm:spPr/>
      <dgm:t>
        <a:bodyPr/>
        <a:lstStyle/>
        <a:p>
          <a:endParaRPr lang="fr-FR"/>
        </a:p>
      </dgm:t>
    </dgm:pt>
    <dgm:pt modelId="{5A27D285-9484-4041-9EF8-0926E2141D30}" type="pres">
      <dgm:prSet presAssocID="{A04E4BA2-7359-4F93-82F3-73EE0FB1F06A}" presName="cycleMatrixDiagram" presStyleCnt="0">
        <dgm:presLayoutVars>
          <dgm:chMax val="1"/>
          <dgm:dir/>
          <dgm:animLvl val="lvl"/>
          <dgm:resizeHandles val="exact"/>
        </dgm:presLayoutVars>
      </dgm:prSet>
      <dgm:spPr/>
      <dgm:t>
        <a:bodyPr/>
        <a:lstStyle/>
        <a:p>
          <a:endParaRPr lang="fr-FR"/>
        </a:p>
      </dgm:t>
    </dgm:pt>
    <dgm:pt modelId="{FB75A1F0-4525-4C13-A1F1-A0D2E0ACF69E}" type="pres">
      <dgm:prSet presAssocID="{A04E4BA2-7359-4F93-82F3-73EE0FB1F06A}" presName="children" presStyleCnt="0"/>
      <dgm:spPr/>
    </dgm:pt>
    <dgm:pt modelId="{2F3950E7-1128-4EB6-ABE0-4F1F954F9BCB}" type="pres">
      <dgm:prSet presAssocID="{A04E4BA2-7359-4F93-82F3-73EE0FB1F06A}" presName="child1group" presStyleCnt="0"/>
      <dgm:spPr/>
    </dgm:pt>
    <dgm:pt modelId="{56B77037-A648-4297-B4EF-8C050DE2258A}" type="pres">
      <dgm:prSet presAssocID="{A04E4BA2-7359-4F93-82F3-73EE0FB1F06A}" presName="child1" presStyleLbl="bgAcc1" presStyleIdx="0" presStyleCnt="4" custLinFactNeighborY="1633"/>
      <dgm:spPr/>
      <dgm:t>
        <a:bodyPr/>
        <a:lstStyle/>
        <a:p>
          <a:endParaRPr lang="fr-FR"/>
        </a:p>
      </dgm:t>
    </dgm:pt>
    <dgm:pt modelId="{FEA25F64-F1E2-4F88-AE09-4692DF150EFE}" type="pres">
      <dgm:prSet presAssocID="{A04E4BA2-7359-4F93-82F3-73EE0FB1F06A}" presName="child1Text" presStyleLbl="bgAcc1" presStyleIdx="0" presStyleCnt="4">
        <dgm:presLayoutVars>
          <dgm:bulletEnabled val="1"/>
        </dgm:presLayoutVars>
      </dgm:prSet>
      <dgm:spPr/>
      <dgm:t>
        <a:bodyPr/>
        <a:lstStyle/>
        <a:p>
          <a:endParaRPr lang="fr-FR"/>
        </a:p>
      </dgm:t>
    </dgm:pt>
    <dgm:pt modelId="{2C06F0C9-BBA8-457A-8513-97D368454AED}" type="pres">
      <dgm:prSet presAssocID="{A04E4BA2-7359-4F93-82F3-73EE0FB1F06A}" presName="child2group" presStyleCnt="0"/>
      <dgm:spPr/>
    </dgm:pt>
    <dgm:pt modelId="{6554E645-24D9-4AFC-BC72-E1A04FFA3A44}" type="pres">
      <dgm:prSet presAssocID="{A04E4BA2-7359-4F93-82F3-73EE0FB1F06A}" presName="child2" presStyleLbl="bgAcc1" presStyleIdx="1" presStyleCnt="4"/>
      <dgm:spPr/>
      <dgm:t>
        <a:bodyPr/>
        <a:lstStyle/>
        <a:p>
          <a:endParaRPr lang="fr-FR"/>
        </a:p>
      </dgm:t>
    </dgm:pt>
    <dgm:pt modelId="{D7FEFC73-60B1-45FE-9B47-80633704348E}" type="pres">
      <dgm:prSet presAssocID="{A04E4BA2-7359-4F93-82F3-73EE0FB1F06A}" presName="child2Text" presStyleLbl="bgAcc1" presStyleIdx="1" presStyleCnt="4">
        <dgm:presLayoutVars>
          <dgm:bulletEnabled val="1"/>
        </dgm:presLayoutVars>
      </dgm:prSet>
      <dgm:spPr/>
      <dgm:t>
        <a:bodyPr/>
        <a:lstStyle/>
        <a:p>
          <a:endParaRPr lang="fr-FR"/>
        </a:p>
      </dgm:t>
    </dgm:pt>
    <dgm:pt modelId="{49CDBD21-AE9C-44F1-AD10-B43A9BD3D857}" type="pres">
      <dgm:prSet presAssocID="{A04E4BA2-7359-4F93-82F3-73EE0FB1F06A}" presName="child3group" presStyleCnt="0"/>
      <dgm:spPr/>
    </dgm:pt>
    <dgm:pt modelId="{C21889B6-21FE-4F20-A483-4844AAB9BE04}" type="pres">
      <dgm:prSet presAssocID="{A04E4BA2-7359-4F93-82F3-73EE0FB1F06A}" presName="child3" presStyleLbl="bgAcc1" presStyleIdx="2" presStyleCnt="4" custLinFactNeighborX="-2121" custLinFactNeighborY="1354"/>
      <dgm:spPr/>
      <dgm:t>
        <a:bodyPr/>
        <a:lstStyle/>
        <a:p>
          <a:endParaRPr lang="fr-FR"/>
        </a:p>
      </dgm:t>
    </dgm:pt>
    <dgm:pt modelId="{1EC3A5D1-E579-4A80-98DA-374713F7FD37}" type="pres">
      <dgm:prSet presAssocID="{A04E4BA2-7359-4F93-82F3-73EE0FB1F06A}" presName="child3Text" presStyleLbl="bgAcc1" presStyleIdx="2" presStyleCnt="4">
        <dgm:presLayoutVars>
          <dgm:bulletEnabled val="1"/>
        </dgm:presLayoutVars>
      </dgm:prSet>
      <dgm:spPr/>
      <dgm:t>
        <a:bodyPr/>
        <a:lstStyle/>
        <a:p>
          <a:endParaRPr lang="fr-FR"/>
        </a:p>
      </dgm:t>
    </dgm:pt>
    <dgm:pt modelId="{C535CF74-1F32-4895-AAED-139A1E6FD44E}" type="pres">
      <dgm:prSet presAssocID="{A04E4BA2-7359-4F93-82F3-73EE0FB1F06A}" presName="child4group" presStyleCnt="0"/>
      <dgm:spPr/>
    </dgm:pt>
    <dgm:pt modelId="{0ABAC703-B5E9-4F21-B0C0-046C103B519C}" type="pres">
      <dgm:prSet presAssocID="{A04E4BA2-7359-4F93-82F3-73EE0FB1F06A}" presName="child4" presStyleLbl="bgAcc1" presStyleIdx="3" presStyleCnt="4"/>
      <dgm:spPr/>
      <dgm:t>
        <a:bodyPr/>
        <a:lstStyle/>
        <a:p>
          <a:endParaRPr lang="fr-FR"/>
        </a:p>
      </dgm:t>
    </dgm:pt>
    <dgm:pt modelId="{A49E4C28-D115-4853-8632-A5EC26039068}" type="pres">
      <dgm:prSet presAssocID="{A04E4BA2-7359-4F93-82F3-73EE0FB1F06A}" presName="child4Text" presStyleLbl="bgAcc1" presStyleIdx="3" presStyleCnt="4">
        <dgm:presLayoutVars>
          <dgm:bulletEnabled val="1"/>
        </dgm:presLayoutVars>
      </dgm:prSet>
      <dgm:spPr/>
      <dgm:t>
        <a:bodyPr/>
        <a:lstStyle/>
        <a:p>
          <a:endParaRPr lang="fr-FR"/>
        </a:p>
      </dgm:t>
    </dgm:pt>
    <dgm:pt modelId="{7FAC052E-F208-43B0-A78F-FD20492AD74F}" type="pres">
      <dgm:prSet presAssocID="{A04E4BA2-7359-4F93-82F3-73EE0FB1F06A}" presName="childPlaceholder" presStyleCnt="0"/>
      <dgm:spPr/>
    </dgm:pt>
    <dgm:pt modelId="{D62E52AB-C667-49C1-B3E6-454D8F9E2DC7}" type="pres">
      <dgm:prSet presAssocID="{A04E4BA2-7359-4F93-82F3-73EE0FB1F06A}" presName="circle" presStyleCnt="0"/>
      <dgm:spPr/>
    </dgm:pt>
    <dgm:pt modelId="{972F6E0F-7D6D-4D1E-91B5-39C1F40ED860}" type="pres">
      <dgm:prSet presAssocID="{A04E4BA2-7359-4F93-82F3-73EE0FB1F06A}" presName="quadrant1" presStyleLbl="node1" presStyleIdx="0" presStyleCnt="4">
        <dgm:presLayoutVars>
          <dgm:chMax val="1"/>
          <dgm:bulletEnabled val="1"/>
        </dgm:presLayoutVars>
      </dgm:prSet>
      <dgm:spPr/>
      <dgm:t>
        <a:bodyPr/>
        <a:lstStyle/>
        <a:p>
          <a:endParaRPr lang="fr-FR"/>
        </a:p>
      </dgm:t>
    </dgm:pt>
    <dgm:pt modelId="{8AAD05A7-6E7F-41F3-AA4B-4BE7B8903F49}" type="pres">
      <dgm:prSet presAssocID="{A04E4BA2-7359-4F93-82F3-73EE0FB1F06A}" presName="quadrant2" presStyleLbl="node1" presStyleIdx="1" presStyleCnt="4">
        <dgm:presLayoutVars>
          <dgm:chMax val="1"/>
          <dgm:bulletEnabled val="1"/>
        </dgm:presLayoutVars>
      </dgm:prSet>
      <dgm:spPr/>
      <dgm:t>
        <a:bodyPr/>
        <a:lstStyle/>
        <a:p>
          <a:endParaRPr lang="fr-FR"/>
        </a:p>
      </dgm:t>
    </dgm:pt>
    <dgm:pt modelId="{8957C1EC-5D45-4FDE-B36E-C6E9BB79AACA}" type="pres">
      <dgm:prSet presAssocID="{A04E4BA2-7359-4F93-82F3-73EE0FB1F06A}" presName="quadrant3" presStyleLbl="node1" presStyleIdx="2" presStyleCnt="4">
        <dgm:presLayoutVars>
          <dgm:chMax val="1"/>
          <dgm:bulletEnabled val="1"/>
        </dgm:presLayoutVars>
      </dgm:prSet>
      <dgm:spPr/>
      <dgm:t>
        <a:bodyPr/>
        <a:lstStyle/>
        <a:p>
          <a:endParaRPr lang="fr-FR"/>
        </a:p>
      </dgm:t>
    </dgm:pt>
    <dgm:pt modelId="{63625B60-A1E3-446A-8F74-6F17B1724228}" type="pres">
      <dgm:prSet presAssocID="{A04E4BA2-7359-4F93-82F3-73EE0FB1F06A}" presName="quadrant4" presStyleLbl="node1" presStyleIdx="3" presStyleCnt="4">
        <dgm:presLayoutVars>
          <dgm:chMax val="1"/>
          <dgm:bulletEnabled val="1"/>
        </dgm:presLayoutVars>
      </dgm:prSet>
      <dgm:spPr/>
      <dgm:t>
        <a:bodyPr/>
        <a:lstStyle/>
        <a:p>
          <a:endParaRPr lang="fr-FR"/>
        </a:p>
      </dgm:t>
    </dgm:pt>
    <dgm:pt modelId="{BF85CEC5-8D36-4655-9570-F8AC828239FE}" type="pres">
      <dgm:prSet presAssocID="{A04E4BA2-7359-4F93-82F3-73EE0FB1F06A}" presName="quadrantPlaceholder" presStyleCnt="0"/>
      <dgm:spPr/>
    </dgm:pt>
    <dgm:pt modelId="{00737903-B0BC-4215-9F3A-DFFF1A7FFBC4}" type="pres">
      <dgm:prSet presAssocID="{A04E4BA2-7359-4F93-82F3-73EE0FB1F06A}" presName="center1" presStyleLbl="fgShp" presStyleIdx="0" presStyleCnt="2"/>
      <dgm:spPr/>
    </dgm:pt>
    <dgm:pt modelId="{94E23295-8D76-4CB9-9901-35FD85843136}" type="pres">
      <dgm:prSet presAssocID="{A04E4BA2-7359-4F93-82F3-73EE0FB1F06A}" presName="center2" presStyleLbl="fgShp" presStyleIdx="1" presStyleCnt="2"/>
      <dgm:spPr/>
    </dgm:pt>
  </dgm:ptLst>
  <dgm:cxnLst>
    <dgm:cxn modelId="{81F49315-7561-4CEB-96F4-864B1C0FCBF1}" srcId="{A04E4BA2-7359-4F93-82F3-73EE0FB1F06A}" destId="{9801E650-17C5-45C2-A58E-38E9FB2237A5}" srcOrd="0" destOrd="0" parTransId="{DE5802AF-A291-46F9-81AC-EF5B020412D8}" sibTransId="{A8A20B7F-E4CE-47FC-A0DA-B0CED747BC28}"/>
    <dgm:cxn modelId="{057566A2-B842-428A-BB66-CF981AA3DBD8}" type="presOf" srcId="{81A673C6-F988-4F67-871C-BDC72E2F8075}" destId="{A49E4C28-D115-4853-8632-A5EC26039068}" srcOrd="1" destOrd="0" presId="urn:microsoft.com/office/officeart/2005/8/layout/cycle4#2"/>
    <dgm:cxn modelId="{C5A5269B-F523-4ECD-922D-9871DB46ACEE}" type="presOf" srcId="{CFBA59E8-741E-445E-BC1A-4DBC539C010E}" destId="{D7FEFC73-60B1-45FE-9B47-80633704348E}" srcOrd="1" destOrd="0" presId="urn:microsoft.com/office/officeart/2005/8/layout/cycle4#2"/>
    <dgm:cxn modelId="{C3AF7DC2-E751-494A-A414-85C98498E4C4}" type="presOf" srcId="{CFBA59E8-741E-445E-BC1A-4DBC539C010E}" destId="{6554E645-24D9-4AFC-BC72-E1A04FFA3A44}" srcOrd="0" destOrd="0" presId="urn:microsoft.com/office/officeart/2005/8/layout/cycle4#2"/>
    <dgm:cxn modelId="{B09C3F74-12E5-40B7-949B-89869BCE4193}" type="presOf" srcId="{F1EE311B-4519-46A9-9E89-9989235A5BF2}" destId="{8957C1EC-5D45-4FDE-B36E-C6E9BB79AACA}" srcOrd="0" destOrd="0" presId="urn:microsoft.com/office/officeart/2005/8/layout/cycle4#2"/>
    <dgm:cxn modelId="{09BBC49F-445A-4676-8B6C-6FD1F184EBB9}" srcId="{F1EE311B-4519-46A9-9E89-9989235A5BF2}" destId="{FDBCFF5E-DAEE-4A6E-ADBB-BD98D1C42557}" srcOrd="0" destOrd="0" parTransId="{51A04E79-BBCB-4FAD-B14B-46BC47A21FAF}" sibTransId="{C50D4924-BDEC-4A02-B712-F8E3C0EFCE2F}"/>
    <dgm:cxn modelId="{930146BF-A30B-4FAF-9629-FA5C1BEBF337}" srcId="{A04E4BA2-7359-4F93-82F3-73EE0FB1F06A}" destId="{F1EE311B-4519-46A9-9E89-9989235A5BF2}" srcOrd="2" destOrd="0" parTransId="{F96C58AE-CCA1-4779-A4E4-45E801A07258}" sibTransId="{B598E614-7C2D-4DF4-8FB0-78F4E88DCD42}"/>
    <dgm:cxn modelId="{8DBA2391-AC3F-4BC3-BD78-968356BA2475}" type="presOf" srcId="{81A673C6-F988-4F67-871C-BDC72E2F8075}" destId="{0ABAC703-B5E9-4F21-B0C0-046C103B519C}" srcOrd="0" destOrd="0" presId="urn:microsoft.com/office/officeart/2005/8/layout/cycle4#2"/>
    <dgm:cxn modelId="{243A87BE-D996-4DDE-9081-308A60264E63}" type="presOf" srcId="{3292B786-B29A-4397-8DFF-D932CBD65B3A}" destId="{63625B60-A1E3-446A-8F74-6F17B1724228}" srcOrd="0" destOrd="0" presId="urn:microsoft.com/office/officeart/2005/8/layout/cycle4#2"/>
    <dgm:cxn modelId="{73BA8B16-FC72-4CD1-9048-E9A8A0088DD0}" srcId="{9801E650-17C5-45C2-A58E-38E9FB2237A5}" destId="{ABA269D2-2C0D-473B-B8F3-40D47287C339}" srcOrd="0" destOrd="0" parTransId="{191F87E2-BCA2-4908-93D5-45CE5CAABA70}" sibTransId="{F1980E04-980D-4393-9F42-85E5B8D4BE7D}"/>
    <dgm:cxn modelId="{E3921B65-A1E6-4245-A6CB-198854FC51B9}" type="presOf" srcId="{9801E650-17C5-45C2-A58E-38E9FB2237A5}" destId="{972F6E0F-7D6D-4D1E-91B5-39C1F40ED860}" srcOrd="0" destOrd="0" presId="urn:microsoft.com/office/officeart/2005/8/layout/cycle4#2"/>
    <dgm:cxn modelId="{56F9A9A1-0756-4E44-B594-8E8D9D1201DE}" type="presOf" srcId="{1E137A24-48B6-4B1D-B5A4-01D73ECE7241}" destId="{8AAD05A7-6E7F-41F3-AA4B-4BE7B8903F49}" srcOrd="0" destOrd="0" presId="urn:microsoft.com/office/officeart/2005/8/layout/cycle4#2"/>
    <dgm:cxn modelId="{2D2086E3-D130-4133-B285-0B75F76C1E37}" srcId="{A04E4BA2-7359-4F93-82F3-73EE0FB1F06A}" destId="{3292B786-B29A-4397-8DFF-D932CBD65B3A}" srcOrd="3" destOrd="0" parTransId="{97A8630F-DF95-4F17-8221-BA020BB1C8C7}" sibTransId="{32EACDF7-96D9-469A-880F-ABB422920E84}"/>
    <dgm:cxn modelId="{845930CA-9E71-42DD-B076-C1C4E20FC71F}" type="presOf" srcId="{A04E4BA2-7359-4F93-82F3-73EE0FB1F06A}" destId="{5A27D285-9484-4041-9EF8-0926E2141D30}" srcOrd="0" destOrd="0" presId="urn:microsoft.com/office/officeart/2005/8/layout/cycle4#2"/>
    <dgm:cxn modelId="{ADA58EED-31CE-40A8-8E3F-10C76A58640E}" type="presOf" srcId="{FDBCFF5E-DAEE-4A6E-ADBB-BD98D1C42557}" destId="{C21889B6-21FE-4F20-A483-4844AAB9BE04}" srcOrd="0" destOrd="0" presId="urn:microsoft.com/office/officeart/2005/8/layout/cycle4#2"/>
    <dgm:cxn modelId="{FB2F53A9-B335-4909-87CD-A13C72751BF5}" type="presOf" srcId="{FDBCFF5E-DAEE-4A6E-ADBB-BD98D1C42557}" destId="{1EC3A5D1-E579-4A80-98DA-374713F7FD37}" srcOrd="1" destOrd="0" presId="urn:microsoft.com/office/officeart/2005/8/layout/cycle4#2"/>
    <dgm:cxn modelId="{CFF99AC7-EA08-412C-867E-868497611350}" srcId="{3292B786-B29A-4397-8DFF-D932CBD65B3A}" destId="{81A673C6-F988-4F67-871C-BDC72E2F8075}" srcOrd="0" destOrd="0" parTransId="{CF00CA64-03D7-41B6-8068-310C525452CE}" sibTransId="{4265D469-6A03-4755-B2C7-D63646A9D963}"/>
    <dgm:cxn modelId="{9472DF8B-4695-40A7-BC5E-C1068E9D110A}" srcId="{1E137A24-48B6-4B1D-B5A4-01D73ECE7241}" destId="{CFBA59E8-741E-445E-BC1A-4DBC539C010E}" srcOrd="0" destOrd="0" parTransId="{81B2423F-ECE1-476A-8BAB-2066343FAFCF}" sibTransId="{B05BAD06-0F25-46CE-86F7-ACB2C5BE160A}"/>
    <dgm:cxn modelId="{14214293-72C7-410F-9EAA-AFD411C5AEE4}" type="presOf" srcId="{ABA269D2-2C0D-473B-B8F3-40D47287C339}" destId="{56B77037-A648-4297-B4EF-8C050DE2258A}" srcOrd="0" destOrd="0" presId="urn:microsoft.com/office/officeart/2005/8/layout/cycle4#2"/>
    <dgm:cxn modelId="{CBC6F6C4-1F33-463C-97F2-2400A1EBEC2D}" type="presOf" srcId="{ABA269D2-2C0D-473B-B8F3-40D47287C339}" destId="{FEA25F64-F1E2-4F88-AE09-4692DF150EFE}" srcOrd="1" destOrd="0" presId="urn:microsoft.com/office/officeart/2005/8/layout/cycle4#2"/>
    <dgm:cxn modelId="{BEF4FE2D-2EBA-459F-8292-D6C953A0CF76}" srcId="{A04E4BA2-7359-4F93-82F3-73EE0FB1F06A}" destId="{1E137A24-48B6-4B1D-B5A4-01D73ECE7241}" srcOrd="1" destOrd="0" parTransId="{D3443B2A-320E-4839-B1D6-B58822762A75}" sibTransId="{893FEE60-D527-498E-B90E-3BE74E02517F}"/>
    <dgm:cxn modelId="{5BE78391-3013-4C3F-A23C-B57CB1580627}" type="presParOf" srcId="{5A27D285-9484-4041-9EF8-0926E2141D30}" destId="{FB75A1F0-4525-4C13-A1F1-A0D2E0ACF69E}" srcOrd="0" destOrd="0" presId="urn:microsoft.com/office/officeart/2005/8/layout/cycle4#2"/>
    <dgm:cxn modelId="{4BDF8E95-AFB9-42F5-8770-87ABB7C71D80}" type="presParOf" srcId="{FB75A1F0-4525-4C13-A1F1-A0D2E0ACF69E}" destId="{2F3950E7-1128-4EB6-ABE0-4F1F954F9BCB}" srcOrd="0" destOrd="0" presId="urn:microsoft.com/office/officeart/2005/8/layout/cycle4#2"/>
    <dgm:cxn modelId="{4FE327C6-8519-43AD-9CC4-F06D6CC4A58C}" type="presParOf" srcId="{2F3950E7-1128-4EB6-ABE0-4F1F954F9BCB}" destId="{56B77037-A648-4297-B4EF-8C050DE2258A}" srcOrd="0" destOrd="0" presId="urn:microsoft.com/office/officeart/2005/8/layout/cycle4#2"/>
    <dgm:cxn modelId="{713F900B-0B75-473F-B436-4D3BA9F0C96C}" type="presParOf" srcId="{2F3950E7-1128-4EB6-ABE0-4F1F954F9BCB}" destId="{FEA25F64-F1E2-4F88-AE09-4692DF150EFE}" srcOrd="1" destOrd="0" presId="urn:microsoft.com/office/officeart/2005/8/layout/cycle4#2"/>
    <dgm:cxn modelId="{E8CC9493-A81B-4049-9F16-07BD38F3628C}" type="presParOf" srcId="{FB75A1F0-4525-4C13-A1F1-A0D2E0ACF69E}" destId="{2C06F0C9-BBA8-457A-8513-97D368454AED}" srcOrd="1" destOrd="0" presId="urn:microsoft.com/office/officeart/2005/8/layout/cycle4#2"/>
    <dgm:cxn modelId="{DA203BF6-9063-4D0D-9F49-C00B1738B46F}" type="presParOf" srcId="{2C06F0C9-BBA8-457A-8513-97D368454AED}" destId="{6554E645-24D9-4AFC-BC72-E1A04FFA3A44}" srcOrd="0" destOrd="0" presId="urn:microsoft.com/office/officeart/2005/8/layout/cycle4#2"/>
    <dgm:cxn modelId="{A6A72718-E01B-4E9F-9F47-BCE3EA3FDAB0}" type="presParOf" srcId="{2C06F0C9-BBA8-457A-8513-97D368454AED}" destId="{D7FEFC73-60B1-45FE-9B47-80633704348E}" srcOrd="1" destOrd="0" presId="urn:microsoft.com/office/officeart/2005/8/layout/cycle4#2"/>
    <dgm:cxn modelId="{8ACF29AB-160E-48B6-A646-341283C46258}" type="presParOf" srcId="{FB75A1F0-4525-4C13-A1F1-A0D2E0ACF69E}" destId="{49CDBD21-AE9C-44F1-AD10-B43A9BD3D857}" srcOrd="2" destOrd="0" presId="urn:microsoft.com/office/officeart/2005/8/layout/cycle4#2"/>
    <dgm:cxn modelId="{C644A6A0-0921-47CD-9B73-6313A050A1D7}" type="presParOf" srcId="{49CDBD21-AE9C-44F1-AD10-B43A9BD3D857}" destId="{C21889B6-21FE-4F20-A483-4844AAB9BE04}" srcOrd="0" destOrd="0" presId="urn:microsoft.com/office/officeart/2005/8/layout/cycle4#2"/>
    <dgm:cxn modelId="{163A3B71-BCBA-488B-A88D-CEBF08947D27}" type="presParOf" srcId="{49CDBD21-AE9C-44F1-AD10-B43A9BD3D857}" destId="{1EC3A5D1-E579-4A80-98DA-374713F7FD37}" srcOrd="1" destOrd="0" presId="urn:microsoft.com/office/officeart/2005/8/layout/cycle4#2"/>
    <dgm:cxn modelId="{5D39998A-A21B-42E1-902E-CE5B51781C6D}" type="presParOf" srcId="{FB75A1F0-4525-4C13-A1F1-A0D2E0ACF69E}" destId="{C535CF74-1F32-4895-AAED-139A1E6FD44E}" srcOrd="3" destOrd="0" presId="urn:microsoft.com/office/officeart/2005/8/layout/cycle4#2"/>
    <dgm:cxn modelId="{CC3E5590-1B64-446B-87F8-10EDD7E3DBF1}" type="presParOf" srcId="{C535CF74-1F32-4895-AAED-139A1E6FD44E}" destId="{0ABAC703-B5E9-4F21-B0C0-046C103B519C}" srcOrd="0" destOrd="0" presId="urn:microsoft.com/office/officeart/2005/8/layout/cycle4#2"/>
    <dgm:cxn modelId="{6C5F3461-FB5E-4DD2-8E81-6ABC8BA9CA44}" type="presParOf" srcId="{C535CF74-1F32-4895-AAED-139A1E6FD44E}" destId="{A49E4C28-D115-4853-8632-A5EC26039068}" srcOrd="1" destOrd="0" presId="urn:microsoft.com/office/officeart/2005/8/layout/cycle4#2"/>
    <dgm:cxn modelId="{4C36340D-8F69-4797-960A-50DA75F2CAF9}" type="presParOf" srcId="{FB75A1F0-4525-4C13-A1F1-A0D2E0ACF69E}" destId="{7FAC052E-F208-43B0-A78F-FD20492AD74F}" srcOrd="4" destOrd="0" presId="urn:microsoft.com/office/officeart/2005/8/layout/cycle4#2"/>
    <dgm:cxn modelId="{F73746C9-3C6B-4E07-A148-E0D316701DEA}" type="presParOf" srcId="{5A27D285-9484-4041-9EF8-0926E2141D30}" destId="{D62E52AB-C667-49C1-B3E6-454D8F9E2DC7}" srcOrd="1" destOrd="0" presId="urn:microsoft.com/office/officeart/2005/8/layout/cycle4#2"/>
    <dgm:cxn modelId="{6386B915-7469-49E9-82CE-6A4DB4AA63C7}" type="presParOf" srcId="{D62E52AB-C667-49C1-B3E6-454D8F9E2DC7}" destId="{972F6E0F-7D6D-4D1E-91B5-39C1F40ED860}" srcOrd="0" destOrd="0" presId="urn:microsoft.com/office/officeart/2005/8/layout/cycle4#2"/>
    <dgm:cxn modelId="{90ADCFDF-55FF-41D8-AEC7-5123BD3C00E0}" type="presParOf" srcId="{D62E52AB-C667-49C1-B3E6-454D8F9E2DC7}" destId="{8AAD05A7-6E7F-41F3-AA4B-4BE7B8903F49}" srcOrd="1" destOrd="0" presId="urn:microsoft.com/office/officeart/2005/8/layout/cycle4#2"/>
    <dgm:cxn modelId="{D44F7B3E-8E0F-4882-9C3D-47F84708D58B}" type="presParOf" srcId="{D62E52AB-C667-49C1-B3E6-454D8F9E2DC7}" destId="{8957C1EC-5D45-4FDE-B36E-C6E9BB79AACA}" srcOrd="2" destOrd="0" presId="urn:microsoft.com/office/officeart/2005/8/layout/cycle4#2"/>
    <dgm:cxn modelId="{323C99E3-3A78-4CFC-A800-6646A6413617}" type="presParOf" srcId="{D62E52AB-C667-49C1-B3E6-454D8F9E2DC7}" destId="{63625B60-A1E3-446A-8F74-6F17B1724228}" srcOrd="3" destOrd="0" presId="urn:microsoft.com/office/officeart/2005/8/layout/cycle4#2"/>
    <dgm:cxn modelId="{72A334D2-62B3-4495-8C00-5F9B2C25F1D4}" type="presParOf" srcId="{D62E52AB-C667-49C1-B3E6-454D8F9E2DC7}" destId="{BF85CEC5-8D36-4655-9570-F8AC828239FE}" srcOrd="4" destOrd="0" presId="urn:microsoft.com/office/officeart/2005/8/layout/cycle4#2"/>
    <dgm:cxn modelId="{29E4B7AB-EA6F-4949-84FB-5997F6102B20}" type="presParOf" srcId="{5A27D285-9484-4041-9EF8-0926E2141D30}" destId="{00737903-B0BC-4215-9F3A-DFFF1A7FFBC4}" srcOrd="2" destOrd="0" presId="urn:microsoft.com/office/officeart/2005/8/layout/cycle4#2"/>
    <dgm:cxn modelId="{E408B929-D813-477B-9893-06CD653484CD}" type="presParOf" srcId="{5A27D285-9484-4041-9EF8-0926E2141D30}" destId="{94E23295-8D76-4CB9-9901-35FD85843136}"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0A60B0-1EA7-43AF-9986-8FFE76E9E73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FR"/>
        </a:p>
      </dgm:t>
    </dgm:pt>
    <dgm:pt modelId="{6F44843D-F1DD-4240-A7C9-125EE8006EE8}">
      <dgm:prSet phldrT="[Texte]" custT="1">
        <dgm:style>
          <a:lnRef idx="1">
            <a:schemeClr val="accent3"/>
          </a:lnRef>
          <a:fillRef idx="3">
            <a:schemeClr val="accent3"/>
          </a:fillRef>
          <a:effectRef idx="2">
            <a:schemeClr val="accent3"/>
          </a:effectRef>
          <a:fontRef idx="minor">
            <a:schemeClr val="lt1"/>
          </a:fontRef>
        </dgm:style>
      </dgm:prSet>
      <dgm:spPr/>
      <dgm:t>
        <a:bodyPr/>
        <a:lstStyle/>
        <a:p>
          <a:r>
            <a:rPr lang="ar-DZ" sz="2800" b="1" dirty="0" smtClean="0">
              <a:latin typeface="Arabic Typesetting" pitchFamily="66" charset="-78"/>
              <a:cs typeface="Arabic Typesetting" pitchFamily="66" charset="-78"/>
            </a:rPr>
            <a:t>في ميدان فهم المنطوق </a:t>
          </a:r>
          <a:endParaRPr lang="fr-FR" sz="2800" b="1" dirty="0">
            <a:latin typeface="Arabic Typesetting" pitchFamily="66" charset="-78"/>
            <a:cs typeface="Arabic Typesetting" pitchFamily="66" charset="-78"/>
          </a:endParaRPr>
        </a:p>
      </dgm:t>
    </dgm:pt>
    <dgm:pt modelId="{D8A323CE-106F-4277-8A3D-B2C60D505C82}" type="parTrans" cxnId="{CD2253D4-9A33-4618-9A75-9CF7595846AF}">
      <dgm:prSet/>
      <dgm:spPr/>
      <dgm:t>
        <a:bodyPr/>
        <a:lstStyle/>
        <a:p>
          <a:endParaRPr lang="fr-FR"/>
        </a:p>
      </dgm:t>
    </dgm:pt>
    <dgm:pt modelId="{CD747A22-E366-425F-9F5F-E9A81FFBA117}" type="sibTrans" cxnId="{CD2253D4-9A33-4618-9A75-9CF7595846AF}">
      <dgm:prSet/>
      <dgm:spPr/>
      <dgm:t>
        <a:bodyPr/>
        <a:lstStyle/>
        <a:p>
          <a:endParaRPr lang="fr-FR"/>
        </a:p>
      </dgm:t>
    </dgm:pt>
    <dgm:pt modelId="{5BEB04BC-FBEA-4048-B409-8E03DDF52613}">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ar-DZ" sz="2400" b="1" dirty="0" smtClean="0">
              <a:latin typeface="Arabic Typesetting" pitchFamily="66" charset="-78"/>
              <a:cs typeface="Arabic Typesetting" pitchFamily="66" charset="-78"/>
            </a:rPr>
            <a:t>في ميدان التعبير الكتابي </a:t>
          </a:r>
          <a:endParaRPr lang="fr-FR" sz="2400" b="1" dirty="0">
            <a:latin typeface="Arabic Typesetting" pitchFamily="66" charset="-78"/>
            <a:cs typeface="Arabic Typesetting" pitchFamily="66" charset="-78"/>
          </a:endParaRPr>
        </a:p>
      </dgm:t>
    </dgm:pt>
    <dgm:pt modelId="{325377FA-D702-4E18-B96C-AC9F2D67C109}" type="parTrans" cxnId="{3169E489-C1E8-40E2-A972-4FBD8A80B21B}">
      <dgm:prSet/>
      <dgm:spPr/>
      <dgm:t>
        <a:bodyPr/>
        <a:lstStyle/>
        <a:p>
          <a:endParaRPr lang="fr-FR"/>
        </a:p>
      </dgm:t>
    </dgm:pt>
    <dgm:pt modelId="{FD7085C6-1654-477B-938C-E543774207C1}" type="sibTrans" cxnId="{3169E489-C1E8-40E2-A972-4FBD8A80B21B}">
      <dgm:prSet/>
      <dgm:spPr/>
      <dgm:t>
        <a:bodyPr/>
        <a:lstStyle/>
        <a:p>
          <a:endParaRPr lang="fr-FR"/>
        </a:p>
      </dgm:t>
    </dgm:pt>
    <dgm:pt modelId="{3BC5F5DA-529A-4A52-91A8-6F0740FBDD5B}">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ar-DZ" sz="2400" b="1" dirty="0" smtClean="0">
              <a:latin typeface="Arabic Typesetting" pitchFamily="66" charset="-78"/>
              <a:cs typeface="Arabic Typesetting" pitchFamily="66" charset="-78"/>
            </a:rPr>
            <a:t>في ميدان التعبير الشفوي </a:t>
          </a:r>
          <a:endParaRPr lang="fr-FR" sz="2400" b="1" dirty="0">
            <a:latin typeface="Arabic Typesetting" pitchFamily="66" charset="-78"/>
            <a:cs typeface="Arabic Typesetting" pitchFamily="66" charset="-78"/>
          </a:endParaRPr>
        </a:p>
      </dgm:t>
    </dgm:pt>
    <dgm:pt modelId="{A2C363C2-9F7D-4AB0-84FB-F0E0D0549DE5}" type="parTrans" cxnId="{2601A42C-0E37-4009-8152-952C9F6F1CCB}">
      <dgm:prSet/>
      <dgm:spPr/>
      <dgm:t>
        <a:bodyPr/>
        <a:lstStyle/>
        <a:p>
          <a:endParaRPr lang="fr-FR"/>
        </a:p>
      </dgm:t>
    </dgm:pt>
    <dgm:pt modelId="{5480ED1A-6CE4-4E01-978A-40825731021A}" type="sibTrans" cxnId="{2601A42C-0E37-4009-8152-952C9F6F1CCB}">
      <dgm:prSet/>
      <dgm:spPr/>
      <dgm:t>
        <a:bodyPr/>
        <a:lstStyle/>
        <a:p>
          <a:endParaRPr lang="fr-FR"/>
        </a:p>
      </dgm:t>
    </dgm:pt>
    <dgm:pt modelId="{7914277B-1316-4FD8-9BCF-A07C3C9480D9}">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ar-DZ" sz="2800" b="1" dirty="0" smtClean="0">
              <a:latin typeface="Arabic Typesetting" pitchFamily="66" charset="-78"/>
              <a:cs typeface="Arabic Typesetting" pitchFamily="66" charset="-78"/>
            </a:rPr>
            <a:t>في ميدان فهم المكتوب </a:t>
          </a:r>
          <a:endParaRPr lang="fr-FR" sz="2800" b="1" dirty="0">
            <a:latin typeface="Arabic Typesetting" pitchFamily="66" charset="-78"/>
            <a:cs typeface="Arabic Typesetting" pitchFamily="66" charset="-78"/>
          </a:endParaRPr>
        </a:p>
      </dgm:t>
    </dgm:pt>
    <dgm:pt modelId="{841F096D-8D2A-4510-8F1C-D24DEC90CD18}" type="parTrans" cxnId="{9E0A0687-664D-4DE6-AC13-1192FA110DF2}">
      <dgm:prSet/>
      <dgm:spPr/>
      <dgm:t>
        <a:bodyPr/>
        <a:lstStyle/>
        <a:p>
          <a:endParaRPr lang="fr-FR"/>
        </a:p>
      </dgm:t>
    </dgm:pt>
    <dgm:pt modelId="{7DEB467E-4ED8-45D8-8FDC-A643A1291695}" type="sibTrans" cxnId="{9E0A0687-664D-4DE6-AC13-1192FA110DF2}">
      <dgm:prSet/>
      <dgm:spPr/>
      <dgm:t>
        <a:bodyPr/>
        <a:lstStyle/>
        <a:p>
          <a:endParaRPr lang="fr-FR"/>
        </a:p>
      </dgm:t>
    </dgm:pt>
    <dgm:pt modelId="{FF3FC0DB-8608-41A9-AA58-19C492C02436}" type="pres">
      <dgm:prSet presAssocID="{0C0A60B0-1EA7-43AF-9986-8FFE76E9E733}" presName="compositeShape" presStyleCnt="0">
        <dgm:presLayoutVars>
          <dgm:chMax val="9"/>
          <dgm:dir/>
          <dgm:resizeHandles val="exact"/>
        </dgm:presLayoutVars>
      </dgm:prSet>
      <dgm:spPr/>
      <dgm:t>
        <a:bodyPr/>
        <a:lstStyle/>
        <a:p>
          <a:endParaRPr lang="fr-FR"/>
        </a:p>
      </dgm:t>
    </dgm:pt>
    <dgm:pt modelId="{65ACE306-DE27-4B9F-91AB-A3B6DDDA637B}" type="pres">
      <dgm:prSet presAssocID="{0C0A60B0-1EA7-43AF-9986-8FFE76E9E733}" presName="triangle1" presStyleLbl="node1" presStyleIdx="0" presStyleCnt="4">
        <dgm:presLayoutVars>
          <dgm:bulletEnabled val="1"/>
        </dgm:presLayoutVars>
      </dgm:prSet>
      <dgm:spPr/>
      <dgm:t>
        <a:bodyPr/>
        <a:lstStyle/>
        <a:p>
          <a:endParaRPr lang="fr-FR"/>
        </a:p>
      </dgm:t>
    </dgm:pt>
    <dgm:pt modelId="{1D2BBE61-42A4-4769-BBDC-02E13E37DE51}" type="pres">
      <dgm:prSet presAssocID="{0C0A60B0-1EA7-43AF-9986-8FFE76E9E733}" presName="triangle2" presStyleLbl="node1" presStyleIdx="1" presStyleCnt="4">
        <dgm:presLayoutVars>
          <dgm:bulletEnabled val="1"/>
        </dgm:presLayoutVars>
      </dgm:prSet>
      <dgm:spPr/>
      <dgm:t>
        <a:bodyPr/>
        <a:lstStyle/>
        <a:p>
          <a:endParaRPr lang="fr-FR"/>
        </a:p>
      </dgm:t>
    </dgm:pt>
    <dgm:pt modelId="{EB167B01-6827-4EBC-AC7B-6C3431B17AB7}" type="pres">
      <dgm:prSet presAssocID="{0C0A60B0-1EA7-43AF-9986-8FFE76E9E733}" presName="triangle3" presStyleLbl="node1" presStyleIdx="2" presStyleCnt="4">
        <dgm:presLayoutVars>
          <dgm:bulletEnabled val="1"/>
        </dgm:presLayoutVars>
      </dgm:prSet>
      <dgm:spPr/>
      <dgm:t>
        <a:bodyPr/>
        <a:lstStyle/>
        <a:p>
          <a:endParaRPr lang="fr-FR"/>
        </a:p>
      </dgm:t>
    </dgm:pt>
    <dgm:pt modelId="{2E2D8DEB-0B43-40CD-8B85-217316A8EC5C}" type="pres">
      <dgm:prSet presAssocID="{0C0A60B0-1EA7-43AF-9986-8FFE76E9E733}" presName="triangle4" presStyleLbl="node1" presStyleIdx="3" presStyleCnt="4">
        <dgm:presLayoutVars>
          <dgm:bulletEnabled val="1"/>
        </dgm:presLayoutVars>
      </dgm:prSet>
      <dgm:spPr/>
      <dgm:t>
        <a:bodyPr/>
        <a:lstStyle/>
        <a:p>
          <a:endParaRPr lang="fr-FR"/>
        </a:p>
      </dgm:t>
    </dgm:pt>
  </dgm:ptLst>
  <dgm:cxnLst>
    <dgm:cxn modelId="{3A3EBE43-7AD0-40F5-98C4-BAE930483842}" type="presOf" srcId="{0C0A60B0-1EA7-43AF-9986-8FFE76E9E733}" destId="{FF3FC0DB-8608-41A9-AA58-19C492C02436}" srcOrd="0" destOrd="0" presId="urn:microsoft.com/office/officeart/2005/8/layout/pyramid4"/>
    <dgm:cxn modelId="{9E0A0687-664D-4DE6-AC13-1192FA110DF2}" srcId="{0C0A60B0-1EA7-43AF-9986-8FFE76E9E733}" destId="{7914277B-1316-4FD8-9BCF-A07C3C9480D9}" srcOrd="3" destOrd="0" parTransId="{841F096D-8D2A-4510-8F1C-D24DEC90CD18}" sibTransId="{7DEB467E-4ED8-45D8-8FDC-A643A1291695}"/>
    <dgm:cxn modelId="{05EE97A5-F6F4-468C-BEC4-02112D5D7006}" type="presOf" srcId="{5BEB04BC-FBEA-4048-B409-8E03DDF52613}" destId="{1D2BBE61-42A4-4769-BBDC-02E13E37DE51}" srcOrd="0" destOrd="0" presId="urn:microsoft.com/office/officeart/2005/8/layout/pyramid4"/>
    <dgm:cxn modelId="{2601A42C-0E37-4009-8152-952C9F6F1CCB}" srcId="{0C0A60B0-1EA7-43AF-9986-8FFE76E9E733}" destId="{3BC5F5DA-529A-4A52-91A8-6F0740FBDD5B}" srcOrd="2" destOrd="0" parTransId="{A2C363C2-9F7D-4AB0-84FB-F0E0D0549DE5}" sibTransId="{5480ED1A-6CE4-4E01-978A-40825731021A}"/>
    <dgm:cxn modelId="{FBD3699E-AEC2-4295-9645-9B6C94CD08E9}" type="presOf" srcId="{6F44843D-F1DD-4240-A7C9-125EE8006EE8}" destId="{65ACE306-DE27-4B9F-91AB-A3B6DDDA637B}" srcOrd="0" destOrd="0" presId="urn:microsoft.com/office/officeart/2005/8/layout/pyramid4"/>
    <dgm:cxn modelId="{CBC340D7-5494-4750-A32B-1183D54E2B9E}" type="presOf" srcId="{3BC5F5DA-529A-4A52-91A8-6F0740FBDD5B}" destId="{EB167B01-6827-4EBC-AC7B-6C3431B17AB7}" srcOrd="0" destOrd="0" presId="urn:microsoft.com/office/officeart/2005/8/layout/pyramid4"/>
    <dgm:cxn modelId="{CD2253D4-9A33-4618-9A75-9CF7595846AF}" srcId="{0C0A60B0-1EA7-43AF-9986-8FFE76E9E733}" destId="{6F44843D-F1DD-4240-A7C9-125EE8006EE8}" srcOrd="0" destOrd="0" parTransId="{D8A323CE-106F-4277-8A3D-B2C60D505C82}" sibTransId="{CD747A22-E366-425F-9F5F-E9A81FFBA117}"/>
    <dgm:cxn modelId="{3169E489-C1E8-40E2-A972-4FBD8A80B21B}" srcId="{0C0A60B0-1EA7-43AF-9986-8FFE76E9E733}" destId="{5BEB04BC-FBEA-4048-B409-8E03DDF52613}" srcOrd="1" destOrd="0" parTransId="{325377FA-D702-4E18-B96C-AC9F2D67C109}" sibTransId="{FD7085C6-1654-477B-938C-E543774207C1}"/>
    <dgm:cxn modelId="{987FA77D-05E6-4679-8D54-A75F17919B16}" type="presOf" srcId="{7914277B-1316-4FD8-9BCF-A07C3C9480D9}" destId="{2E2D8DEB-0B43-40CD-8B85-217316A8EC5C}" srcOrd="0" destOrd="0" presId="urn:microsoft.com/office/officeart/2005/8/layout/pyramid4"/>
    <dgm:cxn modelId="{3A63F4C8-5F7E-4372-8102-D571AE770179}" type="presParOf" srcId="{FF3FC0DB-8608-41A9-AA58-19C492C02436}" destId="{65ACE306-DE27-4B9F-91AB-A3B6DDDA637B}" srcOrd="0" destOrd="0" presId="urn:microsoft.com/office/officeart/2005/8/layout/pyramid4"/>
    <dgm:cxn modelId="{44D388F1-17AA-4610-ADF4-84AC175FE3CA}" type="presParOf" srcId="{FF3FC0DB-8608-41A9-AA58-19C492C02436}" destId="{1D2BBE61-42A4-4769-BBDC-02E13E37DE51}" srcOrd="1" destOrd="0" presId="urn:microsoft.com/office/officeart/2005/8/layout/pyramid4"/>
    <dgm:cxn modelId="{4E5DB14A-8D85-4DFE-8688-DF9019B94A9B}" type="presParOf" srcId="{FF3FC0DB-8608-41A9-AA58-19C492C02436}" destId="{EB167B01-6827-4EBC-AC7B-6C3431B17AB7}" srcOrd="2" destOrd="0" presId="urn:microsoft.com/office/officeart/2005/8/layout/pyramid4"/>
    <dgm:cxn modelId="{DF8C6E5B-88E5-4D3E-8BE4-79B9D2F5C931}" type="presParOf" srcId="{FF3FC0DB-8608-41A9-AA58-19C492C02436}" destId="{2E2D8DEB-0B43-40CD-8B85-217316A8EC5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A60B0-1EA7-43AF-9986-8FFE76E9E73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FR"/>
        </a:p>
      </dgm:t>
    </dgm:pt>
    <dgm:pt modelId="{6F44843D-F1DD-4240-A7C9-125EE8006EE8}">
      <dgm:prSet phldrT="[Texte]" custT="1">
        <dgm:style>
          <a:lnRef idx="1">
            <a:schemeClr val="accent3"/>
          </a:lnRef>
          <a:fillRef idx="3">
            <a:schemeClr val="accent3"/>
          </a:fillRef>
          <a:effectRef idx="2">
            <a:schemeClr val="accent3"/>
          </a:effectRef>
          <a:fontRef idx="minor">
            <a:schemeClr val="lt1"/>
          </a:fontRef>
        </dgm:style>
      </dgm:prSet>
      <dgm:spPr/>
      <dgm:t>
        <a:bodyPr/>
        <a:lstStyle/>
        <a:p>
          <a:r>
            <a:rPr lang="ar-DZ" sz="2800" b="1" dirty="0" smtClean="0">
              <a:latin typeface="Arabic Typesetting" pitchFamily="66" charset="-78"/>
              <a:cs typeface="Arabic Typesetting" pitchFamily="66" charset="-78"/>
            </a:rPr>
            <a:t>في ميدان فهم المنطوق </a:t>
          </a:r>
          <a:endParaRPr lang="fr-FR" sz="2800" b="1" dirty="0">
            <a:latin typeface="Arabic Typesetting" pitchFamily="66" charset="-78"/>
            <a:cs typeface="Arabic Typesetting" pitchFamily="66" charset="-78"/>
          </a:endParaRPr>
        </a:p>
      </dgm:t>
    </dgm:pt>
    <dgm:pt modelId="{D8A323CE-106F-4277-8A3D-B2C60D505C82}" type="parTrans" cxnId="{CD2253D4-9A33-4618-9A75-9CF7595846AF}">
      <dgm:prSet/>
      <dgm:spPr/>
      <dgm:t>
        <a:bodyPr/>
        <a:lstStyle/>
        <a:p>
          <a:endParaRPr lang="fr-FR"/>
        </a:p>
      </dgm:t>
    </dgm:pt>
    <dgm:pt modelId="{CD747A22-E366-425F-9F5F-E9A81FFBA117}" type="sibTrans" cxnId="{CD2253D4-9A33-4618-9A75-9CF7595846AF}">
      <dgm:prSet/>
      <dgm:spPr/>
      <dgm:t>
        <a:bodyPr/>
        <a:lstStyle/>
        <a:p>
          <a:endParaRPr lang="fr-FR"/>
        </a:p>
      </dgm:t>
    </dgm:pt>
    <dgm:pt modelId="{5BEB04BC-FBEA-4048-B409-8E03DDF52613}">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ar-DZ" sz="2400" b="1" dirty="0" smtClean="0">
              <a:latin typeface="Arabic Typesetting" pitchFamily="66" charset="-78"/>
              <a:cs typeface="Arabic Typesetting" pitchFamily="66" charset="-78"/>
            </a:rPr>
            <a:t>في ميدان التعبير الكتابي </a:t>
          </a:r>
          <a:endParaRPr lang="fr-FR" sz="2400" b="1" dirty="0">
            <a:latin typeface="Arabic Typesetting" pitchFamily="66" charset="-78"/>
            <a:cs typeface="Arabic Typesetting" pitchFamily="66" charset="-78"/>
          </a:endParaRPr>
        </a:p>
      </dgm:t>
    </dgm:pt>
    <dgm:pt modelId="{325377FA-D702-4E18-B96C-AC9F2D67C109}" type="parTrans" cxnId="{3169E489-C1E8-40E2-A972-4FBD8A80B21B}">
      <dgm:prSet/>
      <dgm:spPr/>
      <dgm:t>
        <a:bodyPr/>
        <a:lstStyle/>
        <a:p>
          <a:endParaRPr lang="fr-FR"/>
        </a:p>
      </dgm:t>
    </dgm:pt>
    <dgm:pt modelId="{FD7085C6-1654-477B-938C-E543774207C1}" type="sibTrans" cxnId="{3169E489-C1E8-40E2-A972-4FBD8A80B21B}">
      <dgm:prSet/>
      <dgm:spPr/>
      <dgm:t>
        <a:bodyPr/>
        <a:lstStyle/>
        <a:p>
          <a:endParaRPr lang="fr-FR"/>
        </a:p>
      </dgm:t>
    </dgm:pt>
    <dgm:pt modelId="{3BC5F5DA-529A-4A52-91A8-6F0740FBDD5B}">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ar-DZ" sz="2400" b="1" dirty="0" smtClean="0">
              <a:latin typeface="Arabic Typesetting" pitchFamily="66" charset="-78"/>
              <a:cs typeface="Arabic Typesetting" pitchFamily="66" charset="-78"/>
            </a:rPr>
            <a:t>في ميدان التعبير الشفوي </a:t>
          </a:r>
          <a:endParaRPr lang="fr-FR" sz="2400" b="1" dirty="0">
            <a:latin typeface="Arabic Typesetting" pitchFamily="66" charset="-78"/>
            <a:cs typeface="Arabic Typesetting" pitchFamily="66" charset="-78"/>
          </a:endParaRPr>
        </a:p>
      </dgm:t>
    </dgm:pt>
    <dgm:pt modelId="{A2C363C2-9F7D-4AB0-84FB-F0E0D0549DE5}" type="parTrans" cxnId="{2601A42C-0E37-4009-8152-952C9F6F1CCB}">
      <dgm:prSet/>
      <dgm:spPr/>
      <dgm:t>
        <a:bodyPr/>
        <a:lstStyle/>
        <a:p>
          <a:endParaRPr lang="fr-FR"/>
        </a:p>
      </dgm:t>
    </dgm:pt>
    <dgm:pt modelId="{5480ED1A-6CE4-4E01-978A-40825731021A}" type="sibTrans" cxnId="{2601A42C-0E37-4009-8152-952C9F6F1CCB}">
      <dgm:prSet/>
      <dgm:spPr/>
      <dgm:t>
        <a:bodyPr/>
        <a:lstStyle/>
        <a:p>
          <a:endParaRPr lang="fr-FR"/>
        </a:p>
      </dgm:t>
    </dgm:pt>
    <dgm:pt modelId="{7914277B-1316-4FD8-9BCF-A07C3C9480D9}">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ar-DZ" sz="2800" b="1" dirty="0" smtClean="0">
              <a:latin typeface="Arabic Typesetting" pitchFamily="66" charset="-78"/>
              <a:cs typeface="Arabic Typesetting" pitchFamily="66" charset="-78"/>
            </a:rPr>
            <a:t>في ميدان فهم المكتوب </a:t>
          </a:r>
          <a:endParaRPr lang="fr-FR" sz="2800" b="1" dirty="0">
            <a:latin typeface="Arabic Typesetting" pitchFamily="66" charset="-78"/>
            <a:cs typeface="Arabic Typesetting" pitchFamily="66" charset="-78"/>
          </a:endParaRPr>
        </a:p>
      </dgm:t>
    </dgm:pt>
    <dgm:pt modelId="{841F096D-8D2A-4510-8F1C-D24DEC90CD18}" type="parTrans" cxnId="{9E0A0687-664D-4DE6-AC13-1192FA110DF2}">
      <dgm:prSet/>
      <dgm:spPr/>
      <dgm:t>
        <a:bodyPr/>
        <a:lstStyle/>
        <a:p>
          <a:endParaRPr lang="fr-FR"/>
        </a:p>
      </dgm:t>
    </dgm:pt>
    <dgm:pt modelId="{7DEB467E-4ED8-45D8-8FDC-A643A1291695}" type="sibTrans" cxnId="{9E0A0687-664D-4DE6-AC13-1192FA110DF2}">
      <dgm:prSet/>
      <dgm:spPr/>
      <dgm:t>
        <a:bodyPr/>
        <a:lstStyle/>
        <a:p>
          <a:endParaRPr lang="fr-FR"/>
        </a:p>
      </dgm:t>
    </dgm:pt>
    <dgm:pt modelId="{FF3FC0DB-8608-41A9-AA58-19C492C02436}" type="pres">
      <dgm:prSet presAssocID="{0C0A60B0-1EA7-43AF-9986-8FFE76E9E733}" presName="compositeShape" presStyleCnt="0">
        <dgm:presLayoutVars>
          <dgm:chMax val="9"/>
          <dgm:dir/>
          <dgm:resizeHandles val="exact"/>
        </dgm:presLayoutVars>
      </dgm:prSet>
      <dgm:spPr/>
      <dgm:t>
        <a:bodyPr/>
        <a:lstStyle/>
        <a:p>
          <a:endParaRPr lang="fr-FR"/>
        </a:p>
      </dgm:t>
    </dgm:pt>
    <dgm:pt modelId="{65ACE306-DE27-4B9F-91AB-A3B6DDDA637B}" type="pres">
      <dgm:prSet presAssocID="{0C0A60B0-1EA7-43AF-9986-8FFE76E9E733}" presName="triangle1" presStyleLbl="node1" presStyleIdx="0" presStyleCnt="4">
        <dgm:presLayoutVars>
          <dgm:bulletEnabled val="1"/>
        </dgm:presLayoutVars>
      </dgm:prSet>
      <dgm:spPr/>
      <dgm:t>
        <a:bodyPr/>
        <a:lstStyle/>
        <a:p>
          <a:endParaRPr lang="fr-FR"/>
        </a:p>
      </dgm:t>
    </dgm:pt>
    <dgm:pt modelId="{1D2BBE61-42A4-4769-BBDC-02E13E37DE51}" type="pres">
      <dgm:prSet presAssocID="{0C0A60B0-1EA7-43AF-9986-8FFE76E9E733}" presName="triangle2" presStyleLbl="node1" presStyleIdx="1" presStyleCnt="4">
        <dgm:presLayoutVars>
          <dgm:bulletEnabled val="1"/>
        </dgm:presLayoutVars>
      </dgm:prSet>
      <dgm:spPr/>
      <dgm:t>
        <a:bodyPr/>
        <a:lstStyle/>
        <a:p>
          <a:endParaRPr lang="fr-FR"/>
        </a:p>
      </dgm:t>
    </dgm:pt>
    <dgm:pt modelId="{EB167B01-6827-4EBC-AC7B-6C3431B17AB7}" type="pres">
      <dgm:prSet presAssocID="{0C0A60B0-1EA7-43AF-9986-8FFE76E9E733}" presName="triangle3" presStyleLbl="node1" presStyleIdx="2" presStyleCnt="4">
        <dgm:presLayoutVars>
          <dgm:bulletEnabled val="1"/>
        </dgm:presLayoutVars>
      </dgm:prSet>
      <dgm:spPr/>
      <dgm:t>
        <a:bodyPr/>
        <a:lstStyle/>
        <a:p>
          <a:endParaRPr lang="fr-FR"/>
        </a:p>
      </dgm:t>
    </dgm:pt>
    <dgm:pt modelId="{2E2D8DEB-0B43-40CD-8B85-217316A8EC5C}" type="pres">
      <dgm:prSet presAssocID="{0C0A60B0-1EA7-43AF-9986-8FFE76E9E733}" presName="triangle4" presStyleLbl="node1" presStyleIdx="3" presStyleCnt="4">
        <dgm:presLayoutVars>
          <dgm:bulletEnabled val="1"/>
        </dgm:presLayoutVars>
      </dgm:prSet>
      <dgm:spPr/>
      <dgm:t>
        <a:bodyPr/>
        <a:lstStyle/>
        <a:p>
          <a:endParaRPr lang="fr-FR"/>
        </a:p>
      </dgm:t>
    </dgm:pt>
  </dgm:ptLst>
  <dgm:cxnLst>
    <dgm:cxn modelId="{3B08802D-74B0-45EF-86C2-04DB62C853ED}" type="presOf" srcId="{3BC5F5DA-529A-4A52-91A8-6F0740FBDD5B}" destId="{EB167B01-6827-4EBC-AC7B-6C3431B17AB7}" srcOrd="0" destOrd="0" presId="urn:microsoft.com/office/officeart/2005/8/layout/pyramid4"/>
    <dgm:cxn modelId="{9E0A0687-664D-4DE6-AC13-1192FA110DF2}" srcId="{0C0A60B0-1EA7-43AF-9986-8FFE76E9E733}" destId="{7914277B-1316-4FD8-9BCF-A07C3C9480D9}" srcOrd="3" destOrd="0" parTransId="{841F096D-8D2A-4510-8F1C-D24DEC90CD18}" sibTransId="{7DEB467E-4ED8-45D8-8FDC-A643A1291695}"/>
    <dgm:cxn modelId="{407E6198-C024-44AD-A604-B41A27FB89B5}" type="presOf" srcId="{0C0A60B0-1EA7-43AF-9986-8FFE76E9E733}" destId="{FF3FC0DB-8608-41A9-AA58-19C492C02436}" srcOrd="0" destOrd="0" presId="urn:microsoft.com/office/officeart/2005/8/layout/pyramid4"/>
    <dgm:cxn modelId="{2601A42C-0E37-4009-8152-952C9F6F1CCB}" srcId="{0C0A60B0-1EA7-43AF-9986-8FFE76E9E733}" destId="{3BC5F5DA-529A-4A52-91A8-6F0740FBDD5B}" srcOrd="2" destOrd="0" parTransId="{A2C363C2-9F7D-4AB0-84FB-F0E0D0549DE5}" sibTransId="{5480ED1A-6CE4-4E01-978A-40825731021A}"/>
    <dgm:cxn modelId="{89321BDC-C814-41DE-8E39-AED179A65B59}" type="presOf" srcId="{7914277B-1316-4FD8-9BCF-A07C3C9480D9}" destId="{2E2D8DEB-0B43-40CD-8B85-217316A8EC5C}" srcOrd="0" destOrd="0" presId="urn:microsoft.com/office/officeart/2005/8/layout/pyramid4"/>
    <dgm:cxn modelId="{CD2253D4-9A33-4618-9A75-9CF7595846AF}" srcId="{0C0A60B0-1EA7-43AF-9986-8FFE76E9E733}" destId="{6F44843D-F1DD-4240-A7C9-125EE8006EE8}" srcOrd="0" destOrd="0" parTransId="{D8A323CE-106F-4277-8A3D-B2C60D505C82}" sibTransId="{CD747A22-E366-425F-9F5F-E9A81FFBA117}"/>
    <dgm:cxn modelId="{3169E489-C1E8-40E2-A972-4FBD8A80B21B}" srcId="{0C0A60B0-1EA7-43AF-9986-8FFE76E9E733}" destId="{5BEB04BC-FBEA-4048-B409-8E03DDF52613}" srcOrd="1" destOrd="0" parTransId="{325377FA-D702-4E18-B96C-AC9F2D67C109}" sibTransId="{FD7085C6-1654-477B-938C-E543774207C1}"/>
    <dgm:cxn modelId="{89ECEFAF-A951-4D04-B306-E2957BEF1B3B}" type="presOf" srcId="{6F44843D-F1DD-4240-A7C9-125EE8006EE8}" destId="{65ACE306-DE27-4B9F-91AB-A3B6DDDA637B}" srcOrd="0" destOrd="0" presId="urn:microsoft.com/office/officeart/2005/8/layout/pyramid4"/>
    <dgm:cxn modelId="{86686CF6-AA4C-43CD-904C-A3250004EDAC}" type="presOf" srcId="{5BEB04BC-FBEA-4048-B409-8E03DDF52613}" destId="{1D2BBE61-42A4-4769-BBDC-02E13E37DE51}" srcOrd="0" destOrd="0" presId="urn:microsoft.com/office/officeart/2005/8/layout/pyramid4"/>
    <dgm:cxn modelId="{DA1A8F8B-2664-4407-8719-FD286083D955}" type="presParOf" srcId="{FF3FC0DB-8608-41A9-AA58-19C492C02436}" destId="{65ACE306-DE27-4B9F-91AB-A3B6DDDA637B}" srcOrd="0" destOrd="0" presId="urn:microsoft.com/office/officeart/2005/8/layout/pyramid4"/>
    <dgm:cxn modelId="{465F369F-52E8-4DCB-A400-3B8DF3FFAD63}" type="presParOf" srcId="{FF3FC0DB-8608-41A9-AA58-19C492C02436}" destId="{1D2BBE61-42A4-4769-BBDC-02E13E37DE51}" srcOrd="1" destOrd="0" presId="urn:microsoft.com/office/officeart/2005/8/layout/pyramid4"/>
    <dgm:cxn modelId="{63C7C02E-7C1E-43E3-9944-472F3CA3F098}" type="presParOf" srcId="{FF3FC0DB-8608-41A9-AA58-19C492C02436}" destId="{EB167B01-6827-4EBC-AC7B-6C3431B17AB7}" srcOrd="2" destOrd="0" presId="urn:microsoft.com/office/officeart/2005/8/layout/pyramid4"/>
    <dgm:cxn modelId="{3E2CF739-7D64-4824-9B09-D61643B5CCF0}" type="presParOf" srcId="{FF3FC0DB-8608-41A9-AA58-19C492C02436}" destId="{2E2D8DEB-0B43-40CD-8B85-217316A8EC5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C591C-951E-41A3-8E11-A9B3B8B88097}">
      <dsp:nvSpPr>
        <dsp:cNvPr id="0" name=""/>
        <dsp:cNvSpPr/>
      </dsp:nvSpPr>
      <dsp:spPr>
        <a:xfrm>
          <a:off x="1126934" y="305397"/>
          <a:ext cx="2319949" cy="2319949"/>
        </a:xfrm>
        <a:prstGeom prst="pieWedge">
          <a:avLst/>
        </a:prstGeom>
        <a:solidFill>
          <a:srgbClr val="92D050"/>
        </a:soli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DZ" sz="2400" b="1" kern="12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hlinkClick xmlns:r="http://schemas.openxmlformats.org/officeDocument/2006/relationships" r:id="" action="ppaction://hlinkfile"/>
            </a:rPr>
            <a:t>الحجم </a:t>
          </a:r>
          <a:r>
            <a:rPr lang="ar-DZ" sz="2400" b="1" kern="12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rPr>
            <a:t>الساعي الأسبوعي</a:t>
          </a:r>
          <a:endParaRPr lang="fr-FR" sz="2400" b="1" kern="12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endParaRPr>
        </a:p>
      </dsp:txBody>
      <dsp:txXfrm>
        <a:off x="1806431" y="984894"/>
        <a:ext cx="1640452" cy="1640452"/>
      </dsp:txXfrm>
    </dsp:sp>
    <dsp:sp modelId="{1CDCD6AD-4408-40C7-94F0-CC2F0AC500E3}">
      <dsp:nvSpPr>
        <dsp:cNvPr id="0" name=""/>
        <dsp:cNvSpPr/>
      </dsp:nvSpPr>
      <dsp:spPr>
        <a:xfrm rot="5400000">
          <a:off x="3554040" y="305397"/>
          <a:ext cx="2319949" cy="2319949"/>
        </a:xfrm>
        <a:prstGeom prst="pieWedg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2400" b="1" kern="1200" dirty="0" smtClean="0">
              <a:solidFill>
                <a:schemeClr val="tx1"/>
              </a:solidFill>
              <a:latin typeface="Arabic Typesetting" pitchFamily="66" charset="-78"/>
              <a:cs typeface="Arabic Typesetting" pitchFamily="66" charset="-78"/>
            </a:rPr>
            <a:t>الموارد </a:t>
          </a:r>
          <a:r>
            <a:rPr lang="ar-DZ" sz="2400" b="1" kern="1200" dirty="0" smtClean="0">
              <a:solidFill>
                <a:schemeClr val="tx1"/>
              </a:solidFill>
              <a:latin typeface="Arabic Typesetting" pitchFamily="66" charset="-78"/>
              <a:cs typeface="Arabic Typesetting" pitchFamily="66" charset="-78"/>
              <a:hlinkClick xmlns:r="http://schemas.openxmlformats.org/officeDocument/2006/relationships" r:id="" action="ppaction://hlinkfile"/>
            </a:rPr>
            <a:t>المعرفية</a:t>
          </a:r>
          <a:r>
            <a:rPr lang="ar-DZ" sz="2400" b="1" kern="1200" dirty="0" smtClean="0">
              <a:solidFill>
                <a:schemeClr val="tx1"/>
              </a:solidFill>
              <a:latin typeface="Arabic Typesetting" pitchFamily="66" charset="-78"/>
              <a:cs typeface="Arabic Typesetting" pitchFamily="66" charset="-78"/>
            </a:rPr>
            <a:t> والمنهجية القيم والكفاءات العرضية</a:t>
          </a:r>
          <a:endParaRPr lang="fr-FR" sz="2400" b="1" kern="1200" dirty="0" smtClean="0">
            <a:solidFill>
              <a:schemeClr val="tx1"/>
            </a:solidFill>
            <a:latin typeface="Arabic Typesetting" pitchFamily="66" charset="-78"/>
            <a:cs typeface="Arabic Typesetting" pitchFamily="66" charset="-78"/>
          </a:endParaRPr>
        </a:p>
        <a:p>
          <a:pPr lvl="0" algn="ctr" defTabSz="1066800" rtl="1">
            <a:lnSpc>
              <a:spcPct val="90000"/>
            </a:lnSpc>
            <a:spcBef>
              <a:spcPct val="0"/>
            </a:spcBef>
            <a:spcAft>
              <a:spcPct val="35000"/>
            </a:spcAft>
          </a:pPr>
          <a:endParaRPr lang="fr-FR" sz="2400" b="1" kern="1200" dirty="0">
            <a:solidFill>
              <a:srgbClr val="C00000"/>
            </a:solidFill>
            <a:latin typeface="Arabic Typesetting" pitchFamily="66" charset="-78"/>
            <a:cs typeface="Arabic Typesetting" pitchFamily="66" charset="-78"/>
          </a:endParaRPr>
        </a:p>
      </dsp:txBody>
      <dsp:txXfrm rot="-5400000">
        <a:off x="3554040" y="984894"/>
        <a:ext cx="1640452" cy="1640452"/>
      </dsp:txXfrm>
    </dsp:sp>
    <dsp:sp modelId="{3AC9F7C6-6F10-4864-8A45-51E673BF32E0}">
      <dsp:nvSpPr>
        <dsp:cNvPr id="0" name=""/>
        <dsp:cNvSpPr/>
      </dsp:nvSpPr>
      <dsp:spPr>
        <a:xfrm rot="10800000">
          <a:off x="3554040" y="2732503"/>
          <a:ext cx="2319949" cy="2319949"/>
        </a:xfrm>
        <a:prstGeom prst="pieWedge">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DZ" sz="2400" b="1" kern="1200" dirty="0" smtClean="0">
              <a:latin typeface="Arabic Typesetting" pitchFamily="66" charset="-78"/>
              <a:cs typeface="Arabic Typesetting" pitchFamily="66" charset="-78"/>
              <a:hlinkClick xmlns:r="http://schemas.openxmlformats.org/officeDocument/2006/relationships" r:id="" action="ppaction://hlinkfile"/>
            </a:rPr>
            <a:t>نموذج لتناول </a:t>
          </a:r>
          <a:r>
            <a:rPr lang="ar-DZ" sz="2400" b="1" kern="1200" dirty="0" smtClean="0">
              <a:solidFill>
                <a:srgbClr val="C00000"/>
              </a:solidFill>
              <a:latin typeface="Arabic Typesetting" pitchFamily="66" charset="-78"/>
              <a:cs typeface="Arabic Typesetting" pitchFamily="66" charset="-78"/>
              <a:hlinkClick xmlns:r="http://schemas.openxmlformats.org/officeDocument/2006/relationships" r:id="" action="ppaction://hlinkfile"/>
            </a:rPr>
            <a:t>ميادين</a:t>
          </a:r>
          <a:r>
            <a:rPr lang="ar-DZ" sz="2400" b="1" kern="1200" dirty="0" smtClean="0">
              <a:latin typeface="Arabic Typesetting" pitchFamily="66" charset="-78"/>
              <a:cs typeface="Arabic Typesetting" pitchFamily="66" charset="-78"/>
              <a:hlinkClick xmlns:r="http://schemas.openxmlformats.org/officeDocument/2006/relationships" r:id="" action="ppaction://hlinkfile"/>
            </a:rPr>
            <a:t> اللغة  خلال الأسبوع</a:t>
          </a:r>
          <a:endParaRPr lang="fr-FR" sz="2400" b="1" kern="1200" dirty="0">
            <a:latin typeface="Arabic Typesetting" pitchFamily="66" charset="-78"/>
            <a:cs typeface="Arabic Typesetting" pitchFamily="66" charset="-78"/>
          </a:endParaRPr>
        </a:p>
      </dsp:txBody>
      <dsp:txXfrm rot="10800000">
        <a:off x="3554040" y="2732503"/>
        <a:ext cx="1640452" cy="1640452"/>
      </dsp:txXfrm>
    </dsp:sp>
    <dsp:sp modelId="{1D29E9FD-A308-4072-8D54-23A16390E901}">
      <dsp:nvSpPr>
        <dsp:cNvPr id="0" name=""/>
        <dsp:cNvSpPr/>
      </dsp:nvSpPr>
      <dsp:spPr>
        <a:xfrm rot="16200000">
          <a:off x="1126934" y="2732503"/>
          <a:ext cx="2319949" cy="2319949"/>
        </a:xfrm>
        <a:prstGeom prst="pieWedge">
          <a:avLst/>
        </a:prstGeom>
        <a:solidFill>
          <a:schemeClr val="bg1"/>
        </a:solidFill>
        <a:ln w="25400" cap="flat" cmpd="sng" algn="ctr">
          <a:solidFill>
            <a:srgbClr val="FF0000"/>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0688" tIns="170688" rIns="170688" bIns="170688"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1066800">
            <a:lnSpc>
              <a:spcPct val="90000"/>
            </a:lnSpc>
            <a:spcBef>
              <a:spcPct val="0"/>
            </a:spcBef>
            <a:spcAft>
              <a:spcPct val="35000"/>
            </a:spcAft>
          </a:pPr>
          <a:r>
            <a:rPr lang="ar-DZ" sz="24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abic Typesetting" pitchFamily="66" charset="-78"/>
              <a:cs typeface="Arabic Typesetting" pitchFamily="66" charset="-78"/>
              <a:hlinkClick xmlns:r="http://schemas.openxmlformats.org/officeDocument/2006/relationships" r:id="" action="ppaction://hlinkfile"/>
            </a:rPr>
            <a:t>مركبات الميادين (معايير مؤشرات</a:t>
          </a:r>
          <a:r>
            <a:rPr lang="ar-DZ" sz="2400" b="1" kern="1200" dirty="0" smtClean="0">
              <a:solidFill>
                <a:schemeClr val="tx1"/>
              </a:solidFill>
              <a:latin typeface="Arabic Typesetting" pitchFamily="66" charset="-78"/>
              <a:cs typeface="Arabic Typesetting" pitchFamily="66" charset="-78"/>
            </a:rPr>
            <a:t>)</a:t>
          </a:r>
          <a:endParaRPr lang="fr-FR" sz="2400" b="1" kern="1200" dirty="0">
            <a:solidFill>
              <a:schemeClr val="tx1"/>
            </a:solidFill>
            <a:latin typeface="Arabic Typesetting" pitchFamily="66" charset="-78"/>
            <a:cs typeface="Arabic Typesetting" pitchFamily="66" charset="-78"/>
          </a:endParaRPr>
        </a:p>
      </dsp:txBody>
      <dsp:txXfrm rot="5400000">
        <a:off x="1806431" y="2732503"/>
        <a:ext cx="1640452" cy="1640452"/>
      </dsp:txXfrm>
    </dsp:sp>
    <dsp:sp modelId="{22071B52-0BD7-400B-BC48-EAC9D3968D37}">
      <dsp:nvSpPr>
        <dsp:cNvPr id="0" name=""/>
        <dsp:cNvSpPr/>
      </dsp:nvSpPr>
      <dsp:spPr>
        <a:xfrm>
          <a:off x="3099962" y="2196718"/>
          <a:ext cx="800998" cy="6965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191C3-090C-471D-8EEB-48AA94A35489}">
      <dsp:nvSpPr>
        <dsp:cNvPr id="0" name=""/>
        <dsp:cNvSpPr/>
      </dsp:nvSpPr>
      <dsp:spPr>
        <a:xfrm rot="10800000">
          <a:off x="3099962" y="2464611"/>
          <a:ext cx="800998" cy="6965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889B6-21FE-4F20-A483-4844AAB9BE04}">
      <dsp:nvSpPr>
        <dsp:cNvPr id="0" name=""/>
        <dsp:cNvSpPr/>
      </dsp:nvSpPr>
      <dsp:spPr>
        <a:xfrm>
          <a:off x="2928957" y="3179007"/>
          <a:ext cx="1818811" cy="1178177"/>
        </a:xfrm>
        <a:prstGeom prst="roundRect">
          <a:avLst>
            <a:gd name="adj" fmla="val 10000"/>
          </a:avLst>
        </a:prstGeom>
        <a:solidFill>
          <a:schemeClr val="dk1"/>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ar-DZ" sz="2400" b="1" kern="1200" dirty="0" smtClean="0">
              <a:solidFill>
                <a:schemeClr val="tx1"/>
              </a:solidFill>
              <a:latin typeface="Arabic Typesetting" pitchFamily="66" charset="-78"/>
              <a:cs typeface="Arabic Typesetting" pitchFamily="66" charset="-78"/>
            </a:rPr>
            <a:t>الأسبوع 03</a:t>
          </a:r>
          <a:endParaRPr lang="fr-FR" sz="2400" b="1" kern="1200" dirty="0">
            <a:solidFill>
              <a:schemeClr val="tx1"/>
            </a:solidFill>
            <a:latin typeface="Arabic Typesetting" pitchFamily="66" charset="-78"/>
            <a:cs typeface="Arabic Typesetting" pitchFamily="66" charset="-78"/>
          </a:endParaRPr>
        </a:p>
      </dsp:txBody>
      <dsp:txXfrm>
        <a:off x="3500481" y="3499432"/>
        <a:ext cx="1221406" cy="831871"/>
      </dsp:txXfrm>
    </dsp:sp>
    <dsp:sp modelId="{0ABAC703-B5E9-4F21-B0C0-046C103B519C}">
      <dsp:nvSpPr>
        <dsp:cNvPr id="0" name=""/>
        <dsp:cNvSpPr/>
      </dsp:nvSpPr>
      <dsp:spPr>
        <a:xfrm>
          <a:off x="0" y="3163054"/>
          <a:ext cx="1818811" cy="1178177"/>
        </a:xfrm>
        <a:prstGeom prst="roundRect">
          <a:avLst>
            <a:gd name="adj" fmla="val 10000"/>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ar-DZ" sz="2400" kern="1200" dirty="0" smtClean="0">
              <a:latin typeface="Arabic Typesetting" pitchFamily="66" charset="-78"/>
              <a:cs typeface="Arabic Typesetting" pitchFamily="66" charset="-78"/>
            </a:rPr>
            <a:t>ا</a:t>
          </a:r>
          <a:r>
            <a:rPr lang="ar-DZ" sz="2400" b="1" kern="1200" dirty="0" smtClean="0">
              <a:latin typeface="Arabic Typesetting" pitchFamily="66" charset="-78"/>
              <a:cs typeface="Arabic Typesetting" pitchFamily="66" charset="-78"/>
            </a:rPr>
            <a:t>لأسبوع 04</a:t>
          </a:r>
          <a:endParaRPr lang="fr-FR" sz="2400" b="1" kern="1200" dirty="0">
            <a:latin typeface="Arabic Typesetting" pitchFamily="66" charset="-78"/>
            <a:cs typeface="Arabic Typesetting" pitchFamily="66" charset="-78"/>
          </a:endParaRPr>
        </a:p>
      </dsp:txBody>
      <dsp:txXfrm>
        <a:off x="25881" y="3483480"/>
        <a:ext cx="1221406" cy="831871"/>
      </dsp:txXfrm>
    </dsp:sp>
    <dsp:sp modelId="{6554E645-24D9-4AFC-BC72-E1A04FFA3A44}">
      <dsp:nvSpPr>
        <dsp:cNvPr id="0" name=""/>
        <dsp:cNvSpPr/>
      </dsp:nvSpPr>
      <dsp:spPr>
        <a:xfrm>
          <a:off x="2967534" y="659427"/>
          <a:ext cx="1818811" cy="1178177"/>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ar-DZ" sz="2400" b="1" kern="1200" dirty="0" smtClean="0">
              <a:latin typeface="Arabic Typesetting" pitchFamily="66" charset="-78"/>
              <a:cs typeface="Arabic Typesetting" pitchFamily="66" charset="-78"/>
            </a:rPr>
            <a:t>الأسبوع 01</a:t>
          </a:r>
          <a:endParaRPr lang="fr-FR" sz="2400" b="1" kern="1200" dirty="0">
            <a:latin typeface="Arabic Typesetting" pitchFamily="66" charset="-78"/>
            <a:cs typeface="Arabic Typesetting" pitchFamily="66" charset="-78"/>
          </a:endParaRPr>
        </a:p>
      </dsp:txBody>
      <dsp:txXfrm>
        <a:off x="3539058" y="685308"/>
        <a:ext cx="1221406" cy="831871"/>
      </dsp:txXfrm>
    </dsp:sp>
    <dsp:sp modelId="{56B77037-A648-4297-B4EF-8C050DE2258A}">
      <dsp:nvSpPr>
        <dsp:cNvPr id="0" name=""/>
        <dsp:cNvSpPr/>
      </dsp:nvSpPr>
      <dsp:spPr>
        <a:xfrm>
          <a:off x="0" y="678667"/>
          <a:ext cx="1818811" cy="1178177"/>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ar-DZ" sz="2400" b="1" kern="1200" dirty="0" smtClean="0">
              <a:latin typeface="Arabic Typesetting" pitchFamily="66" charset="-78"/>
              <a:cs typeface="Arabic Typesetting" pitchFamily="66" charset="-78"/>
            </a:rPr>
            <a:t>الأسبوع 02 </a:t>
          </a:r>
          <a:endParaRPr lang="fr-FR" sz="2400" b="1" kern="1200" dirty="0">
            <a:latin typeface="Arabic Typesetting" pitchFamily="66" charset="-78"/>
            <a:cs typeface="Arabic Typesetting" pitchFamily="66" charset="-78"/>
          </a:endParaRPr>
        </a:p>
      </dsp:txBody>
      <dsp:txXfrm>
        <a:off x="25881" y="704548"/>
        <a:ext cx="1221406" cy="831871"/>
      </dsp:txXfrm>
    </dsp:sp>
    <dsp:sp modelId="{972F6E0F-7D6D-4D1E-91B5-39C1F40ED860}">
      <dsp:nvSpPr>
        <dsp:cNvPr id="0" name=""/>
        <dsp:cNvSpPr/>
      </dsp:nvSpPr>
      <dsp:spPr>
        <a:xfrm>
          <a:off x="762133" y="869290"/>
          <a:ext cx="1594221" cy="1594221"/>
        </a:xfrm>
        <a:prstGeom prst="pieWedg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w="9525" cap="flat" cmpd="sng" algn="ctr">
          <a:solidFill>
            <a:schemeClr val="accent3">
              <a:shade val="48000"/>
              <a:satMod val="110000"/>
            </a:schemeClr>
          </a:solidFill>
          <a:prstDash val="solid"/>
        </a:ln>
        <a:effectLst>
          <a:outerShdw blurRad="190500" dist="228600" dir="2700000" sy="90000" rotWithShape="0">
            <a:srgbClr val="000000">
              <a:alpha val="255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latin typeface="Arabic Typesetting" pitchFamily="66" charset="-78"/>
              <a:cs typeface="Arabic Typesetting" pitchFamily="66" charset="-78"/>
            </a:rPr>
            <a:t>الوضعية الجزئية 02</a:t>
          </a:r>
          <a:endParaRPr lang="fr-FR" sz="2400" b="1" kern="1200" dirty="0">
            <a:solidFill>
              <a:schemeClr val="tx1"/>
            </a:solidFill>
            <a:latin typeface="Arabic Typesetting" pitchFamily="66" charset="-78"/>
            <a:cs typeface="Arabic Typesetting" pitchFamily="66" charset="-78"/>
          </a:endParaRPr>
        </a:p>
      </dsp:txBody>
      <dsp:txXfrm>
        <a:off x="1229070" y="1336227"/>
        <a:ext cx="1127284" cy="1127284"/>
      </dsp:txXfrm>
    </dsp:sp>
    <dsp:sp modelId="{8AAD05A7-6E7F-41F3-AA4B-4BE7B8903F49}">
      <dsp:nvSpPr>
        <dsp:cNvPr id="0" name=""/>
        <dsp:cNvSpPr/>
      </dsp:nvSpPr>
      <dsp:spPr>
        <a:xfrm rot="5400000">
          <a:off x="2429991" y="869290"/>
          <a:ext cx="1594221" cy="1594221"/>
        </a:xfrm>
        <a:prstGeom prst="pieWedge">
          <a:avLst/>
        </a:prstGeom>
        <a:solidFill>
          <a:schemeClr val="accent2"/>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latin typeface="Arabic Typesetting" pitchFamily="66" charset="-78"/>
              <a:cs typeface="Arabic Typesetting" pitchFamily="66" charset="-78"/>
            </a:rPr>
            <a:t>الوضعية الجزئية 01</a:t>
          </a:r>
          <a:endParaRPr lang="fr-FR" sz="2400" b="1" kern="1200" dirty="0">
            <a:solidFill>
              <a:schemeClr val="tx1"/>
            </a:solidFill>
            <a:latin typeface="Arabic Typesetting" pitchFamily="66" charset="-78"/>
            <a:cs typeface="Arabic Typesetting" pitchFamily="66" charset="-78"/>
          </a:endParaRPr>
        </a:p>
      </dsp:txBody>
      <dsp:txXfrm rot="-5400000">
        <a:off x="2429991" y="1336227"/>
        <a:ext cx="1127284" cy="1127284"/>
      </dsp:txXfrm>
    </dsp:sp>
    <dsp:sp modelId="{8957C1EC-5D45-4FDE-B36E-C6E9BB79AACA}">
      <dsp:nvSpPr>
        <dsp:cNvPr id="0" name=""/>
        <dsp:cNvSpPr/>
      </dsp:nvSpPr>
      <dsp:spPr>
        <a:xfrm rot="10800000">
          <a:off x="2429991" y="2537148"/>
          <a:ext cx="1594221" cy="1594221"/>
        </a:xfrm>
        <a:prstGeom prst="pieWedge">
          <a:avLst/>
        </a:prstGeom>
        <a:gradFill rotWithShape="1">
          <a:gsLst>
            <a:gs pos="0">
              <a:schemeClr val="dk1">
                <a:shade val="60000"/>
              </a:schemeClr>
            </a:gs>
            <a:gs pos="33000">
              <a:schemeClr val="dk1">
                <a:tint val="86500"/>
              </a:schemeClr>
            </a:gs>
            <a:gs pos="46750">
              <a:schemeClr val="dk1">
                <a:tint val="71000"/>
                <a:satMod val="112000"/>
              </a:schemeClr>
            </a:gs>
            <a:gs pos="53000">
              <a:schemeClr val="dk1">
                <a:tint val="71000"/>
                <a:satMod val="112000"/>
              </a:schemeClr>
            </a:gs>
            <a:gs pos="68000">
              <a:schemeClr val="dk1">
                <a:tint val="86000"/>
              </a:schemeClr>
            </a:gs>
            <a:gs pos="100000">
              <a:schemeClr val="dk1">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dk1"/>
        </a:lnRef>
        <a:fillRef idx="3">
          <a:schemeClr val="dk1"/>
        </a:fillRef>
        <a:effectRef idx="3">
          <a:schemeClr val="dk1"/>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ar-DZ" sz="2400" kern="1200" dirty="0" smtClean="0">
            <a:latin typeface="Arabic Typesetting" pitchFamily="66" charset="-78"/>
            <a:cs typeface="Arabic Typesetting" pitchFamily="66" charset="-78"/>
          </a:endParaRPr>
        </a:p>
        <a:p>
          <a:pPr lvl="0" algn="ctr" defTabSz="1066800">
            <a:lnSpc>
              <a:spcPct val="90000"/>
            </a:lnSpc>
            <a:spcBef>
              <a:spcPct val="0"/>
            </a:spcBef>
            <a:spcAft>
              <a:spcPct val="35000"/>
            </a:spcAft>
          </a:pPr>
          <a:r>
            <a:rPr lang="ar-DZ" sz="2400" b="1" kern="1200" dirty="0" smtClean="0">
              <a:latin typeface="Arabic Typesetting" pitchFamily="66" charset="-78"/>
              <a:cs typeface="Arabic Typesetting" pitchFamily="66" charset="-78"/>
            </a:rPr>
            <a:t>الوضعية  الجزئية 03</a:t>
          </a:r>
          <a:r>
            <a:rPr lang="ar-DZ" sz="2000" b="1" kern="1200" dirty="0" smtClean="0">
              <a:latin typeface="Arabic Typesetting" pitchFamily="66" charset="-78"/>
              <a:cs typeface="Arabic Typesetting" pitchFamily="66" charset="-78"/>
            </a:rPr>
            <a:t>  </a:t>
          </a:r>
        </a:p>
        <a:p>
          <a:pPr lvl="0" algn="ctr" defTabSz="1066800">
            <a:lnSpc>
              <a:spcPct val="90000"/>
            </a:lnSpc>
            <a:spcBef>
              <a:spcPct val="0"/>
            </a:spcBef>
            <a:spcAft>
              <a:spcPct val="35000"/>
            </a:spcAft>
          </a:pPr>
          <a:endParaRPr lang="fr-FR" sz="2000" kern="1200" dirty="0">
            <a:latin typeface="Arabic Typesetting" pitchFamily="66" charset="-78"/>
            <a:cs typeface="Arabic Typesetting" pitchFamily="66" charset="-78"/>
          </a:endParaRPr>
        </a:p>
      </dsp:txBody>
      <dsp:txXfrm rot="10800000">
        <a:off x="2429991" y="2537148"/>
        <a:ext cx="1127284" cy="1127284"/>
      </dsp:txXfrm>
    </dsp:sp>
    <dsp:sp modelId="{63625B60-A1E3-446A-8F74-6F17B1724228}">
      <dsp:nvSpPr>
        <dsp:cNvPr id="0" name=""/>
        <dsp:cNvSpPr/>
      </dsp:nvSpPr>
      <dsp:spPr>
        <a:xfrm rot="16200000">
          <a:off x="762133" y="2537148"/>
          <a:ext cx="1594221" cy="1594221"/>
        </a:xfrm>
        <a:prstGeom prst="pieWedge">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DZ" sz="2400" b="1" kern="1200" dirty="0" smtClean="0">
              <a:solidFill>
                <a:schemeClr val="tx1"/>
              </a:solidFill>
              <a:latin typeface="Arabic Typesetting" pitchFamily="66" charset="-78"/>
              <a:cs typeface="Arabic Typesetting" pitchFamily="66" charset="-78"/>
            </a:rPr>
            <a:t>الوضعية الجزئية 5/4</a:t>
          </a:r>
          <a:endParaRPr lang="fr-FR" sz="2400" b="1" kern="1200" dirty="0">
            <a:solidFill>
              <a:schemeClr val="tx1"/>
            </a:solidFill>
            <a:latin typeface="Arabic Typesetting" pitchFamily="66" charset="-78"/>
            <a:cs typeface="Arabic Typesetting" pitchFamily="66" charset="-78"/>
          </a:endParaRPr>
        </a:p>
      </dsp:txBody>
      <dsp:txXfrm rot="5400000">
        <a:off x="1229070" y="2537148"/>
        <a:ext cx="1127284" cy="1127284"/>
      </dsp:txXfrm>
    </dsp:sp>
    <dsp:sp modelId="{00737903-B0BC-4215-9F3A-DFFF1A7FFBC4}">
      <dsp:nvSpPr>
        <dsp:cNvPr id="0" name=""/>
        <dsp:cNvSpPr/>
      </dsp:nvSpPr>
      <dsp:spPr>
        <a:xfrm>
          <a:off x="2117958" y="2168967"/>
          <a:ext cx="550429" cy="4786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23295-8D76-4CB9-9901-35FD85843136}">
      <dsp:nvSpPr>
        <dsp:cNvPr id="0" name=""/>
        <dsp:cNvSpPr/>
      </dsp:nvSpPr>
      <dsp:spPr>
        <a:xfrm rot="10800000">
          <a:off x="2117958" y="2353057"/>
          <a:ext cx="550429" cy="4786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CE306-DE27-4B9F-91AB-A3B6DDDA637B}">
      <dsp:nvSpPr>
        <dsp:cNvPr id="0" name=""/>
        <dsp:cNvSpPr/>
      </dsp:nvSpPr>
      <dsp:spPr>
        <a:xfrm>
          <a:off x="2667803" y="0"/>
          <a:ext cx="2557472" cy="2557472"/>
        </a:xfrm>
        <a:prstGeom prst="triangl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w="9525" cap="flat" cmpd="sng" algn="ctr">
          <a:solidFill>
            <a:schemeClr val="accent3">
              <a:shade val="48000"/>
              <a:satMod val="110000"/>
            </a:schemeClr>
          </a:solidFill>
          <a:prstDash val="solid"/>
        </a:ln>
        <a:effectLst>
          <a:outerShdw blurRad="190500" dist="228600" dir="2700000" sy="90000" rotWithShape="0">
            <a:srgbClr val="000000">
              <a:alpha val="255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latin typeface="Arabic Typesetting" pitchFamily="66" charset="-78"/>
              <a:cs typeface="Arabic Typesetting" pitchFamily="66" charset="-78"/>
            </a:rPr>
            <a:t>في ميدان فهم المنطوق </a:t>
          </a:r>
          <a:endParaRPr lang="fr-FR" sz="2800" b="1" kern="1200" dirty="0">
            <a:latin typeface="Arabic Typesetting" pitchFamily="66" charset="-78"/>
            <a:cs typeface="Arabic Typesetting" pitchFamily="66" charset="-78"/>
          </a:endParaRPr>
        </a:p>
      </dsp:txBody>
      <dsp:txXfrm>
        <a:off x="3307171" y="1278736"/>
        <a:ext cx="1278736" cy="1278736"/>
      </dsp:txXfrm>
    </dsp:sp>
    <dsp:sp modelId="{1D2BBE61-42A4-4769-BBDC-02E13E37DE51}">
      <dsp:nvSpPr>
        <dsp:cNvPr id="0" name=""/>
        <dsp:cNvSpPr/>
      </dsp:nvSpPr>
      <dsp:spPr>
        <a:xfrm>
          <a:off x="1389067" y="2557472"/>
          <a:ext cx="2557472" cy="2557472"/>
        </a:xfrm>
        <a:prstGeom prst="triangl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latin typeface="Arabic Typesetting" pitchFamily="66" charset="-78"/>
              <a:cs typeface="Arabic Typesetting" pitchFamily="66" charset="-78"/>
            </a:rPr>
            <a:t>في ميدان التعبير الكتابي </a:t>
          </a:r>
          <a:endParaRPr lang="fr-FR" sz="2400" b="1" kern="1200" dirty="0">
            <a:latin typeface="Arabic Typesetting" pitchFamily="66" charset="-78"/>
            <a:cs typeface="Arabic Typesetting" pitchFamily="66" charset="-78"/>
          </a:endParaRPr>
        </a:p>
      </dsp:txBody>
      <dsp:txXfrm>
        <a:off x="2028435" y="3836208"/>
        <a:ext cx="1278736" cy="1278736"/>
      </dsp:txXfrm>
    </dsp:sp>
    <dsp:sp modelId="{EB167B01-6827-4EBC-AC7B-6C3431B17AB7}">
      <dsp:nvSpPr>
        <dsp:cNvPr id="0" name=""/>
        <dsp:cNvSpPr/>
      </dsp:nvSpPr>
      <dsp:spPr>
        <a:xfrm rot="10800000">
          <a:off x="2667803" y="2557472"/>
          <a:ext cx="2557472" cy="2557472"/>
        </a:xfrm>
        <a:prstGeom prst="triangle">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latin typeface="Arabic Typesetting" pitchFamily="66" charset="-78"/>
              <a:cs typeface="Arabic Typesetting" pitchFamily="66" charset="-78"/>
            </a:rPr>
            <a:t>في ميدان التعبير الشفوي </a:t>
          </a:r>
          <a:endParaRPr lang="fr-FR" sz="2400" b="1" kern="1200" dirty="0">
            <a:latin typeface="Arabic Typesetting" pitchFamily="66" charset="-78"/>
            <a:cs typeface="Arabic Typesetting" pitchFamily="66" charset="-78"/>
          </a:endParaRPr>
        </a:p>
      </dsp:txBody>
      <dsp:txXfrm rot="10800000">
        <a:off x="3307171" y="2557472"/>
        <a:ext cx="1278736" cy="1278736"/>
      </dsp:txXfrm>
    </dsp:sp>
    <dsp:sp modelId="{2E2D8DEB-0B43-40CD-8B85-217316A8EC5C}">
      <dsp:nvSpPr>
        <dsp:cNvPr id="0" name=""/>
        <dsp:cNvSpPr/>
      </dsp:nvSpPr>
      <dsp:spPr>
        <a:xfrm>
          <a:off x="3946539" y="2557472"/>
          <a:ext cx="2557472" cy="2557472"/>
        </a:xfrm>
        <a:prstGeom prst="triangle">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latin typeface="Arabic Typesetting" pitchFamily="66" charset="-78"/>
              <a:cs typeface="Arabic Typesetting" pitchFamily="66" charset="-78"/>
            </a:rPr>
            <a:t>في ميدان فهم المكتوب </a:t>
          </a:r>
          <a:endParaRPr lang="fr-FR" sz="2800" b="1" kern="1200" dirty="0">
            <a:latin typeface="Arabic Typesetting" pitchFamily="66" charset="-78"/>
            <a:cs typeface="Arabic Typesetting" pitchFamily="66" charset="-78"/>
          </a:endParaRPr>
        </a:p>
      </dsp:txBody>
      <dsp:txXfrm>
        <a:off x="4585907" y="3836208"/>
        <a:ext cx="1278736" cy="1278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CE306-DE27-4B9F-91AB-A3B6DDDA637B}">
      <dsp:nvSpPr>
        <dsp:cNvPr id="0" name=""/>
        <dsp:cNvSpPr/>
      </dsp:nvSpPr>
      <dsp:spPr>
        <a:xfrm>
          <a:off x="3043262" y="0"/>
          <a:ext cx="2700347" cy="2700347"/>
        </a:xfrm>
        <a:prstGeom prst="triangl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w="9525" cap="flat" cmpd="sng" algn="ctr">
          <a:solidFill>
            <a:schemeClr val="accent3">
              <a:shade val="48000"/>
              <a:satMod val="110000"/>
            </a:schemeClr>
          </a:solidFill>
          <a:prstDash val="solid"/>
        </a:ln>
        <a:effectLst>
          <a:outerShdw blurRad="190500" dist="228600" dir="2700000" sy="90000" rotWithShape="0">
            <a:srgbClr val="000000">
              <a:alpha val="255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latin typeface="Arabic Typesetting" pitchFamily="66" charset="-78"/>
              <a:cs typeface="Arabic Typesetting" pitchFamily="66" charset="-78"/>
            </a:rPr>
            <a:t>في ميدان فهم المنطوق </a:t>
          </a:r>
          <a:endParaRPr lang="fr-FR" sz="2800" b="1" kern="1200" dirty="0">
            <a:latin typeface="Arabic Typesetting" pitchFamily="66" charset="-78"/>
            <a:cs typeface="Arabic Typesetting" pitchFamily="66" charset="-78"/>
          </a:endParaRPr>
        </a:p>
      </dsp:txBody>
      <dsp:txXfrm>
        <a:off x="3718349" y="1350174"/>
        <a:ext cx="1350173" cy="1350173"/>
      </dsp:txXfrm>
    </dsp:sp>
    <dsp:sp modelId="{1D2BBE61-42A4-4769-BBDC-02E13E37DE51}">
      <dsp:nvSpPr>
        <dsp:cNvPr id="0" name=""/>
        <dsp:cNvSpPr/>
      </dsp:nvSpPr>
      <dsp:spPr>
        <a:xfrm>
          <a:off x="1693088" y="2700347"/>
          <a:ext cx="2700347" cy="2700347"/>
        </a:xfrm>
        <a:prstGeom prst="triangl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latin typeface="Arabic Typesetting" pitchFamily="66" charset="-78"/>
              <a:cs typeface="Arabic Typesetting" pitchFamily="66" charset="-78"/>
            </a:rPr>
            <a:t>في ميدان التعبير الكتابي </a:t>
          </a:r>
          <a:endParaRPr lang="fr-FR" sz="2400" b="1" kern="1200" dirty="0">
            <a:latin typeface="Arabic Typesetting" pitchFamily="66" charset="-78"/>
            <a:cs typeface="Arabic Typesetting" pitchFamily="66" charset="-78"/>
          </a:endParaRPr>
        </a:p>
      </dsp:txBody>
      <dsp:txXfrm>
        <a:off x="2368175" y="4050521"/>
        <a:ext cx="1350173" cy="1350173"/>
      </dsp:txXfrm>
    </dsp:sp>
    <dsp:sp modelId="{EB167B01-6827-4EBC-AC7B-6C3431B17AB7}">
      <dsp:nvSpPr>
        <dsp:cNvPr id="0" name=""/>
        <dsp:cNvSpPr/>
      </dsp:nvSpPr>
      <dsp:spPr>
        <a:xfrm rot="10800000">
          <a:off x="3043262" y="2700347"/>
          <a:ext cx="2700347" cy="2700347"/>
        </a:xfrm>
        <a:prstGeom prst="triangle">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latin typeface="Arabic Typesetting" pitchFamily="66" charset="-78"/>
              <a:cs typeface="Arabic Typesetting" pitchFamily="66" charset="-78"/>
            </a:rPr>
            <a:t>في ميدان التعبير الشفوي </a:t>
          </a:r>
          <a:endParaRPr lang="fr-FR" sz="2400" b="1" kern="1200" dirty="0">
            <a:latin typeface="Arabic Typesetting" pitchFamily="66" charset="-78"/>
            <a:cs typeface="Arabic Typesetting" pitchFamily="66" charset="-78"/>
          </a:endParaRPr>
        </a:p>
      </dsp:txBody>
      <dsp:txXfrm rot="10800000">
        <a:off x="3718349" y="2700347"/>
        <a:ext cx="1350173" cy="1350173"/>
      </dsp:txXfrm>
    </dsp:sp>
    <dsp:sp modelId="{2E2D8DEB-0B43-40CD-8B85-217316A8EC5C}">
      <dsp:nvSpPr>
        <dsp:cNvPr id="0" name=""/>
        <dsp:cNvSpPr/>
      </dsp:nvSpPr>
      <dsp:spPr>
        <a:xfrm>
          <a:off x="4393436" y="2700347"/>
          <a:ext cx="2700347" cy="2700347"/>
        </a:xfrm>
        <a:prstGeom prst="triangle">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latin typeface="Arabic Typesetting" pitchFamily="66" charset="-78"/>
              <a:cs typeface="Arabic Typesetting" pitchFamily="66" charset="-78"/>
            </a:rPr>
            <a:t>في ميدان فهم المكتوب </a:t>
          </a:r>
          <a:endParaRPr lang="fr-FR" sz="2800" b="1" kern="1200" dirty="0">
            <a:latin typeface="Arabic Typesetting" pitchFamily="66" charset="-78"/>
            <a:cs typeface="Arabic Typesetting" pitchFamily="66" charset="-78"/>
          </a:endParaRPr>
        </a:p>
      </dsp:txBody>
      <dsp:txXfrm>
        <a:off x="5068523" y="4050521"/>
        <a:ext cx="1350173" cy="1350173"/>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0.34567</cdr:x>
      <cdr:y>0.5</cdr:y>
    </cdr:from>
    <cdr:to>
      <cdr:x>0.45678</cdr:x>
      <cdr:y>0.64865</cdr:y>
    </cdr:to>
    <cdr:sp macro="" textlink="">
      <cdr:nvSpPr>
        <cdr:cNvPr id="2" name="Rectangle à coins arrondis 1"/>
        <cdr:cNvSpPr/>
      </cdr:nvSpPr>
      <cdr:spPr>
        <a:xfrm xmlns:a="http://schemas.openxmlformats.org/drawingml/2006/main">
          <a:off x="2000232" y="2643206"/>
          <a:ext cx="642942" cy="785818"/>
        </a:xfrm>
        <a:prstGeom xmlns:a="http://schemas.openxmlformats.org/drawingml/2006/main" prst="round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ar-DZ" sz="4400" dirty="0" smtClean="0"/>
            <a:t>8</a:t>
          </a:r>
          <a:endParaRPr lang="fr-FR" sz="4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7D036C7-AD0A-424E-8485-E14B39C0C5B8}" type="datetimeFigureOut">
              <a:rPr lang="ar-SA" smtClean="0"/>
              <a:t>02/07/1437</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42D1F50-7A4F-4C7C-A376-C95C9F077802}" type="slidenum">
              <a:rPr lang="ar-SA" smtClean="0"/>
              <a:t>‹#›</a:t>
            </a:fld>
            <a:endParaRPr lang="ar-SA"/>
          </a:p>
        </p:txBody>
      </p:sp>
    </p:spTree>
    <p:extLst>
      <p:ext uri="{BB962C8B-B14F-4D97-AF65-F5344CB8AC3E}">
        <p14:creationId xmlns:p14="http://schemas.microsoft.com/office/powerpoint/2010/main" val="366223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3A72F-9962-43D1-B58B-F829F96DEAA9}" type="datetimeFigureOut">
              <a:rPr lang="fr-FR" smtClean="0"/>
              <a:pPr/>
              <a:t>09/04/2016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F758D-ECFA-4ABA-969D-B5B1470D7A16}" type="slidenum">
              <a:rPr lang="fr-FR" smtClean="0"/>
              <a:pPr/>
              <a:t>‹#›</a:t>
            </a:fld>
            <a:endParaRPr lang="fr-FR" dirty="0"/>
          </a:p>
        </p:txBody>
      </p:sp>
    </p:spTree>
    <p:extLst>
      <p:ext uri="{BB962C8B-B14F-4D97-AF65-F5344CB8AC3E}">
        <p14:creationId xmlns:p14="http://schemas.microsoft.com/office/powerpoint/2010/main" val="337630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9C004-E025-4FE9-96BF-21F91E9B93A0}" type="slidenum">
              <a:rPr lang="en-US"/>
              <a:pPr/>
              <a:t>1</a:t>
            </a:fld>
            <a:endParaRPr lang="en-US" dirty="0"/>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smtClean="0"/>
          </a:p>
          <a:p>
            <a:endParaRPr lang="fr-FR" dirty="0"/>
          </a:p>
        </p:txBody>
      </p:sp>
      <p:sp>
        <p:nvSpPr>
          <p:cNvPr id="4" name="Espace réservé du numéro de diapositive 3"/>
          <p:cNvSpPr>
            <a:spLocks noGrp="1"/>
          </p:cNvSpPr>
          <p:nvPr>
            <p:ph type="sldNum" sz="quarter" idx="10"/>
          </p:nvPr>
        </p:nvSpPr>
        <p:spPr/>
        <p:txBody>
          <a:bodyPr/>
          <a:lstStyle/>
          <a:p>
            <a:fld id="{0971C588-BE43-4F5E-A028-E7CB6C1C0033}" type="slidenum">
              <a:rPr lang="fr-FR" smtClean="0"/>
              <a:pPr/>
              <a:t>52</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B49B4A-524A-4A0E-B70D-E538C42D5F52}" type="slidenum">
              <a:rPr lang="fr-FR" smtClean="0"/>
              <a:pPr/>
              <a:t>66</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B49B4A-524A-4A0E-B70D-E538C42D5F52}" type="slidenum">
              <a:rPr lang="fr-FR" smtClean="0"/>
              <a:pPr/>
              <a:t>80</a:t>
            </a:fld>
            <a:endParaRPr lang="fr-FR" dirty="0"/>
          </a:p>
        </p:txBody>
      </p:sp>
    </p:spTree>
    <p:extLst>
      <p:ext uri="{BB962C8B-B14F-4D97-AF65-F5344CB8AC3E}">
        <p14:creationId xmlns:p14="http://schemas.microsoft.com/office/powerpoint/2010/main" val="241310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ndParaRPr>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defRPr>
            </a:lvl1pPr>
            <a:lvl2pPr marL="742950" indent="-285750" defTabSz="931863">
              <a:defRPr sz="2400">
                <a:solidFill>
                  <a:schemeClr val="tx1"/>
                </a:solidFill>
                <a:latin typeface="Arial" charset="0"/>
              </a:defRPr>
            </a:lvl2pPr>
            <a:lvl3pPr marL="1143000" indent="-228600" defTabSz="931863">
              <a:defRPr sz="2400">
                <a:solidFill>
                  <a:schemeClr val="tx1"/>
                </a:solidFill>
                <a:latin typeface="Arial" charset="0"/>
              </a:defRPr>
            </a:lvl3pPr>
            <a:lvl4pPr marL="1600200" indent="-228600" defTabSz="931863">
              <a:defRPr sz="2400">
                <a:solidFill>
                  <a:schemeClr val="tx1"/>
                </a:solidFill>
                <a:latin typeface="Arial" charset="0"/>
              </a:defRPr>
            </a:lvl4pPr>
            <a:lvl5pPr marL="2057400" indent="-228600" defTabSz="931863">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EC6808BD-7D8B-408C-BF5B-000C77BDC94B}" type="slidenum">
              <a:rPr lang="fr-FR" altLang="fr-FR" sz="1200">
                <a:solidFill>
                  <a:prstClr val="black"/>
                </a:solidFill>
                <a:latin typeface="Times New Roman" pitchFamily="18" charset="0"/>
              </a:rPr>
              <a:pPr/>
              <a:t>10</a:t>
            </a:fld>
            <a:endParaRPr lang="fr-FR" altLang="fr-FR" sz="120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ndParaRPr>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defRPr>
            </a:lvl1pPr>
            <a:lvl2pPr marL="742950" indent="-285750" defTabSz="931863">
              <a:defRPr sz="2400">
                <a:solidFill>
                  <a:schemeClr val="tx1"/>
                </a:solidFill>
                <a:latin typeface="Arial" charset="0"/>
              </a:defRPr>
            </a:lvl2pPr>
            <a:lvl3pPr marL="1143000" indent="-228600" defTabSz="931863">
              <a:defRPr sz="2400">
                <a:solidFill>
                  <a:schemeClr val="tx1"/>
                </a:solidFill>
                <a:latin typeface="Arial" charset="0"/>
              </a:defRPr>
            </a:lvl3pPr>
            <a:lvl4pPr marL="1600200" indent="-228600" defTabSz="931863">
              <a:defRPr sz="2400">
                <a:solidFill>
                  <a:schemeClr val="tx1"/>
                </a:solidFill>
                <a:latin typeface="Arial" charset="0"/>
              </a:defRPr>
            </a:lvl4pPr>
            <a:lvl5pPr marL="2057400" indent="-228600" defTabSz="931863">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216EC83A-6A24-4D7E-839B-8E752F546ABC}" type="slidenum">
              <a:rPr lang="fr-FR" altLang="fr-FR" sz="1200">
                <a:solidFill>
                  <a:prstClr val="black"/>
                </a:solidFill>
                <a:latin typeface="Times New Roman" pitchFamily="18" charset="0"/>
              </a:rPr>
              <a:pPr/>
              <a:t>24</a:t>
            </a:fld>
            <a:endParaRPr lang="fr-FR" altLang="fr-FR" sz="120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ndParaRPr>
          </a:p>
        </p:txBody>
      </p:sp>
      <p:sp>
        <p:nvSpPr>
          <p:cNvPr id="501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defRPr>
            </a:lvl1pPr>
            <a:lvl2pPr marL="742950" indent="-285750" defTabSz="931863">
              <a:defRPr sz="2400">
                <a:solidFill>
                  <a:schemeClr val="tx1"/>
                </a:solidFill>
                <a:latin typeface="Arial" charset="0"/>
              </a:defRPr>
            </a:lvl2pPr>
            <a:lvl3pPr marL="1143000" indent="-228600" defTabSz="931863">
              <a:defRPr sz="2400">
                <a:solidFill>
                  <a:schemeClr val="tx1"/>
                </a:solidFill>
                <a:latin typeface="Arial" charset="0"/>
              </a:defRPr>
            </a:lvl3pPr>
            <a:lvl4pPr marL="1600200" indent="-228600" defTabSz="931863">
              <a:defRPr sz="2400">
                <a:solidFill>
                  <a:schemeClr val="tx1"/>
                </a:solidFill>
                <a:latin typeface="Arial" charset="0"/>
              </a:defRPr>
            </a:lvl4pPr>
            <a:lvl5pPr marL="2057400" indent="-228600" defTabSz="931863">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12872127-2F1C-41E8-9947-C6715703BA09}" type="slidenum">
              <a:rPr lang="fr-FR" altLang="fr-FR" sz="1200">
                <a:solidFill>
                  <a:prstClr val="black"/>
                </a:solidFill>
                <a:latin typeface="Times New Roman" pitchFamily="18" charset="0"/>
              </a:rPr>
              <a:pPr/>
              <a:t>27</a:t>
            </a:fld>
            <a:endParaRPr lang="fr-FR" altLang="fr-FR" sz="1200">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ndParaRP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defRPr>
            </a:lvl1pPr>
            <a:lvl2pPr marL="742950" indent="-285750" defTabSz="931863">
              <a:defRPr sz="2400">
                <a:solidFill>
                  <a:schemeClr val="tx1"/>
                </a:solidFill>
                <a:latin typeface="Arial" charset="0"/>
              </a:defRPr>
            </a:lvl2pPr>
            <a:lvl3pPr marL="1143000" indent="-228600" defTabSz="931863">
              <a:defRPr sz="2400">
                <a:solidFill>
                  <a:schemeClr val="tx1"/>
                </a:solidFill>
                <a:latin typeface="Arial" charset="0"/>
              </a:defRPr>
            </a:lvl3pPr>
            <a:lvl4pPr marL="1600200" indent="-228600" defTabSz="931863">
              <a:defRPr sz="2400">
                <a:solidFill>
                  <a:schemeClr val="tx1"/>
                </a:solidFill>
                <a:latin typeface="Arial" charset="0"/>
              </a:defRPr>
            </a:lvl4pPr>
            <a:lvl5pPr marL="2057400" indent="-228600" defTabSz="931863">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EAD87587-AAC7-441F-B5D1-1D04863A986C}" type="slidenum">
              <a:rPr lang="fr-FR" altLang="fr-FR" sz="1200">
                <a:solidFill>
                  <a:prstClr val="black"/>
                </a:solidFill>
                <a:latin typeface="Times New Roman" pitchFamily="18" charset="0"/>
              </a:rPr>
              <a:pPr/>
              <a:t>28</a:t>
            </a:fld>
            <a:endParaRPr lang="fr-FR" altLang="fr-FR" sz="120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ndParaRPr>
          </a:p>
        </p:txBody>
      </p:sp>
      <p:sp>
        <p:nvSpPr>
          <p:cNvPr id="532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defRPr>
            </a:lvl1pPr>
            <a:lvl2pPr marL="742950" indent="-285750" defTabSz="931863">
              <a:defRPr sz="2400">
                <a:solidFill>
                  <a:schemeClr val="tx1"/>
                </a:solidFill>
                <a:latin typeface="Arial" charset="0"/>
              </a:defRPr>
            </a:lvl2pPr>
            <a:lvl3pPr marL="1143000" indent="-228600" defTabSz="931863">
              <a:defRPr sz="2400">
                <a:solidFill>
                  <a:schemeClr val="tx1"/>
                </a:solidFill>
                <a:latin typeface="Arial" charset="0"/>
              </a:defRPr>
            </a:lvl3pPr>
            <a:lvl4pPr marL="1600200" indent="-228600" defTabSz="931863">
              <a:defRPr sz="2400">
                <a:solidFill>
                  <a:schemeClr val="tx1"/>
                </a:solidFill>
                <a:latin typeface="Arial" charset="0"/>
              </a:defRPr>
            </a:lvl4pPr>
            <a:lvl5pPr marL="2057400" indent="-228600" defTabSz="931863">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42430961-EDE0-495F-9A3D-E885DD09A214}" type="slidenum">
              <a:rPr lang="fr-FR" altLang="fr-FR" sz="1200">
                <a:solidFill>
                  <a:prstClr val="black"/>
                </a:solidFill>
                <a:latin typeface="Times New Roman" pitchFamily="18" charset="0"/>
              </a:rPr>
              <a:pPr/>
              <a:t>30</a:t>
            </a:fld>
            <a:endParaRPr lang="fr-FR" altLang="fr-FR" sz="120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70B653-B8D4-47F4-ADD1-41F6ECFCB53C}" type="slidenum">
              <a:rPr lang="fr-FR" smtClean="0"/>
              <a:pPr/>
              <a:t>43</a:t>
            </a:fld>
            <a:endParaRPr lang="fr-FR" dirty="0"/>
          </a:p>
        </p:txBody>
      </p:sp>
    </p:spTree>
    <p:extLst>
      <p:ext uri="{BB962C8B-B14F-4D97-AF65-F5344CB8AC3E}">
        <p14:creationId xmlns:p14="http://schemas.microsoft.com/office/powerpoint/2010/main" val="107945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971C588-BE43-4F5E-A028-E7CB6C1C0033}" type="slidenum">
              <a:rPr lang="fr-FR" smtClean="0"/>
              <a:pPr/>
              <a:t>50</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971C588-BE43-4F5E-A028-E7CB6C1C0033}" type="slidenum">
              <a:rPr lang="fr-FR" smtClean="0"/>
              <a:pPr/>
              <a:t>51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17" name="Espace réservé du pied de page 16"/>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4115204866"/>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901861911"/>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653521905"/>
      </p:ext>
    </p:extLst>
  </p:cSld>
  <p:clrMapOvr>
    <a:masterClrMapping/>
  </p:clrMapOvr>
  <p:transition spd="slow">
    <p:pull dir="l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562646451"/>
      </p:ext>
    </p:extLst>
  </p:cSld>
  <p:clrMapOvr>
    <a:masterClrMapping/>
  </p:clrMapOvr>
  <p:transition spd="slow">
    <p:pull dir="l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076354481"/>
      </p:ext>
    </p:extLst>
  </p:cSld>
  <p:clrMapOvr>
    <a:masterClrMapping/>
  </p:clrMapOvr>
  <p:transition spd="slow">
    <p:pull dir="l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879688706"/>
      </p:ext>
    </p:extLst>
  </p:cSld>
  <p:clrMapOvr>
    <a:masterClrMapping/>
  </p:clrMapOvr>
  <p:transition spd="slow">
    <p:pull dir="l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276894848"/>
      </p:ext>
    </p:extLst>
  </p:cSld>
  <p:clrMapOvr>
    <a:masterClrMapping/>
  </p:clrMapOvr>
  <p:transition spd="slow">
    <p:pull dir="l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951667806"/>
      </p:ext>
    </p:extLst>
  </p:cSld>
  <p:clrMapOvr>
    <a:masterClrMapping/>
  </p:clrMapOvr>
  <p:transition spd="slow">
    <p:pull dir="l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690081739"/>
      </p:ext>
    </p:extLst>
  </p:cSld>
  <p:clrMapOvr>
    <a:masterClrMapping/>
  </p:clrMapOvr>
  <p:transition spd="slow">
    <p:pull dir="l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821630342"/>
      </p:ext>
    </p:extLst>
  </p:cSld>
  <p:clrMapOvr>
    <a:masterClrMapping/>
  </p:clrMapOvr>
  <p:transition spd="slow">
    <p:pull dir="l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72000465"/>
      </p:ext>
    </p:extLst>
  </p:cSld>
  <p:clrMapOvr>
    <a:masterClrMapping/>
  </p:clrMapOvr>
  <p:transition spd="slow">
    <p:pull dir="l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93654737"/>
      </p:ext>
    </p:extLst>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373582304"/>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806851615"/>
      </p:ext>
    </p:extLst>
  </p:cSld>
  <p:clrMapOvr>
    <a:masterClrMapping/>
  </p:clrMapOvr>
  <p:transition spd="slow">
    <p:pull dir="l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910645659"/>
      </p:ext>
    </p:extLst>
  </p:cSld>
  <p:clrMapOvr>
    <a:masterClrMapping/>
  </p:clrMapOvr>
  <p:transition spd="slow">
    <p:pull dir="l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706725368"/>
      </p:ext>
    </p:extLst>
  </p:cSld>
  <p:clrMapOvr>
    <a:masterClrMapping/>
  </p:clrMapOvr>
  <p:transition spd="slow">
    <p:pull dir="l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536975380"/>
      </p:ext>
    </p:extLst>
  </p:cSld>
  <p:clrMapOvr>
    <a:masterClrMapping/>
  </p:clrMapOvr>
  <p:transition spd="slow">
    <p:pull dir="l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419853816"/>
      </p:ext>
    </p:extLst>
  </p:cSld>
  <p:clrMapOvr>
    <a:masterClrMapping/>
  </p:clrMapOvr>
  <p:transition spd="slow">
    <p:pull dir="l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840649131"/>
      </p:ext>
    </p:extLst>
  </p:cSld>
  <p:clrMapOvr>
    <a:masterClrMapping/>
  </p:clrMapOvr>
  <p:transition spd="slow">
    <p:pull dir="l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33407842"/>
      </p:ext>
    </p:extLst>
  </p:cSld>
  <p:clrMapOvr>
    <a:masterClrMapping/>
  </p:clrMapOvr>
  <p:transition spd="slow">
    <p:pull dir="l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734005323"/>
      </p:ext>
    </p:extLst>
  </p:cSld>
  <p:clrMapOvr>
    <a:masterClrMapping/>
  </p:clrMapOvr>
  <p:transition spd="slow">
    <p:pull dir="l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125018746"/>
      </p:ext>
    </p:extLst>
  </p:cSld>
  <p:clrMapOvr>
    <a:masterClrMapping/>
  </p:clrMapOvr>
  <p:transition spd="slow">
    <p:pull dir="l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80886360"/>
      </p:ext>
    </p:extLst>
  </p:cSld>
  <p:clrMapOvr>
    <a:masterClrMapping/>
  </p:clrMapOvr>
  <p:transition spd="slow">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17" name="Espace réservé du pied de page 16"/>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403335132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50281928"/>
      </p:ext>
    </p:extLst>
  </p:cSld>
  <p:clrMapOvr>
    <a:masterClrMapping/>
  </p:clrMapOvr>
  <p:transition spd="slow">
    <p:pull dir="l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347567264"/>
      </p:ext>
    </p:extLst>
  </p:cSld>
  <p:clrMapOvr>
    <a:masterClrMapping/>
  </p:clrMapOvr>
  <p:transition spd="slow">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92206209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3001528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22815495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8" name="Espace réservé du pied de page 7"/>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3969410774"/>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4" name="Espace réservé du pied de page 3"/>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086796001"/>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3" name="Espace réservé du pied de page 2"/>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012204881"/>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229937711"/>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809521242"/>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52203936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642146926"/>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941571486"/>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783929398"/>
      </p:ext>
    </p:extLst>
  </p:cSld>
  <p:clrMapOvr>
    <a:masterClrMapping/>
  </p:clrMapOvr>
  <p:transition spd="slow">
    <p:pull dir="l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711588124"/>
      </p:ext>
    </p:extLst>
  </p:cSld>
  <p:clrMapOvr>
    <a:masterClrMapping/>
  </p:clrMapOvr>
  <p:transition spd="slow">
    <p:pull dir="l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370213704"/>
      </p:ext>
    </p:extLst>
  </p:cSld>
  <p:clrMapOvr>
    <a:masterClrMapping/>
  </p:clrMapOvr>
  <p:transition spd="slow">
    <p:pull dir="l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727344855"/>
      </p:ext>
    </p:extLst>
  </p:cSld>
  <p:clrMapOvr>
    <a:masterClrMapping/>
  </p:clrMapOvr>
  <p:transition spd="slow">
    <p:pull dir="l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380814248"/>
      </p:ext>
    </p:extLst>
  </p:cSld>
  <p:clrMapOvr>
    <a:masterClrMapping/>
  </p:clrMapOvr>
  <p:transition spd="slow">
    <p:pull dir="l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540142290"/>
      </p:ext>
    </p:extLst>
  </p:cSld>
  <p:clrMapOvr>
    <a:masterClrMapping/>
  </p:clrMapOvr>
  <p:transition spd="slow">
    <p:pull dir="l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791525419"/>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5" name="Espace réservé du pied de page 4"/>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579311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396386503"/>
      </p:ext>
    </p:extLst>
  </p:cSld>
  <p:clrMapOvr>
    <a:masterClrMapping/>
  </p:clrMapOvr>
  <p:transition spd="slow">
    <p:pull dir="l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504507147"/>
      </p:ext>
    </p:extLst>
  </p:cSld>
  <p:clrMapOvr>
    <a:masterClrMapping/>
  </p:clrMapOvr>
  <p:transition spd="slow">
    <p:pull dir="l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214686533"/>
      </p:ext>
    </p:extLst>
  </p:cSld>
  <p:clrMapOvr>
    <a:masterClrMapping/>
  </p:clrMapOvr>
  <p:transition spd="slow">
    <p:pull dir="l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416000535"/>
      </p:ext>
    </p:extLst>
  </p:cSld>
  <p:clrMapOvr>
    <a:masterClrMapping/>
  </p:clrMapOvr>
  <p:transition spd="slow">
    <p:pull dir="l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198807545"/>
      </p:ext>
    </p:extLst>
  </p:cSld>
  <p:clrMapOvr>
    <a:masterClrMapping/>
  </p:clrMapOvr>
  <p:transition spd="slow">
    <p:pull dir="l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303112192"/>
      </p:ext>
    </p:extLst>
  </p:cSld>
  <p:clrMapOvr>
    <a:masterClrMapping/>
  </p:clrMapOvr>
  <p:transition spd="slow">
    <p:pull dir="l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176904876"/>
      </p:ext>
    </p:extLst>
  </p:cSld>
  <p:clrMapOvr>
    <a:masterClrMapping/>
  </p:clrMapOvr>
  <p:transition spd="slow">
    <p:pull dir="l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606952634"/>
      </p:ext>
    </p:extLst>
  </p:cSld>
  <p:clrMapOvr>
    <a:masterClrMapping/>
  </p:clrMapOvr>
  <p:transition spd="slow">
    <p:pull dir="l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088045707"/>
      </p:ext>
    </p:extLst>
  </p:cSld>
  <p:clrMapOvr>
    <a:masterClrMapping/>
  </p:clrMapOvr>
  <p:transition spd="slow">
    <p:pull dir="l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154014889"/>
      </p:ext>
    </p:extLst>
  </p:cSld>
  <p:clrMapOvr>
    <a:masterClrMapping/>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410287165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885154942"/>
      </p:ext>
    </p:extLst>
  </p:cSld>
  <p:clrMapOvr>
    <a:masterClrMapping/>
  </p:clrMapOvr>
  <p:transition spd="slow">
    <p:pull dir="l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656159208"/>
      </p:ext>
    </p:extLst>
  </p:cSld>
  <p:clrMapOvr>
    <a:masterClrMapping/>
  </p:clrMapOvr>
  <p:transition spd="slow">
    <p:pull dir="l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710135397"/>
      </p:ext>
    </p:extLst>
  </p:cSld>
  <p:clrMapOvr>
    <a:masterClrMapping/>
  </p:clrMapOvr>
  <p:transition spd="slow">
    <p:pull dir="l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238071945"/>
      </p:ext>
    </p:extLst>
  </p:cSld>
  <p:clrMapOvr>
    <a:masterClrMapping/>
  </p:clrMapOvr>
  <p:transition spd="slow">
    <p:pull dir="l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168571304"/>
      </p:ext>
    </p:extLst>
  </p:cSld>
  <p:clrMapOvr>
    <a:masterClrMapping/>
  </p:clrMapOvr>
  <p:transition spd="slow">
    <p:pull dir="l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721419359"/>
      </p:ext>
    </p:extLst>
  </p:cSld>
  <p:clrMapOvr>
    <a:masterClrMapping/>
  </p:clrMapOvr>
  <p:transition spd="slow">
    <p:pull dir="l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689647283"/>
      </p:ext>
    </p:extLst>
  </p:cSld>
  <p:clrMapOvr>
    <a:masterClrMapping/>
  </p:clrMapOvr>
  <p:transition spd="slow">
    <p:pull dir="l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183477925"/>
      </p:ext>
    </p:extLst>
  </p:cSld>
  <p:clrMapOvr>
    <a:masterClrMapping/>
  </p:clrMapOvr>
  <p:transition spd="slow">
    <p:pull dir="l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836965478"/>
      </p:ext>
    </p:extLst>
  </p:cSld>
  <p:clrMapOvr>
    <a:masterClrMapping/>
  </p:clrMapOvr>
  <p:transition spd="slow">
    <p:pull dir="l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170321587"/>
      </p:ext>
    </p:extLst>
  </p:cSld>
  <p:clrMapOvr>
    <a:masterClrMapping/>
  </p:clrMapOvr>
  <p:transition spd="slow">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8" name="Espace réservé du pied de page 7"/>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16596344"/>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142068736"/>
      </p:ext>
    </p:extLst>
  </p:cSld>
  <p:clrMapOvr>
    <a:masterClrMapping/>
  </p:clrMapOvr>
  <p:transition spd="slow">
    <p:pull dir="l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177062739"/>
      </p:ext>
    </p:extLst>
  </p:cSld>
  <p:clrMapOvr>
    <a:masterClrMapping/>
  </p:clrMapOvr>
  <p:transition spd="slow">
    <p:pull dir="l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764008340"/>
      </p:ext>
    </p:extLst>
  </p:cSld>
  <p:clrMapOvr>
    <a:masterClrMapping/>
  </p:clrMapOvr>
  <p:transition spd="slow">
    <p:pull dir="l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918069665"/>
      </p:ext>
    </p:extLst>
  </p:cSld>
  <p:clrMapOvr>
    <a:masterClrMapping/>
  </p:clrMapOvr>
  <p:transition spd="slow">
    <p:pull dir="l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46236731"/>
      </p:ext>
    </p:extLst>
  </p:cSld>
  <p:clrMapOvr>
    <a:masterClrMapping/>
  </p:clrMapOvr>
  <p:transition spd="slow">
    <p:pull dir="l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130560477"/>
      </p:ext>
    </p:extLst>
  </p:cSld>
  <p:clrMapOvr>
    <a:masterClrMapping/>
  </p:clrMapOvr>
  <p:transition spd="slow">
    <p:pull dir="l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167709069"/>
      </p:ext>
    </p:extLst>
  </p:cSld>
  <p:clrMapOvr>
    <a:masterClrMapping/>
  </p:clrMapOvr>
  <p:transition spd="slow">
    <p:pull dir="l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989479558"/>
      </p:ext>
    </p:extLst>
  </p:cSld>
  <p:clrMapOvr>
    <a:masterClrMapping/>
  </p:clrMapOvr>
  <p:transition spd="slow">
    <p:pull dir="l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463063458"/>
      </p:ext>
    </p:extLst>
  </p:cSld>
  <p:clrMapOvr>
    <a:masterClrMapping/>
  </p:clrMapOvr>
  <p:transition spd="slow">
    <p:pull dir="l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785383313"/>
      </p:ext>
    </p:extLst>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4" name="Espace réservé du pied de page 3"/>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727089989"/>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193362049"/>
      </p:ext>
    </p:extLst>
  </p:cSld>
  <p:clrMapOvr>
    <a:masterClrMapping/>
  </p:clrMapOvr>
  <p:transition spd="slow">
    <p:pull dir="l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493493158"/>
      </p:ext>
    </p:extLst>
  </p:cSld>
  <p:clrMapOvr>
    <a:masterClrMapping/>
  </p:clrMapOvr>
  <p:transition spd="slow">
    <p:pull dir="l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820501832"/>
      </p:ext>
    </p:extLst>
  </p:cSld>
  <p:clrMapOvr>
    <a:masterClrMapping/>
  </p:clrMapOvr>
  <p:transition spd="slow">
    <p:pull dir="l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858445060"/>
      </p:ext>
    </p:extLst>
  </p:cSld>
  <p:clrMapOvr>
    <a:masterClrMapping/>
  </p:clrMapOvr>
  <p:transition spd="slow">
    <p:pull dir="l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316637900"/>
      </p:ext>
    </p:extLst>
  </p:cSld>
  <p:clrMapOvr>
    <a:masterClrMapping/>
  </p:clrMapOvr>
  <p:transition spd="slow">
    <p:pull dir="l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99440582"/>
      </p:ext>
    </p:extLst>
  </p:cSld>
  <p:clrMapOvr>
    <a:masterClrMapping/>
  </p:clrMapOvr>
  <p:transition spd="slow">
    <p:pull dir="l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53221230"/>
      </p:ext>
    </p:extLst>
  </p:cSld>
  <p:clrMapOvr>
    <a:masterClrMapping/>
  </p:clrMapOvr>
  <p:transition spd="slow">
    <p:pull dir="l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942418881"/>
      </p:ext>
    </p:extLst>
  </p:cSld>
  <p:clrMapOvr>
    <a:masterClrMapping/>
  </p:clrMapOvr>
  <p:transition spd="slow">
    <p:pull dir="l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713725126"/>
      </p:ext>
    </p:extLst>
  </p:cSld>
  <p:clrMapOvr>
    <a:masterClrMapping/>
  </p:clrMapOvr>
  <p:transition spd="slow">
    <p:pull dir="l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949930492"/>
      </p:ext>
    </p:extLst>
  </p:cSld>
  <p:clrMapOvr>
    <a:masterClrMapping/>
  </p:clrMapOvr>
  <p:transition spd="slow">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3" name="Espace réservé du pied de page 2"/>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49527179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985686621"/>
      </p:ext>
    </p:extLst>
  </p:cSld>
  <p:clrMapOvr>
    <a:masterClrMapping/>
  </p:clrMapOvr>
  <p:transition spd="slow">
    <p:pull dir="l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34626290"/>
      </p:ext>
    </p:extLst>
  </p:cSld>
  <p:clrMapOvr>
    <a:masterClrMapping/>
  </p:clrMapOvr>
  <p:transition spd="slow">
    <p:pull dir="l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188673354"/>
      </p:ext>
    </p:extLst>
  </p:cSld>
  <p:clrMapOvr>
    <a:masterClrMapping/>
  </p:clrMapOvr>
  <p:transition spd="slow">
    <p:pull dir="l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691082307"/>
      </p:ext>
    </p:extLst>
  </p:cSld>
  <p:clrMapOvr>
    <a:masterClrMapping/>
  </p:clrMapOvr>
  <p:transition spd="slow">
    <p:pull dir="l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202337704"/>
      </p:ext>
    </p:extLst>
  </p:cSld>
  <p:clrMapOvr>
    <a:masterClrMapping/>
  </p:clrMapOvr>
  <p:transition spd="slow">
    <p:pull dir="l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678289549"/>
      </p:ext>
    </p:extLst>
  </p:cSld>
  <p:clrMapOvr>
    <a:masterClrMapping/>
  </p:clrMapOvr>
  <p:transition spd="slow">
    <p:pull dir="l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327449140"/>
      </p:ext>
    </p:extLst>
  </p:cSld>
  <p:clrMapOvr>
    <a:masterClrMapping/>
  </p:clrMapOvr>
  <p:transition spd="slow">
    <p:pull dir="l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4122643034"/>
      </p:ext>
    </p:extLst>
  </p:cSld>
  <p:clrMapOvr>
    <a:masterClrMapping/>
  </p:clrMapOvr>
  <p:transition spd="slow">
    <p:pull dir="l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19920145"/>
      </p:ext>
    </p:extLst>
  </p:cSld>
  <p:clrMapOvr>
    <a:masterClrMapping/>
  </p:clrMapOvr>
  <p:transition spd="slow">
    <p:pull dir="l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121697534"/>
      </p:ext>
    </p:extLst>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946676889"/>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4520832"/>
      </p:ext>
    </p:extLst>
  </p:cSld>
  <p:clrMapOvr>
    <a:masterClrMapping/>
  </p:clrMapOvr>
  <p:transition spd="slow">
    <p:pull dir="l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001717147"/>
      </p:ext>
    </p:extLst>
  </p:cSld>
  <p:clrMapOvr>
    <a:masterClrMapping/>
  </p:clrMapOvr>
  <p:transition spd="slow">
    <p:pull dir="l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068711221"/>
      </p:ext>
    </p:extLst>
  </p:cSld>
  <p:clrMapOvr>
    <a:masterClrMapping/>
  </p:clrMapOvr>
  <p:transition spd="slow">
    <p:pull dir="l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412209266"/>
      </p:ext>
    </p:extLst>
  </p:cSld>
  <p:clrMapOvr>
    <a:masterClrMapping/>
  </p:clrMapOvr>
  <p:transition spd="slow">
    <p:pull dir="l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941411343"/>
      </p:ext>
    </p:extLst>
  </p:cSld>
  <p:clrMapOvr>
    <a:masterClrMapping/>
  </p:clrMapOvr>
  <p:transition spd="slow">
    <p:pull dir="l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456448696"/>
      </p:ext>
    </p:extLst>
  </p:cSld>
  <p:clrMapOvr>
    <a:masterClrMapping/>
  </p:clrMapOvr>
  <p:transition spd="slow">
    <p:pull dir="l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655804983"/>
      </p:ext>
    </p:extLst>
  </p:cSld>
  <p:clrMapOvr>
    <a:masterClrMapping/>
  </p:clrMapOvr>
  <p:transition spd="slow">
    <p:pull dir="l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865100185"/>
      </p:ext>
    </p:extLst>
  </p:cSld>
  <p:clrMapOvr>
    <a:masterClrMapping/>
  </p:clrMapOvr>
  <p:transition spd="slow">
    <p:pull dir="l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746831643"/>
      </p:ext>
    </p:extLst>
  </p:cSld>
  <p:clrMapOvr>
    <a:masterClrMapping/>
  </p:clrMapOvr>
  <p:transition spd="slow">
    <p:pull dir="l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6084" name="Rectangle 4"/>
          <p:cNvSpPr>
            <a:spLocks noGrp="1" noChangeArrowheads="1"/>
          </p:cNvSpPr>
          <p:nvPr>
            <p:ph type="ctrTitle" sz="quarter"/>
          </p:nvPr>
        </p:nvSpPr>
        <p:spPr>
          <a:xfrm>
            <a:off x="685800" y="2286000"/>
            <a:ext cx="7772400" cy="1143000"/>
          </a:xfrm>
        </p:spPr>
        <p:txBody>
          <a:bodyPr/>
          <a:lstStyle>
            <a:lvl1pPr>
              <a:defRPr/>
            </a:lvl1pPr>
          </a:lstStyle>
          <a:p>
            <a:r>
              <a:rPr lang="ar-SA" smtClean="0"/>
              <a:t>انقر لتحرير نمط العنوان الرئيسي</a:t>
            </a:r>
            <a:endParaRPr lang="fr-FR"/>
          </a:p>
        </p:txBody>
      </p:sp>
      <p:sp>
        <p:nvSpPr>
          <p:cNvPr id="46085" name="Rectangle 5"/>
          <p:cNvSpPr>
            <a:spLocks noGrp="1" noChangeArrowheads="1"/>
          </p:cNvSpPr>
          <p:nvPr>
            <p:ph type="subTitle" sz="quarter" idx="1"/>
          </p:nvPr>
        </p:nvSpPr>
        <p:spPr>
          <a:xfrm>
            <a:off x="2057400" y="4114800"/>
            <a:ext cx="6400800" cy="1752600"/>
          </a:xfrm>
        </p:spPr>
        <p:txBody>
          <a:bodyPr/>
          <a:lstStyle>
            <a:lvl1pPr marL="0" indent="0" algn="ctr">
              <a:buFont typeface="Wingdings" charset="2"/>
              <a:buNone/>
              <a:defRPr b="0">
                <a:latin typeface="Times New Roman" charset="0"/>
              </a:defRPr>
            </a:lvl1pPr>
          </a:lstStyle>
          <a:p>
            <a:r>
              <a:rPr lang="ar-SA" smtClean="0"/>
              <a:t>انقر لتحرير نمط العنوان الثانوي الرئيسي</a:t>
            </a:r>
            <a:endParaRPr lang="fr-FR"/>
          </a:p>
        </p:txBody>
      </p:sp>
      <p:sp>
        <p:nvSpPr>
          <p:cNvPr id="7" name="Rectangle 6"/>
          <p:cNvSpPr>
            <a:spLocks noGrp="1" noChangeArrowheads="1"/>
          </p:cNvSpPr>
          <p:nvPr>
            <p:ph type="dt" sz="quarter" idx="10"/>
          </p:nvPr>
        </p:nvSpPr>
        <p:spPr/>
        <p:txBody>
          <a:bodyPr/>
          <a:lstStyle>
            <a:lvl1pPr>
              <a:defRPr/>
            </a:lvl1pPr>
          </a:lstStyle>
          <a:p>
            <a:pPr>
              <a:defRPr/>
            </a:pPr>
            <a:endParaRPr lang="fr-FR">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8"/>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867558789"/>
      </p:ext>
    </p:extLst>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6" name="Espace réservé du pied de page 5"/>
          <p:cNvSpPr>
            <a:spLocks noGrp="1"/>
          </p:cNvSpPr>
          <p:nvPr>
            <p:ph type="ftr" sz="quarter" idx="11"/>
          </p:nvPr>
        </p:nvSpPr>
        <p:spPr/>
        <p:txBody>
          <a:body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136058238"/>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997838319"/>
      </p:ext>
    </p:extLst>
  </p:cSld>
  <p:clrMapOvr>
    <a:masterClrMapping/>
  </p:clrMapOvr>
  <p:transition spd="slow">
    <p:pull dir="l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67329630"/>
      </p:ext>
    </p:extLst>
  </p:cSld>
  <p:clrMapOvr>
    <a:masterClrMapping/>
  </p:clrMapOvr>
  <p:transition spd="slow">
    <p:pull dir="l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1801834768"/>
      </p:ext>
    </p:extLst>
  </p:cSld>
  <p:clrMapOvr>
    <a:masterClrMapping/>
  </p:clrMapOvr>
  <p:transition spd="slow">
    <p:pull dir="l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8"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9"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413645916"/>
      </p:ext>
    </p:extLst>
  </p:cSld>
  <p:clrMapOvr>
    <a:masterClrMapping/>
  </p:clrMapOvr>
  <p:transition spd="slow">
    <p:pull dir="l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4"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5"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476276145"/>
      </p:ext>
    </p:extLst>
  </p:cSld>
  <p:clrMapOvr>
    <a:masterClrMapping/>
  </p:clrMapOvr>
  <p:transition spd="slow">
    <p:pull dir="l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3"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4"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567109751"/>
      </p:ext>
    </p:extLst>
  </p:cSld>
  <p:clrMapOvr>
    <a:masterClrMapping/>
  </p:clrMapOvr>
  <p:transition spd="slow">
    <p:pull dir="l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097569945"/>
      </p:ext>
    </p:extLst>
  </p:cSld>
  <p:clrMapOvr>
    <a:masterClrMapping/>
  </p:clrMapOvr>
  <p:transition spd="slow">
    <p:pull dir="l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6"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7"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253999962"/>
      </p:ext>
    </p:extLst>
  </p:cSld>
  <p:clrMapOvr>
    <a:masterClrMapping/>
  </p:clrMapOvr>
  <p:transition spd="slow">
    <p:pull dir="l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3731837340"/>
      </p:ext>
    </p:extLst>
  </p:cSld>
  <p:clrMapOvr>
    <a:masterClrMapping/>
  </p:clrMapOvr>
  <p:transition spd="slow">
    <p:pull dir="l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8"/>
          <p:cNvSpPr>
            <a:spLocks noGrp="1" noChangeArrowheads="1"/>
          </p:cNvSpPr>
          <p:nvPr>
            <p:ph type="dt" sz="half" idx="10"/>
          </p:nvPr>
        </p:nvSpPr>
        <p:spPr/>
        <p:txBody>
          <a:bodyPr/>
          <a:lstStyle>
            <a:lvl1pPr>
              <a:defRPr/>
            </a:lvl1pPr>
          </a:lstStyle>
          <a:p>
            <a:pPr>
              <a:defRPr/>
            </a:pPr>
            <a:endParaRPr lang="fr-FR">
              <a:solidFill>
                <a:srgbClr val="FFFFFF"/>
              </a:solidFill>
            </a:endParaRPr>
          </a:p>
        </p:txBody>
      </p:sp>
      <p:sp>
        <p:nvSpPr>
          <p:cNvPr id="5" name="Rectangle 9"/>
          <p:cNvSpPr>
            <a:spLocks noGrp="1" noChangeArrowheads="1"/>
          </p:cNvSpPr>
          <p:nvPr>
            <p:ph type="ftr" sz="quarter" idx="11"/>
          </p:nvPr>
        </p:nvSpPr>
        <p:spPr/>
        <p:txBody>
          <a:bodyPr/>
          <a:lstStyle>
            <a:lvl1pPr>
              <a:defRPr smtClean="0"/>
            </a:lvl1pPr>
          </a:lstStyle>
          <a:p>
            <a:pPr>
              <a:defRPr/>
            </a:pPr>
            <a:r>
              <a:rPr lang="fr-FR">
                <a:solidFill>
                  <a:srgbClr val="FFFFFF"/>
                </a:solidFill>
              </a:rPr>
              <a:t>F.B</a:t>
            </a:r>
          </a:p>
        </p:txBody>
      </p:sp>
      <p:sp>
        <p:nvSpPr>
          <p:cNvPr id="6" name="Rectangle 10"/>
          <p:cNvSpPr>
            <a:spLocks noGrp="1" noChangeArrowheads="1"/>
          </p:cNvSpPr>
          <p:nvPr>
            <p:ph type="sldNum" sz="quarter" idx="12"/>
          </p:nvPr>
        </p:nvSpPr>
        <p:spPr/>
        <p:txBody>
          <a:bodyPr/>
          <a:lstStyle>
            <a:lvl1pPr>
              <a:defRPr/>
            </a:lvl1pPr>
          </a:lstStyle>
          <a:p>
            <a:pPr>
              <a:defRPr/>
            </a:pPr>
            <a:endParaRPr lang="fr-FR">
              <a:solidFill>
                <a:srgbClr val="FFFFFF"/>
              </a:solidFill>
            </a:endParaRPr>
          </a:p>
        </p:txBody>
      </p:sp>
    </p:spTree>
    <p:extLst>
      <p:ext uri="{BB962C8B-B14F-4D97-AF65-F5344CB8AC3E}">
        <p14:creationId xmlns:p14="http://schemas.microsoft.com/office/powerpoint/2010/main" val="254209350"/>
      </p:ext>
    </p:extLst>
  </p:cSld>
  <p:clrMapOvr>
    <a:masterClrMapping/>
  </p:clrMapOvr>
  <p:transition spd="slow">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2311284309"/>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hf hdr="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3172656220"/>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2148481575"/>
      </p:ext>
    </p:extLst>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ar-DZ" smtClean="0">
                <a:solidFill>
                  <a:prstClr val="white">
                    <a:shade val="50000"/>
                  </a:prstClr>
                </a:solidFill>
              </a:rPr>
              <a:t>28 أكتوبر 2014م</a:t>
            </a:r>
            <a:endParaRPr lang="fr-FR" dirty="0">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ar-DZ" smtClean="0">
                <a:solidFill>
                  <a:prstClr val="white">
                    <a:shade val="50000"/>
                  </a:prstClr>
                </a:solidFill>
              </a:rPr>
              <a:t>تفعيل تدريس مواد الإيقاظ في مرحلة التعليم الابتدائي(التربية  الموسيقية)</a:t>
            </a:r>
            <a:endParaRPr lang="fr-FR" dirty="0">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245F60B-9CDF-4E0B-A82B-47FC6F97B274}" type="slidenum">
              <a:rPr lang="fr-FR" smtClean="0">
                <a:solidFill>
                  <a:prstClr val="white">
                    <a:shade val="50000"/>
                  </a:prstClr>
                </a:solidFill>
              </a:rPr>
              <a:pPr/>
              <a:t>‹#›</a:t>
            </a:fld>
            <a:endParaRPr lang="fr-FR" dirty="0">
              <a:solidFill>
                <a:prstClr val="white">
                  <a:shade val="50000"/>
                </a:prstClr>
              </a:solidFill>
            </a:endParaRPr>
          </a:p>
        </p:txBody>
      </p:sp>
    </p:spTree>
    <p:extLst>
      <p:ext uri="{BB962C8B-B14F-4D97-AF65-F5344CB8AC3E}">
        <p14:creationId xmlns:p14="http://schemas.microsoft.com/office/powerpoint/2010/main" val="1777301712"/>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hf hdr="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372125819"/>
      </p:ext>
    </p:extLst>
  </p:cSld>
  <p:clrMap bg1="dk2" tx1="lt1" bg2="dk1"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2013120386"/>
      </p:ext>
    </p:extLst>
  </p:cSld>
  <p:clrMap bg1="dk2" tx1="lt1" bg2="dk1"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2213908555"/>
      </p:ext>
    </p:extLst>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2681110653"/>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1963485499"/>
      </p:ext>
    </p:extLst>
  </p:cSld>
  <p:clrMap bg1="dk2" tx1="lt1" bg2="dk1"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529582585"/>
      </p:ext>
    </p:extLst>
  </p:cSld>
  <p:clrMap bg1="dk2" tx1="lt1" bg2="dk1"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F5FF"/>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fr-FR" altLang="fr-FR" smtClean="0">
              <a:solidFill>
                <a:srgbClr val="FFFFFF"/>
              </a:solidFill>
            </a:endParaRPr>
          </a:p>
        </p:txBody>
      </p:sp>
      <p:sp>
        <p:nvSpPr>
          <p:cNvPr id="4506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fr-FR" sz="2400">
              <a:solidFill>
                <a:srgbClr val="FFFFFF"/>
              </a:solidFill>
            </a:endParaRPr>
          </a:p>
        </p:txBody>
      </p:sp>
      <p:sp>
        <p:nvSpPr>
          <p:cNvPr id="4506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fr-FR"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endParaRPr lang="fr-FR" altLang="fr-FR" smtClean="0"/>
          </a:p>
        </p:txBody>
      </p:sp>
      <p:sp>
        <p:nvSpPr>
          <p:cNvPr id="4506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endParaRPr lang="fr-FR">
              <a:solidFill>
                <a:srgbClr val="FFFFFF"/>
              </a:solidFill>
            </a:endParaRPr>
          </a:p>
        </p:txBody>
      </p:sp>
      <p:sp>
        <p:nvSpPr>
          <p:cNvPr id="4506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j-lt"/>
              </a:defRPr>
            </a:lvl1pPr>
          </a:lstStyle>
          <a:p>
            <a:pPr eaLnBrk="0" fontAlgn="base" hangingPunct="0">
              <a:spcBef>
                <a:spcPct val="0"/>
              </a:spcBef>
              <a:spcAft>
                <a:spcPct val="0"/>
              </a:spcAft>
              <a:defRPr/>
            </a:pPr>
            <a:r>
              <a:rPr lang="fr-FR">
                <a:solidFill>
                  <a:srgbClr val="FFFFFF"/>
                </a:solidFill>
              </a:rPr>
              <a:t>F.B</a:t>
            </a:r>
          </a:p>
        </p:txBody>
      </p:sp>
      <p:sp>
        <p:nvSpPr>
          <p:cNvPr id="4506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eaLnBrk="0" fontAlgn="base" hangingPunct="0">
              <a:spcBef>
                <a:spcPct val="0"/>
              </a:spcBef>
              <a:spcAft>
                <a:spcPct val="0"/>
              </a:spcAft>
              <a:defRPr/>
            </a:pPr>
            <a:endParaRPr lang="fr-FR">
              <a:solidFill>
                <a:srgbClr val="FFFFFF"/>
              </a:solidFill>
            </a:endParaRPr>
          </a:p>
        </p:txBody>
      </p:sp>
    </p:spTree>
    <p:extLst>
      <p:ext uri="{BB962C8B-B14F-4D97-AF65-F5344CB8AC3E}">
        <p14:creationId xmlns:p14="http://schemas.microsoft.com/office/powerpoint/2010/main" val="1374779148"/>
      </p:ext>
    </p:extLst>
  </p:cSld>
  <p:clrMap bg1="dk2" tx1="lt1" bg2="dk1"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ransition spd="slow">
    <p:pull dir="lu"/>
  </p:transition>
  <p:hf sldNum="0" hdr="0" dt="0"/>
  <p:txStyles>
    <p:titleStyle>
      <a:lvl1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l"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kumimoji="1" sz="2800" b="1">
          <a:solidFill>
            <a:schemeClr val="tx1"/>
          </a:solidFill>
          <a:latin typeface="+mn-lt"/>
        </a:defRPr>
      </a:lvl2pPr>
      <a:lvl3pPr marL="1143000" indent="-228600" algn="r" rtl="1"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r" rtl="1" eaLnBrk="1" fontAlgn="base" hangingPunct="1">
        <a:spcBef>
          <a:spcPct val="20000"/>
        </a:spcBef>
        <a:spcAft>
          <a:spcPct val="0"/>
        </a:spcAft>
        <a:buChar char="–"/>
        <a:defRPr kumimoji="1" sz="2000" b="1">
          <a:solidFill>
            <a:schemeClr val="tx1"/>
          </a:solidFill>
          <a:latin typeface="+mn-lt"/>
        </a:defRPr>
      </a:lvl4pPr>
      <a:lvl5pPr marL="2057400" indent="-228600" algn="r" rtl="1"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r" rtl="1"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r" rtl="1"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r" rtl="1"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r" rtl="1"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hyperlink" Target="Profils%20de%20sortie%20Maths%20Prim.doc" TargetMode="External"/><Relationship Id="rId2" Type="http://schemas.openxmlformats.org/officeDocument/2006/relationships/hyperlink" Target="2Langue%20Arabe%20Prim%20&#1600;&#1600;%20&#1605;&#1604;&#1575;&#1605;&#1600;&#1600;&#1600;&#1581;%20&#1575;&#1604;&#1578;&#1582;&#1600;&#1600;&#1600;&#1585;&#1580;%20&#1575;&#1604;&#1582;&#1575;&#1589;&#1577;%20&#1576;&#1575;&#1604;&#1605;&#1575;&#1583;&#1577;.doc" TargetMode="External"/><Relationship Id="rId1" Type="http://schemas.openxmlformats.org/officeDocument/2006/relationships/slideLayout" Target="../slideLayouts/slideLayout68.xml"/><Relationship Id="rId4" Type="http://schemas.openxmlformats.org/officeDocument/2006/relationships/hyperlink" Target="&#1605;&#1604;&#1575;&#1605;&#1581;%20&#1575;&#1604;&#1578;&#1582;&#1585;&#1580;EST%20Prim.doc" TargetMode="Externa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1605;&#1604;&#1575;&#1605;&#1581;%20&#1575;&#1604;&#1578;&#1582;&#1585;&#1580;%20&#1605;&#1606;%20&#1575;&#1604;&#1578;&#1593;&#1604;&#1610;&#1605;%20&#1575;&#1604;&#1575;&#1576;&#1578;&#1583;&#1575;&#1574;&#1610;.docx"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1575;&#1604;&#1576;&#1585;&#1575;&#1605;&#1580;%20&#1575;&#1604;&#1587;&#1606;&#1608;&#1610;&#1577;.docx" TargetMode="External"/><Relationship Id="rId4" Type="http://schemas.openxmlformats.org/officeDocument/2006/relationships/hyperlink" Target="&#1605;&#1582;&#1591;&#1617;&#1591;%20&#1575;&#1604;&#1605;&#1608;&#1575;&#1585;&#1583;%20&#1604;&#1576;&#1606;&#1575;&#1569;%20&#1575;&#1604;&#1603;&#1601;&#1575;&#1569;&#1577;%20%20%20&#1576;&#1583;&#1604;&#1575;&#1604;&#1577;%20&#1575;&#1604;&#1605;&#1585;&#1581;&#1604;&#1577;%20%20-.docx" TargetMode="Externa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noFill/>
          <a:ln w="9525">
            <a:solidFill>
              <a:srgbClr val="000099"/>
            </a:solidFill>
            <a:miter lim="800000"/>
            <a:headEnd/>
            <a:tailEnd/>
          </a:ln>
          <a:effectLst/>
        </p:spPr>
        <p:txBody>
          <a:bodyPr wrap="none" lIns="91436" tIns="45718" rIns="91436" bIns="45718" anchor="ctr"/>
          <a:lstStyle/>
          <a:p>
            <a:pPr algn="ctr" defTabSz="914003"/>
            <a:endParaRPr lang="fr-FR" sz="2400" dirty="0">
              <a:latin typeface="Zapf Dingbats" charset="2"/>
            </a:endParaRPr>
          </a:p>
        </p:txBody>
      </p:sp>
      <p:sp>
        <p:nvSpPr>
          <p:cNvPr id="9" name="ZoneTexte 8"/>
          <p:cNvSpPr txBox="1"/>
          <p:nvPr/>
        </p:nvSpPr>
        <p:spPr>
          <a:xfrm>
            <a:off x="1331640" y="476672"/>
            <a:ext cx="6643734" cy="5005626"/>
          </a:xfrm>
          <a:prstGeom prst="roundRect">
            <a:avLst/>
          </a:prstGeom>
          <a:solidFill>
            <a:schemeClr val="bg1"/>
          </a:solidFill>
          <a:scene3d>
            <a:camera prst="perspectiveRelaxed"/>
            <a:lightRig rig="threePt" dir="t"/>
          </a:scene3d>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EG" sz="9600" b="1" dirty="0">
                <a:ln/>
                <a:solidFill>
                  <a:schemeClr val="tx1"/>
                </a:solidFill>
              </a:rPr>
              <a:t>مناهج الجيل </a:t>
            </a:r>
            <a:r>
              <a:rPr lang="ar-EG" sz="9600" b="1" dirty="0" smtClean="0">
                <a:ln/>
                <a:solidFill>
                  <a:schemeClr val="tx1"/>
                </a:solidFill>
              </a:rPr>
              <a:t>ال</a:t>
            </a:r>
            <a:r>
              <a:rPr lang="ar-SA" sz="9600" b="1" dirty="0" smtClean="0">
                <a:ln/>
                <a:solidFill>
                  <a:schemeClr val="tx1"/>
                </a:solidFill>
              </a:rPr>
              <a:t>ثاني</a:t>
            </a:r>
            <a:r>
              <a:rPr lang="fr-FR" sz="9600" b="1" dirty="0" smtClean="0">
                <a:ln/>
                <a:solidFill>
                  <a:schemeClr val="tx1"/>
                </a:solidFill>
              </a:rPr>
              <a:t> </a:t>
            </a:r>
            <a:r>
              <a:rPr lang="ar-DZ" sz="9600" b="1" dirty="0" smtClean="0">
                <a:ln/>
                <a:solidFill>
                  <a:schemeClr val="tx1"/>
                </a:solidFill>
              </a:rPr>
              <a:t> </a:t>
            </a:r>
            <a:r>
              <a:rPr lang="fr-FR" sz="9600" b="1" dirty="0" smtClean="0">
                <a:ln/>
                <a:solidFill>
                  <a:schemeClr val="tx1"/>
                </a:solidFill>
              </a:rPr>
              <a:t>2G</a:t>
            </a:r>
          </a:p>
          <a:p>
            <a:pPr algn="ctr" rtl="1"/>
            <a:r>
              <a:rPr lang="fr-FR" sz="9600" b="1" dirty="0" smtClean="0">
                <a:ln/>
                <a:solidFill>
                  <a:schemeClr val="tx1"/>
                </a:solidFill>
                <a:cs typeface="Arabic Transparent" pitchFamily="2" charset="-78"/>
              </a:rPr>
              <a:t>2017/2016</a:t>
            </a:r>
            <a:endParaRPr lang="ar-SA" sz="9600" b="1" dirty="0" smtClean="0">
              <a:ln/>
              <a:solidFill>
                <a:schemeClr val="tx1"/>
              </a:solidFill>
              <a:cs typeface="Arabic Transparent" pitchFamily="2" charset="-78"/>
            </a:endParaRPr>
          </a:p>
        </p:txBody>
      </p:sp>
    </p:spTree>
    <p:extLst>
      <p:ext uri="{BB962C8B-B14F-4D97-AF65-F5344CB8AC3E}">
        <p14:creationId xmlns:p14="http://schemas.microsoft.com/office/powerpoint/2010/main" val="2906542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26669" y="0"/>
            <a:ext cx="5852160" cy="73152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defRPr/>
            </a:pPr>
            <a:r>
              <a:rPr lang="ar-SA" sz="3200" b="1" dirty="0" smtClean="0">
                <a:solidFill>
                  <a:schemeClr val="tx1"/>
                </a:solidFill>
              </a:rPr>
              <a:t>مجموع ساعات التدريس في التعليم الإلزامي</a:t>
            </a:r>
            <a:endParaRPr lang="fr-FR" sz="3200" dirty="0">
              <a:solidFill>
                <a:schemeClr val="tx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6300695"/>
              </p:ext>
            </p:extLst>
          </p:nvPr>
        </p:nvGraphicFramePr>
        <p:xfrm>
          <a:off x="323850" y="908050"/>
          <a:ext cx="8424863" cy="5816493"/>
        </p:xfrm>
        <a:graphic>
          <a:graphicData uri="http://schemas.openxmlformats.org/drawingml/2006/table">
            <a:tbl>
              <a:tblPr/>
              <a:tblGrid>
                <a:gridCol w="1384485"/>
                <a:gridCol w="1285595"/>
                <a:gridCol w="1286502"/>
                <a:gridCol w="1414427"/>
                <a:gridCol w="1414427"/>
                <a:gridCol w="1639427"/>
              </a:tblGrid>
              <a:tr h="513452">
                <a:tc>
                  <a:txBody>
                    <a:bodyPr/>
                    <a:lstStyle/>
                    <a:p>
                      <a:pPr algn="ctr">
                        <a:spcAft>
                          <a:spcPts val="0"/>
                        </a:spcAft>
                      </a:pPr>
                      <a:r>
                        <a:rPr lang="ar-SA" sz="2800" b="1" dirty="0">
                          <a:solidFill>
                            <a:schemeClr val="bg1">
                              <a:lumMod val="50000"/>
                            </a:schemeClr>
                          </a:solidFill>
                          <a:latin typeface="Arial"/>
                          <a:ea typeface="Calibri"/>
                          <a:cs typeface="Simplified Arabic"/>
                        </a:rPr>
                        <a:t>قطر</a:t>
                      </a:r>
                      <a:endParaRPr lang="fr-FR" sz="28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ar-SA" sz="2800" b="1" dirty="0">
                          <a:solidFill>
                            <a:schemeClr val="bg1">
                              <a:lumMod val="50000"/>
                            </a:schemeClr>
                          </a:solidFill>
                          <a:latin typeface="Arial"/>
                          <a:ea typeface="Calibri"/>
                          <a:cs typeface="Simplified Arabic"/>
                        </a:rPr>
                        <a:t>فرنسا</a:t>
                      </a:r>
                      <a:endParaRPr lang="fr-FR" sz="28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ar-SA" sz="2800" b="1" dirty="0">
                          <a:solidFill>
                            <a:schemeClr val="bg1">
                              <a:lumMod val="50000"/>
                            </a:schemeClr>
                          </a:solidFill>
                          <a:latin typeface="Arial"/>
                          <a:ea typeface="Calibri"/>
                          <a:cs typeface="Simplified Arabic"/>
                        </a:rPr>
                        <a:t>تونس</a:t>
                      </a:r>
                      <a:endParaRPr lang="fr-FR" sz="28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ar-SA" sz="2800" b="1" dirty="0">
                          <a:solidFill>
                            <a:schemeClr val="bg1">
                              <a:lumMod val="50000"/>
                            </a:schemeClr>
                          </a:solidFill>
                          <a:latin typeface="Arial"/>
                          <a:ea typeface="Calibri"/>
                          <a:cs typeface="Simplified Arabic"/>
                        </a:rPr>
                        <a:t>المغرب</a:t>
                      </a:r>
                      <a:endParaRPr lang="fr-FR" sz="28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ar-SA" sz="2800" b="1" dirty="0">
                          <a:solidFill>
                            <a:srgbClr val="C00000"/>
                          </a:solidFill>
                          <a:latin typeface="Arial"/>
                          <a:ea typeface="Calibri"/>
                          <a:cs typeface="Simplified Arabic"/>
                        </a:rPr>
                        <a:t>الجزائر</a:t>
                      </a:r>
                      <a:endParaRPr lang="fr-FR" sz="2800" dirty="0">
                        <a:solidFill>
                          <a:srgbClr val="C00000"/>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ar-SA" sz="2800" b="1" dirty="0">
                          <a:solidFill>
                            <a:schemeClr val="bg1">
                              <a:lumMod val="50000"/>
                            </a:schemeClr>
                          </a:solidFill>
                          <a:latin typeface="Arial"/>
                          <a:ea typeface="Calibri"/>
                          <a:cs typeface="Simplified Arabic"/>
                        </a:rPr>
                        <a:t>البلــد</a:t>
                      </a:r>
                      <a:endParaRPr lang="fr-FR" sz="28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23315">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6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5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6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6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rgbClr val="C00000"/>
                          </a:solidFill>
                          <a:latin typeface="Arial"/>
                          <a:ea typeface="Calibri"/>
                          <a:cs typeface="Simplified Arabic"/>
                        </a:rPr>
                        <a:t>5 سنوات</a:t>
                      </a:r>
                      <a:endParaRPr lang="fr-FR" sz="2400" dirty="0">
                        <a:solidFill>
                          <a:srgbClr val="C00000"/>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ar-SA" sz="2000" b="1" dirty="0">
                          <a:solidFill>
                            <a:schemeClr val="bg1">
                              <a:lumMod val="50000"/>
                            </a:schemeClr>
                          </a:solidFill>
                          <a:latin typeface="Arial"/>
                          <a:ea typeface="Calibri"/>
                          <a:cs typeface="+mj-cs"/>
                        </a:rPr>
                        <a:t>مدّة </a:t>
                      </a:r>
                      <a:r>
                        <a:rPr lang="ar-DZ" sz="2000" b="1" dirty="0" smtClean="0">
                          <a:solidFill>
                            <a:schemeClr val="bg1">
                              <a:lumMod val="50000"/>
                            </a:schemeClr>
                          </a:solidFill>
                          <a:latin typeface="Arial"/>
                          <a:ea typeface="Calibri"/>
                          <a:cs typeface="+mj-cs"/>
                        </a:rPr>
                        <a:t>التعليم</a:t>
                      </a:r>
                      <a:r>
                        <a:rPr lang="ar-SA" sz="2000" b="1" dirty="0" smtClean="0">
                          <a:solidFill>
                            <a:schemeClr val="bg1">
                              <a:lumMod val="50000"/>
                            </a:schemeClr>
                          </a:solidFill>
                          <a:latin typeface="Arial"/>
                          <a:ea typeface="Calibri"/>
                          <a:cs typeface="+mj-cs"/>
                        </a:rPr>
                        <a:t> </a:t>
                      </a:r>
                      <a:endParaRPr lang="ar-DZ" sz="2000" b="1" dirty="0" smtClean="0">
                        <a:solidFill>
                          <a:schemeClr val="bg1">
                            <a:lumMod val="50000"/>
                          </a:schemeClr>
                        </a:solidFill>
                        <a:latin typeface="Arial"/>
                        <a:ea typeface="Calibri"/>
                        <a:cs typeface="+mj-cs"/>
                      </a:endParaRPr>
                    </a:p>
                    <a:p>
                      <a:pPr algn="ctr">
                        <a:spcBef>
                          <a:spcPts val="1200"/>
                        </a:spcBef>
                        <a:spcAft>
                          <a:spcPts val="1200"/>
                        </a:spcAft>
                      </a:pPr>
                      <a:r>
                        <a:rPr lang="ar-SA" sz="2000" b="1" kern="1200" dirty="0" smtClean="0">
                          <a:solidFill>
                            <a:schemeClr val="bg1">
                              <a:lumMod val="50000"/>
                            </a:schemeClr>
                          </a:solidFill>
                          <a:latin typeface="Arial"/>
                          <a:ea typeface="Calibri"/>
                          <a:cs typeface="+mj-cs"/>
                        </a:rPr>
                        <a:t>الابتدائي</a:t>
                      </a:r>
                      <a:endParaRPr lang="fr-FR" sz="2000" b="1" kern="1200" dirty="0">
                        <a:solidFill>
                          <a:schemeClr val="bg1">
                            <a:lumMod val="50000"/>
                          </a:schemeClr>
                        </a:solidFill>
                        <a:latin typeface="Arial"/>
                        <a:ea typeface="Calibri"/>
                        <a:cs typeface="+mj-cs"/>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00255">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7128</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3840</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4928</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5760</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rgbClr val="C00000"/>
                          </a:solidFill>
                          <a:latin typeface="Arial"/>
                          <a:ea typeface="Calibri"/>
                          <a:cs typeface="Simplified Arabic"/>
                        </a:rPr>
                        <a:t>3600</a:t>
                      </a:r>
                      <a:endParaRPr lang="fr-FR" sz="2800" dirty="0">
                        <a:solidFill>
                          <a:srgbClr val="C00000"/>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800"/>
                        </a:lnSpc>
                        <a:spcBef>
                          <a:spcPts val="1200"/>
                        </a:spcBef>
                        <a:spcAft>
                          <a:spcPts val="1200"/>
                        </a:spcAft>
                      </a:pPr>
                      <a:r>
                        <a:rPr lang="ar-SA" sz="2000" b="1" dirty="0">
                          <a:solidFill>
                            <a:schemeClr val="bg1">
                              <a:lumMod val="50000"/>
                            </a:schemeClr>
                          </a:solidFill>
                          <a:latin typeface="Arial"/>
                          <a:ea typeface="Calibri"/>
                          <a:cs typeface="+mj-cs"/>
                        </a:rPr>
                        <a:t>الرصيد </a:t>
                      </a:r>
                      <a:r>
                        <a:rPr lang="ar-SA" sz="2000" b="1" dirty="0" smtClean="0">
                          <a:solidFill>
                            <a:schemeClr val="bg1">
                              <a:lumMod val="50000"/>
                            </a:schemeClr>
                          </a:solidFill>
                          <a:latin typeface="Arial"/>
                          <a:ea typeface="Calibri"/>
                          <a:cs typeface="+mj-cs"/>
                        </a:rPr>
                        <a:t>الزمني</a:t>
                      </a:r>
                      <a:endParaRPr lang="ar-DZ" sz="2000" b="1" dirty="0" smtClean="0">
                        <a:solidFill>
                          <a:schemeClr val="bg1">
                            <a:lumMod val="50000"/>
                          </a:schemeClr>
                        </a:solidFill>
                        <a:latin typeface="Arial"/>
                        <a:ea typeface="Calibri"/>
                        <a:cs typeface="+mj-cs"/>
                      </a:endParaRPr>
                    </a:p>
                    <a:p>
                      <a:pPr algn="ctr">
                        <a:lnSpc>
                          <a:spcPts val="1800"/>
                        </a:lnSpc>
                        <a:spcBef>
                          <a:spcPts val="1200"/>
                        </a:spcBef>
                        <a:spcAft>
                          <a:spcPts val="1200"/>
                        </a:spcAft>
                      </a:pPr>
                      <a:r>
                        <a:rPr lang="ar-SA" sz="2000" b="1" dirty="0" smtClean="0">
                          <a:solidFill>
                            <a:schemeClr val="bg1">
                              <a:lumMod val="50000"/>
                            </a:schemeClr>
                          </a:solidFill>
                          <a:latin typeface="Arial"/>
                          <a:ea typeface="Calibri"/>
                          <a:cs typeface="+mj-cs"/>
                        </a:rPr>
                        <a:t> </a:t>
                      </a:r>
                      <a:r>
                        <a:rPr lang="ar-SA" sz="2000" b="1" dirty="0">
                          <a:solidFill>
                            <a:schemeClr val="bg1">
                              <a:lumMod val="50000"/>
                            </a:schemeClr>
                          </a:solidFill>
                          <a:latin typeface="Arial"/>
                          <a:ea typeface="Calibri"/>
                          <a:cs typeface="+mj-cs"/>
                        </a:rPr>
                        <a:t>في الابتدائي</a:t>
                      </a:r>
                      <a:endParaRPr lang="fr-FR" sz="2000" dirty="0">
                        <a:solidFill>
                          <a:schemeClr val="bg1">
                            <a:lumMod val="50000"/>
                          </a:schemeClr>
                        </a:solidFill>
                        <a:latin typeface="Calibri"/>
                        <a:ea typeface="Times New Roman"/>
                        <a:cs typeface="+mj-cs"/>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56711">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3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4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3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chemeClr val="bg1">
                              <a:lumMod val="50000"/>
                            </a:schemeClr>
                          </a:solidFill>
                          <a:latin typeface="Arial"/>
                          <a:ea typeface="Calibri"/>
                          <a:cs typeface="Simplified Arabic"/>
                        </a:rPr>
                        <a:t>3 سنوات</a:t>
                      </a:r>
                      <a:endParaRPr lang="fr-FR" sz="2400" dirty="0">
                        <a:solidFill>
                          <a:schemeClr val="bg1">
                            <a:lumMod val="50000"/>
                          </a:schemeClr>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spcBef>
                          <a:spcPts val="1200"/>
                        </a:spcBef>
                        <a:spcAft>
                          <a:spcPts val="1200"/>
                        </a:spcAft>
                      </a:pPr>
                      <a:r>
                        <a:rPr lang="ar-SA" sz="2400" b="1" dirty="0">
                          <a:solidFill>
                            <a:srgbClr val="C00000"/>
                          </a:solidFill>
                          <a:latin typeface="Arial"/>
                          <a:ea typeface="Calibri"/>
                          <a:cs typeface="Simplified Arabic"/>
                        </a:rPr>
                        <a:t>4 سنوات</a:t>
                      </a:r>
                      <a:endParaRPr lang="fr-FR" sz="2400" dirty="0">
                        <a:solidFill>
                          <a:srgbClr val="C00000"/>
                        </a:solidFill>
                        <a:latin typeface="Calibri"/>
                        <a:ea typeface="Times New Roman"/>
                        <a:cs typeface="Arial"/>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800"/>
                        </a:lnSpc>
                        <a:spcBef>
                          <a:spcPts val="1200"/>
                        </a:spcBef>
                        <a:spcAft>
                          <a:spcPts val="1200"/>
                        </a:spcAft>
                      </a:pPr>
                      <a:r>
                        <a:rPr lang="ar-SA" sz="2400" b="1" dirty="0">
                          <a:solidFill>
                            <a:schemeClr val="bg1">
                              <a:lumMod val="50000"/>
                            </a:schemeClr>
                          </a:solidFill>
                          <a:latin typeface="Arial"/>
                          <a:ea typeface="Calibri"/>
                          <a:cs typeface="+mj-cs"/>
                        </a:rPr>
                        <a:t>مدّة </a:t>
                      </a:r>
                      <a:r>
                        <a:rPr lang="ar-DZ" sz="2400" b="1" dirty="0" smtClean="0">
                          <a:solidFill>
                            <a:schemeClr val="bg1">
                              <a:lumMod val="50000"/>
                            </a:schemeClr>
                          </a:solidFill>
                          <a:latin typeface="Arial"/>
                          <a:ea typeface="Calibri"/>
                          <a:cs typeface="+mj-cs"/>
                        </a:rPr>
                        <a:t>التعليم </a:t>
                      </a:r>
                    </a:p>
                    <a:p>
                      <a:pPr algn="ctr">
                        <a:lnSpc>
                          <a:spcPts val="1800"/>
                        </a:lnSpc>
                        <a:spcBef>
                          <a:spcPts val="1200"/>
                        </a:spcBef>
                        <a:spcAft>
                          <a:spcPts val="1200"/>
                        </a:spcAft>
                      </a:pPr>
                      <a:r>
                        <a:rPr lang="ar-SA" sz="2400" b="1" dirty="0" smtClean="0">
                          <a:solidFill>
                            <a:schemeClr val="bg1">
                              <a:lumMod val="50000"/>
                            </a:schemeClr>
                          </a:solidFill>
                          <a:latin typeface="Arial"/>
                          <a:ea typeface="Calibri"/>
                          <a:cs typeface="+mj-cs"/>
                        </a:rPr>
                        <a:t>المتوسّط</a:t>
                      </a:r>
                      <a:endParaRPr lang="fr-FR" sz="2400" dirty="0">
                        <a:solidFill>
                          <a:schemeClr val="bg1">
                            <a:lumMod val="50000"/>
                          </a:schemeClr>
                        </a:solidFill>
                        <a:latin typeface="Calibri"/>
                        <a:ea typeface="Times New Roman"/>
                        <a:cs typeface="+mj-cs"/>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00255">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3888</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3487</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3040</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chemeClr val="bg1">
                              <a:lumMod val="50000"/>
                            </a:schemeClr>
                          </a:solidFill>
                          <a:latin typeface="Arial"/>
                          <a:ea typeface="Calibri"/>
                          <a:cs typeface="Simplified Arabic"/>
                        </a:rPr>
                        <a:t>3232</a:t>
                      </a:r>
                      <a:endParaRPr lang="fr-FR" sz="28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2800" b="1" dirty="0">
                          <a:solidFill>
                            <a:srgbClr val="C00000"/>
                          </a:solidFill>
                          <a:latin typeface="Arial"/>
                          <a:ea typeface="Calibri"/>
                          <a:cs typeface="Simplified Arabic"/>
                        </a:rPr>
                        <a:t>3388</a:t>
                      </a:r>
                      <a:endParaRPr lang="fr-FR" sz="2800" dirty="0">
                        <a:solidFill>
                          <a:srgbClr val="C00000"/>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Bef>
                          <a:spcPts val="1200"/>
                        </a:spcBef>
                        <a:spcAft>
                          <a:spcPts val="1200"/>
                        </a:spcAft>
                      </a:pPr>
                      <a:r>
                        <a:rPr lang="ar-SA" sz="2000" b="1" dirty="0">
                          <a:solidFill>
                            <a:schemeClr val="bg1">
                              <a:lumMod val="50000"/>
                            </a:schemeClr>
                          </a:solidFill>
                          <a:latin typeface="Arial"/>
                          <a:ea typeface="Calibri"/>
                          <a:cs typeface="+mj-cs"/>
                        </a:rPr>
                        <a:t>الرصيد </a:t>
                      </a:r>
                      <a:r>
                        <a:rPr lang="ar-SA" sz="2000" b="1" dirty="0" smtClean="0">
                          <a:solidFill>
                            <a:schemeClr val="bg1">
                              <a:lumMod val="50000"/>
                            </a:schemeClr>
                          </a:solidFill>
                          <a:latin typeface="Arial"/>
                          <a:ea typeface="Calibri"/>
                          <a:cs typeface="+mj-cs"/>
                        </a:rPr>
                        <a:t>الزمني</a:t>
                      </a:r>
                      <a:endParaRPr lang="ar-DZ" sz="2000" b="1" dirty="0" smtClean="0">
                        <a:solidFill>
                          <a:schemeClr val="bg1">
                            <a:lumMod val="50000"/>
                          </a:schemeClr>
                        </a:solidFill>
                        <a:latin typeface="Arial"/>
                        <a:ea typeface="Calibri"/>
                        <a:cs typeface="+mj-cs"/>
                      </a:endParaRPr>
                    </a:p>
                    <a:p>
                      <a:pPr algn="ctr">
                        <a:lnSpc>
                          <a:spcPct val="100000"/>
                        </a:lnSpc>
                        <a:spcBef>
                          <a:spcPts val="1200"/>
                        </a:spcBef>
                        <a:spcAft>
                          <a:spcPts val="1200"/>
                        </a:spcAft>
                      </a:pPr>
                      <a:r>
                        <a:rPr lang="ar-SA" sz="2000" b="1" dirty="0" smtClean="0">
                          <a:solidFill>
                            <a:schemeClr val="bg1">
                              <a:lumMod val="50000"/>
                            </a:schemeClr>
                          </a:solidFill>
                          <a:latin typeface="Arial"/>
                          <a:ea typeface="Calibri"/>
                          <a:cs typeface="+mj-cs"/>
                        </a:rPr>
                        <a:t> </a:t>
                      </a:r>
                      <a:r>
                        <a:rPr lang="ar-SA" sz="2000" b="1" dirty="0">
                          <a:solidFill>
                            <a:schemeClr val="bg1">
                              <a:lumMod val="50000"/>
                            </a:schemeClr>
                          </a:solidFill>
                          <a:latin typeface="Arial"/>
                          <a:ea typeface="Calibri"/>
                          <a:cs typeface="+mj-cs"/>
                        </a:rPr>
                        <a:t>في المتوسّط </a:t>
                      </a:r>
                      <a:endParaRPr lang="fr-FR" sz="2000" dirty="0">
                        <a:solidFill>
                          <a:schemeClr val="bg1">
                            <a:lumMod val="50000"/>
                          </a:schemeClr>
                        </a:solidFill>
                        <a:latin typeface="Calibri"/>
                        <a:ea typeface="Times New Roman"/>
                        <a:cs typeface="+mj-cs"/>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22505">
                <a:tc>
                  <a:txBody>
                    <a:bodyPr/>
                    <a:lstStyle/>
                    <a:p>
                      <a:pPr algn="ctr">
                        <a:spcBef>
                          <a:spcPts val="1200"/>
                        </a:spcBef>
                        <a:spcAft>
                          <a:spcPts val="1200"/>
                        </a:spcAft>
                      </a:pPr>
                      <a:r>
                        <a:rPr lang="fr-FR" sz="3200" b="1" dirty="0">
                          <a:solidFill>
                            <a:schemeClr val="bg1">
                              <a:lumMod val="50000"/>
                            </a:schemeClr>
                          </a:solidFill>
                          <a:latin typeface="Arial"/>
                          <a:ea typeface="Calibri"/>
                          <a:cs typeface="Simplified Arabic"/>
                        </a:rPr>
                        <a:t>11016</a:t>
                      </a:r>
                      <a:endParaRPr lang="fr-FR" sz="32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3200" b="1" dirty="0">
                          <a:solidFill>
                            <a:schemeClr val="bg1">
                              <a:lumMod val="50000"/>
                            </a:schemeClr>
                          </a:solidFill>
                          <a:latin typeface="Arial"/>
                          <a:ea typeface="Calibri"/>
                          <a:cs typeface="Simplified Arabic"/>
                        </a:rPr>
                        <a:t>7327</a:t>
                      </a:r>
                      <a:endParaRPr lang="fr-FR" sz="32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3200" b="1" dirty="0">
                          <a:solidFill>
                            <a:schemeClr val="bg1">
                              <a:lumMod val="50000"/>
                            </a:schemeClr>
                          </a:solidFill>
                          <a:latin typeface="Arial"/>
                          <a:ea typeface="Calibri"/>
                          <a:cs typeface="Simplified Arabic"/>
                        </a:rPr>
                        <a:t>7968</a:t>
                      </a:r>
                      <a:endParaRPr lang="fr-FR" sz="32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3200" b="1" dirty="0">
                          <a:solidFill>
                            <a:schemeClr val="bg1">
                              <a:lumMod val="50000"/>
                            </a:schemeClr>
                          </a:solidFill>
                          <a:latin typeface="Arial"/>
                          <a:ea typeface="Calibri"/>
                          <a:cs typeface="Simplified Arabic"/>
                        </a:rPr>
                        <a:t>8992</a:t>
                      </a:r>
                      <a:endParaRPr lang="fr-FR" sz="3200" dirty="0">
                        <a:solidFill>
                          <a:schemeClr val="bg1">
                            <a:lumMod val="50000"/>
                          </a:schemeClr>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200"/>
                        </a:spcBef>
                        <a:spcAft>
                          <a:spcPts val="1200"/>
                        </a:spcAft>
                      </a:pPr>
                      <a:r>
                        <a:rPr lang="fr-FR" sz="3200" b="1" dirty="0">
                          <a:solidFill>
                            <a:srgbClr val="C00000"/>
                          </a:solidFill>
                          <a:latin typeface="Arial"/>
                          <a:ea typeface="Calibri"/>
                          <a:cs typeface="Simplified Arabic"/>
                        </a:rPr>
                        <a:t>6988</a:t>
                      </a:r>
                      <a:endParaRPr lang="fr-FR" sz="3200" dirty="0">
                        <a:solidFill>
                          <a:srgbClr val="C00000"/>
                        </a:solidFill>
                        <a:latin typeface="Calibri"/>
                        <a:ea typeface="Times New Roman"/>
                        <a:cs typeface="Arial"/>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Bef>
                          <a:spcPts val="1200"/>
                        </a:spcBef>
                        <a:spcAft>
                          <a:spcPts val="1200"/>
                        </a:spcAft>
                      </a:pPr>
                      <a:r>
                        <a:rPr lang="ar-SA" sz="2000" b="1" dirty="0">
                          <a:solidFill>
                            <a:schemeClr val="bg1">
                              <a:lumMod val="50000"/>
                            </a:schemeClr>
                          </a:solidFill>
                          <a:latin typeface="Arial"/>
                          <a:ea typeface="Calibri"/>
                          <a:cs typeface="+mj-cs"/>
                        </a:rPr>
                        <a:t>الرصيد </a:t>
                      </a:r>
                      <a:r>
                        <a:rPr lang="ar-SA" sz="2000" b="1" dirty="0" smtClean="0">
                          <a:solidFill>
                            <a:schemeClr val="bg1">
                              <a:lumMod val="50000"/>
                            </a:schemeClr>
                          </a:solidFill>
                          <a:latin typeface="Arial"/>
                          <a:ea typeface="Calibri"/>
                          <a:cs typeface="+mj-cs"/>
                        </a:rPr>
                        <a:t>الزمني</a:t>
                      </a:r>
                      <a:endParaRPr lang="ar-DZ" sz="2000" b="1" dirty="0" smtClean="0">
                        <a:solidFill>
                          <a:schemeClr val="bg1">
                            <a:lumMod val="50000"/>
                          </a:schemeClr>
                        </a:solidFill>
                        <a:latin typeface="Arial"/>
                        <a:ea typeface="Calibri"/>
                        <a:cs typeface="+mj-cs"/>
                      </a:endParaRPr>
                    </a:p>
                    <a:p>
                      <a:pPr algn="ctr">
                        <a:lnSpc>
                          <a:spcPct val="100000"/>
                        </a:lnSpc>
                        <a:spcBef>
                          <a:spcPts val="1200"/>
                        </a:spcBef>
                        <a:spcAft>
                          <a:spcPts val="1200"/>
                        </a:spcAft>
                      </a:pPr>
                      <a:r>
                        <a:rPr lang="ar-SA" sz="2000" b="1" dirty="0" smtClean="0">
                          <a:solidFill>
                            <a:schemeClr val="bg1">
                              <a:lumMod val="50000"/>
                            </a:schemeClr>
                          </a:solidFill>
                          <a:latin typeface="Arial"/>
                          <a:ea typeface="Calibri"/>
                          <a:cs typeface="+mj-cs"/>
                        </a:rPr>
                        <a:t> </a:t>
                      </a:r>
                      <a:r>
                        <a:rPr lang="ar-SA" sz="2000" b="1" dirty="0">
                          <a:solidFill>
                            <a:schemeClr val="bg1">
                              <a:lumMod val="50000"/>
                            </a:schemeClr>
                          </a:solidFill>
                          <a:latin typeface="Arial"/>
                          <a:ea typeface="Calibri"/>
                          <a:cs typeface="+mj-cs"/>
                        </a:rPr>
                        <a:t>في ت. الإلزامي</a:t>
                      </a:r>
                      <a:endParaRPr lang="fr-FR" sz="2000" dirty="0">
                        <a:solidFill>
                          <a:schemeClr val="bg1">
                            <a:lumMod val="50000"/>
                          </a:schemeClr>
                        </a:solidFill>
                        <a:latin typeface="Calibri"/>
                        <a:ea typeface="Times New Roman"/>
                        <a:cs typeface="+mj-cs"/>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Espace réservé du pied de page 2"/>
          <p:cNvSpPr>
            <a:spLocks noGrp="1"/>
          </p:cNvSpPr>
          <p:nvPr>
            <p:ph type="ftr" sz="quarter" idx="11"/>
          </p:nvPr>
        </p:nvSpPr>
        <p:spPr/>
        <p:txBody>
          <a:bodyPr/>
          <a:lstStyle/>
          <a:p>
            <a:pPr>
              <a:defRPr/>
            </a:pPr>
            <a:r>
              <a:rPr lang="fr-FR">
                <a:solidFill>
                  <a:srgbClr val="FFFFFF"/>
                </a:solidFill>
              </a:rPr>
              <a:t>F.B</a:t>
            </a:r>
          </a:p>
        </p:txBody>
      </p:sp>
      <p:sp>
        <p:nvSpPr>
          <p:cNvPr id="19511" name="Espace réservé du pied de page 5"/>
          <p:cNvSpPr txBox="1">
            <a:spLocks/>
          </p:cNvSpPr>
          <p:nvPr/>
        </p:nvSpPr>
        <p:spPr bwMode="auto">
          <a:xfrm>
            <a:off x="8405813" y="6213475"/>
            <a:ext cx="54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indent="-285750">
              <a:spcBef>
                <a:spcPct val="20000"/>
              </a:spcBef>
              <a:buChar char="–"/>
              <a:defRPr kumimoji="1" sz="2800" b="1">
                <a:solidFill>
                  <a:schemeClr val="tx1"/>
                </a:solidFill>
                <a:latin typeface="Arial" charset="0"/>
              </a:defRPr>
            </a:lvl2pPr>
            <a:lvl3pPr indent="-228600">
              <a:spcBef>
                <a:spcPct val="20000"/>
              </a:spcBef>
              <a:buClr>
                <a:schemeClr val="accent2"/>
              </a:buClr>
              <a:buChar char="•"/>
              <a:defRPr kumimoji="1" sz="2400" b="1">
                <a:solidFill>
                  <a:schemeClr val="tx1"/>
                </a:solidFill>
                <a:latin typeface="Arial" charset="0"/>
              </a:defRPr>
            </a:lvl3pPr>
            <a:lvl4pPr indent="-228600">
              <a:spcBef>
                <a:spcPct val="20000"/>
              </a:spcBef>
              <a:buChar char="–"/>
              <a:defRPr kumimoji="1" sz="2000" b="1">
                <a:solidFill>
                  <a:schemeClr val="tx1"/>
                </a:solidFill>
                <a:latin typeface="Arial" charset="0"/>
              </a:defRPr>
            </a:lvl4pPr>
            <a:lvl5pPr indent="-228600">
              <a:spcBef>
                <a:spcPct val="20000"/>
              </a:spcBef>
              <a:buClr>
                <a:schemeClr val="accent2"/>
              </a:buClr>
              <a:buChar char="•"/>
              <a:defRPr kumimoji="1" sz="2000" b="1">
                <a:solidFill>
                  <a:schemeClr val="tx1"/>
                </a:solidFill>
                <a:latin typeface="Arial" charset="0"/>
              </a:defRPr>
            </a:lvl5pPr>
            <a:lvl6pPr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eaLnBrk="0" fontAlgn="base" hangingPunct="0">
              <a:spcBef>
                <a:spcPct val="0"/>
              </a:spcBef>
              <a:spcAft>
                <a:spcPct val="0"/>
              </a:spcAft>
              <a:buClrTx/>
              <a:buSzTx/>
              <a:buFontTx/>
              <a:buNone/>
            </a:pPr>
            <a:r>
              <a:rPr kumimoji="0" lang="fr-FR" altLang="fr-FR" sz="1400">
                <a:solidFill>
                  <a:srgbClr val="000000"/>
                </a:solidFill>
                <a:latin typeface="Times New Roman" pitchFamily="18" charset="0"/>
              </a:rPr>
              <a:t>F.B</a:t>
            </a:r>
          </a:p>
        </p:txBody>
      </p:sp>
    </p:spTree>
    <p:extLst>
      <p:ext uri="{BB962C8B-B14F-4D97-AF65-F5344CB8AC3E}">
        <p14:creationId xmlns:p14="http://schemas.microsoft.com/office/powerpoint/2010/main" val="302781795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19672" y="34774"/>
            <a:ext cx="5760640" cy="1017962"/>
          </a:xfr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ar-DZ" sz="5400" b="1" dirty="0" smtClean="0">
                <a:solidFill>
                  <a:schemeClr val="tx1"/>
                </a:solidFill>
              </a:rPr>
              <a:t>مواقيت التعليم الابتدائي </a:t>
            </a:r>
            <a:endParaRPr lang="fr-FR" sz="5400" b="1" dirty="0">
              <a:solidFill>
                <a:schemeClr val="tx1"/>
              </a:solidFill>
            </a:endParaRPr>
          </a:p>
        </p:txBody>
      </p:sp>
      <p:pic>
        <p:nvPicPr>
          <p:cNvPr id="18435" name="Picture 2" descr="C:\Users\Rafik\Desktop\Horaires Primai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24744"/>
            <a:ext cx="9143999" cy="5733256"/>
          </a:xfrm>
          <a:noFill/>
        </p:spPr>
      </p:pic>
    </p:spTree>
    <p:extLst>
      <p:ext uri="{BB962C8B-B14F-4D97-AF65-F5344CB8AC3E}">
        <p14:creationId xmlns:p14="http://schemas.microsoft.com/office/powerpoint/2010/main" val="197301407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wipe(down)">
                                      <p:cBhvr>
                                        <p:cTn id="14"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12</a:t>
            </a:fld>
            <a:endParaRPr lang="fr-FR" dirty="0">
              <a:solidFill>
                <a:prstClr val="white">
                  <a:shade val="50000"/>
                </a:prstClr>
              </a:solidFill>
            </a:endParaRPr>
          </a:p>
        </p:txBody>
      </p:sp>
      <p:sp>
        <p:nvSpPr>
          <p:cNvPr id="5" name="مستطيل مستدير الزوايا 4"/>
          <p:cNvSpPr/>
          <p:nvPr/>
        </p:nvSpPr>
        <p:spPr>
          <a:xfrm>
            <a:off x="2570285" y="-7518"/>
            <a:ext cx="4122158" cy="83671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r-FR" sz="4000" b="1" dirty="0" smtClean="0">
                <a:solidFill>
                  <a:prstClr val="white"/>
                </a:solidFill>
              </a:rPr>
              <a:t> </a:t>
            </a:r>
            <a:r>
              <a:rPr lang="ar-DZ" sz="4000" b="1" dirty="0" smtClean="0">
                <a:solidFill>
                  <a:prstClr val="white"/>
                </a:solidFill>
              </a:rPr>
              <a:t>مبادئ مناهج ج2</a:t>
            </a:r>
            <a:endParaRPr lang="ar-SA" sz="4000" b="1" dirty="0">
              <a:solidFill>
                <a:prstClr val="white"/>
              </a:solidFill>
            </a:endParaRPr>
          </a:p>
        </p:txBody>
      </p:sp>
      <p:sp>
        <p:nvSpPr>
          <p:cNvPr id="2" name="مستطيل مستدير الزوايا 1"/>
          <p:cNvSpPr/>
          <p:nvPr/>
        </p:nvSpPr>
        <p:spPr>
          <a:xfrm>
            <a:off x="7092280" y="1300364"/>
            <a:ext cx="2053724" cy="83805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prstClr val="black"/>
                </a:solidFill>
              </a:rPr>
              <a:t>التكفل بالبعد القيمي</a:t>
            </a:r>
          </a:p>
          <a:p>
            <a:pPr algn="ctr"/>
            <a:r>
              <a:rPr lang="ar-DZ" sz="2000" b="1" dirty="0" smtClean="0">
                <a:solidFill>
                  <a:prstClr val="black"/>
                </a:solidFill>
              </a:rPr>
              <a:t> و الأخلاقي</a:t>
            </a:r>
            <a:endParaRPr lang="ar-SA" sz="1400" dirty="0">
              <a:solidFill>
                <a:prstClr val="black"/>
              </a:solidFill>
            </a:endParaRPr>
          </a:p>
        </p:txBody>
      </p:sp>
      <p:sp>
        <p:nvSpPr>
          <p:cNvPr id="3" name="مستطيل 2"/>
          <p:cNvSpPr/>
          <p:nvPr/>
        </p:nvSpPr>
        <p:spPr>
          <a:xfrm>
            <a:off x="-25854" y="980728"/>
            <a:ext cx="7051122" cy="163121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r>
              <a:rPr lang="ar-DZ" sz="2000" dirty="0" smtClean="0">
                <a:solidFill>
                  <a:srgbClr val="000000"/>
                </a:solidFill>
                <a:latin typeface="SimplifiedArabic"/>
              </a:rPr>
              <a:t>- </a:t>
            </a:r>
            <a:r>
              <a:rPr lang="ar-SA" sz="2000" dirty="0" smtClean="0">
                <a:solidFill>
                  <a:srgbClr val="000000"/>
                </a:solidFill>
                <a:latin typeface="SimplifiedArabic"/>
              </a:rPr>
              <a:t>قيم الهو</a:t>
            </a:r>
            <a:r>
              <a:rPr lang="ar-DZ" sz="2000" dirty="0" smtClean="0">
                <a:solidFill>
                  <a:srgbClr val="000000"/>
                </a:solidFill>
                <a:latin typeface="SimplifiedArabic"/>
              </a:rPr>
              <a:t>ي</a:t>
            </a:r>
            <a:r>
              <a:rPr lang="ar-SA" sz="2000" dirty="0" smtClean="0">
                <a:solidFill>
                  <a:srgbClr val="000000"/>
                </a:solidFill>
                <a:latin typeface="SimplifiedArabic"/>
              </a:rPr>
              <a:t>ة </a:t>
            </a:r>
            <a:r>
              <a:rPr lang="ar-SA" sz="2000" dirty="0">
                <a:solidFill>
                  <a:srgbClr val="000000"/>
                </a:solidFill>
                <a:latin typeface="SimplifiedArabic"/>
              </a:rPr>
              <a:t>التي تمثّلها الثلاثية: الإسلام، العروبة، </a:t>
            </a:r>
            <a:r>
              <a:rPr lang="ar-SA" sz="2000" dirty="0" smtClean="0">
                <a:solidFill>
                  <a:srgbClr val="000000"/>
                </a:solidFill>
                <a:latin typeface="SimplifiedArabic"/>
              </a:rPr>
              <a:t>والأمازيغية</a:t>
            </a:r>
            <a:r>
              <a:rPr lang="ar-DZ" dirty="0" smtClean="0">
                <a:solidFill>
                  <a:srgbClr val="000000"/>
                </a:solidFill>
                <a:latin typeface="SimplifiedArabic"/>
              </a:rPr>
              <a:t> </a:t>
            </a:r>
            <a:r>
              <a:rPr lang="ar-DZ" sz="2000" b="1" dirty="0" smtClean="0">
                <a:solidFill>
                  <a:srgbClr val="FF0000"/>
                </a:solidFill>
                <a:latin typeface="SimplifiedArabic"/>
              </a:rPr>
              <a:t>(جزائرية الجزائري)</a:t>
            </a:r>
            <a:r>
              <a:rPr lang="ar-SA" sz="2000" dirty="0">
                <a:solidFill>
                  <a:srgbClr val="000000"/>
                </a:solidFill>
                <a:latin typeface="SimplifiedArabic"/>
              </a:rPr>
              <a:t/>
            </a:r>
            <a:br>
              <a:rPr lang="ar-SA" sz="2000" dirty="0">
                <a:solidFill>
                  <a:srgbClr val="000000"/>
                </a:solidFill>
                <a:latin typeface="SimplifiedArabic"/>
              </a:rPr>
            </a:br>
            <a:r>
              <a:rPr lang="ar-SA" sz="2000" dirty="0">
                <a:solidFill>
                  <a:srgbClr val="000000"/>
                </a:solidFill>
                <a:latin typeface="SimplifiedArabic"/>
              </a:rPr>
              <a:t>- القيم المدنية التي تعطي معنى مسؤولا </a:t>
            </a:r>
            <a:r>
              <a:rPr lang="ar-SA" sz="2000" dirty="0" smtClean="0">
                <a:solidFill>
                  <a:srgbClr val="000000"/>
                </a:solidFill>
                <a:latin typeface="SimplifiedArabic"/>
              </a:rPr>
              <a:t>للمواطنة </a:t>
            </a:r>
            <a:r>
              <a:rPr lang="ar-SA" sz="2000" dirty="0">
                <a:solidFill>
                  <a:srgbClr val="000000"/>
                </a:solidFill>
                <a:latin typeface="SimplifiedArabic"/>
              </a:rPr>
              <a:t/>
            </a:r>
            <a:br>
              <a:rPr lang="ar-SA" sz="2000" dirty="0">
                <a:solidFill>
                  <a:srgbClr val="000000"/>
                </a:solidFill>
                <a:latin typeface="SimplifiedArabic"/>
              </a:rPr>
            </a:br>
            <a:r>
              <a:rPr lang="ar-SA" sz="2000" dirty="0">
                <a:solidFill>
                  <a:srgbClr val="000000"/>
                </a:solidFill>
                <a:latin typeface="SimplifiedArabic"/>
              </a:rPr>
              <a:t>- القيم الأخلاقية المنبثقة عن تقاليد مجتمعنا، كقيم التضامن </a:t>
            </a:r>
            <a:r>
              <a:rPr lang="ar-SA" sz="2000" dirty="0" smtClean="0">
                <a:solidFill>
                  <a:srgbClr val="000000"/>
                </a:solidFill>
                <a:latin typeface="SimplifiedArabic"/>
              </a:rPr>
              <a:t>والتعاون</a:t>
            </a:r>
            <a:r>
              <a:rPr lang="ar-SA" sz="2000" dirty="0">
                <a:solidFill>
                  <a:srgbClr val="000000"/>
                </a:solidFill>
                <a:latin typeface="SimplifiedArabic"/>
              </a:rPr>
              <a:t/>
            </a:r>
            <a:br>
              <a:rPr lang="ar-SA" sz="2000" dirty="0">
                <a:solidFill>
                  <a:srgbClr val="000000"/>
                </a:solidFill>
                <a:latin typeface="SimplifiedArabic"/>
              </a:rPr>
            </a:br>
            <a:r>
              <a:rPr lang="ar-SA" sz="2000" dirty="0">
                <a:solidFill>
                  <a:srgbClr val="000000"/>
                </a:solidFill>
                <a:latin typeface="SimplifiedArabic"/>
              </a:rPr>
              <a:t>- القيم المرتبطة بالعمل والجهد، وبخلق المثابرة وأخلاقيات </a:t>
            </a:r>
            <a:r>
              <a:rPr lang="ar-SA" sz="2000" dirty="0" smtClean="0">
                <a:solidFill>
                  <a:srgbClr val="000000"/>
                </a:solidFill>
                <a:latin typeface="SimplifiedArabic"/>
              </a:rPr>
              <a:t>العمل</a:t>
            </a:r>
            <a:r>
              <a:rPr lang="ar-SA" sz="2000" dirty="0">
                <a:solidFill>
                  <a:srgbClr val="000000"/>
                </a:solidFill>
                <a:latin typeface="SimplifiedArabic"/>
              </a:rPr>
              <a:t/>
            </a:r>
            <a:br>
              <a:rPr lang="ar-SA" sz="2000" dirty="0">
                <a:solidFill>
                  <a:srgbClr val="000000"/>
                </a:solidFill>
                <a:latin typeface="SimplifiedArabic"/>
              </a:rPr>
            </a:br>
            <a:r>
              <a:rPr lang="ar-SA" sz="2000" dirty="0">
                <a:solidFill>
                  <a:srgbClr val="000000"/>
                </a:solidFill>
                <a:latin typeface="SimplifiedArabic"/>
              </a:rPr>
              <a:t>- القيم العالمية بما يتلاءم </a:t>
            </a:r>
            <a:r>
              <a:rPr lang="ar-SA" sz="2000" dirty="0" smtClean="0">
                <a:solidFill>
                  <a:srgbClr val="000000"/>
                </a:solidFill>
                <a:latin typeface="SimplifiedArabic"/>
              </a:rPr>
              <a:t>وقيمنا</a:t>
            </a:r>
            <a:r>
              <a:rPr lang="ar-DZ" sz="2000" dirty="0" smtClean="0">
                <a:solidFill>
                  <a:srgbClr val="000000"/>
                </a:solidFill>
                <a:latin typeface="SimplifiedArabic"/>
              </a:rPr>
              <a:t> (حقوق الإنسان)</a:t>
            </a:r>
            <a:endParaRPr lang="ar-SA" sz="2000" dirty="0"/>
          </a:p>
        </p:txBody>
      </p:sp>
      <p:sp>
        <p:nvSpPr>
          <p:cNvPr id="12" name="مستطيل مستدير الزوايا 11"/>
          <p:cNvSpPr/>
          <p:nvPr/>
        </p:nvSpPr>
        <p:spPr>
          <a:xfrm>
            <a:off x="7092280" y="3212976"/>
            <a:ext cx="2053724" cy="83805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prstClr val="black"/>
                </a:solidFill>
              </a:rPr>
              <a:t>الجانب </a:t>
            </a:r>
            <a:r>
              <a:rPr lang="ar-DZ" sz="2000" b="1" dirty="0" err="1" smtClean="0">
                <a:solidFill>
                  <a:prstClr val="black"/>
                </a:solidFill>
              </a:rPr>
              <a:t>الإبستمولوجي</a:t>
            </a:r>
            <a:endParaRPr lang="ar-DZ" sz="2000" b="1" dirty="0" smtClean="0">
              <a:solidFill>
                <a:prstClr val="black"/>
              </a:solidFill>
            </a:endParaRPr>
          </a:p>
          <a:p>
            <a:pPr algn="ctr" rtl="1"/>
            <a:r>
              <a:rPr lang="ar-DZ" sz="1600" b="1" dirty="0" smtClean="0">
                <a:solidFill>
                  <a:srgbClr val="FF0000"/>
                </a:solidFill>
              </a:rPr>
              <a:t>(تكوين المفاهيم و تحولها)</a:t>
            </a:r>
            <a:endParaRPr lang="ar-SA" sz="1100" dirty="0">
              <a:solidFill>
                <a:srgbClr val="FF0000"/>
              </a:solidFill>
            </a:endParaRPr>
          </a:p>
        </p:txBody>
      </p:sp>
      <p:sp>
        <p:nvSpPr>
          <p:cNvPr id="13" name="مستطيل 12"/>
          <p:cNvSpPr/>
          <p:nvPr/>
        </p:nvSpPr>
        <p:spPr>
          <a:xfrm>
            <a:off x="6650" y="2774337"/>
            <a:ext cx="7051122" cy="212365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742950" lvl="1" indent="-285750" algn="r" rtl="1" fontAlgn="base">
              <a:spcBef>
                <a:spcPct val="20000"/>
              </a:spcBef>
              <a:spcAft>
                <a:spcPct val="0"/>
              </a:spcAft>
              <a:buFont typeface="Wingdings" pitchFamily="2" charset="2"/>
              <a:buChar char="v"/>
              <a:defRPr/>
            </a:pPr>
            <a:r>
              <a:rPr kumimoji="1" lang="ar-DZ" sz="2000" kern="0" dirty="0" smtClean="0">
                <a:solidFill>
                  <a:srgbClr val="0066CC">
                    <a:lumMod val="50000"/>
                  </a:srgbClr>
                </a:solidFill>
                <a:latin typeface="Arial"/>
              </a:rPr>
              <a:t>التركيز على</a:t>
            </a:r>
            <a:r>
              <a:rPr kumimoji="1" lang="ar-SA" sz="2000" kern="0" dirty="0" smtClean="0">
                <a:solidFill>
                  <a:srgbClr val="0066CC">
                    <a:lumMod val="50000"/>
                  </a:srgbClr>
                </a:solidFill>
                <a:latin typeface="Arial"/>
              </a:rPr>
              <a:t> </a:t>
            </a:r>
            <a:r>
              <a:rPr kumimoji="1" lang="ar-SA" sz="2000" kern="0" dirty="0">
                <a:solidFill>
                  <a:srgbClr val="0066CC">
                    <a:lumMod val="50000"/>
                  </a:srgbClr>
                </a:solidFill>
                <a:latin typeface="Arial"/>
              </a:rPr>
              <a:t>المفاهيم والمبادئ والطرائق </a:t>
            </a:r>
            <a:r>
              <a:rPr kumimoji="1" lang="ar-SA" sz="2000" kern="0" dirty="0" err="1" smtClean="0">
                <a:solidFill>
                  <a:srgbClr val="C00000"/>
                </a:solidFill>
                <a:latin typeface="Arial"/>
              </a:rPr>
              <a:t>المهيكلة</a:t>
            </a:r>
            <a:r>
              <a:rPr kumimoji="1" lang="ar-DZ" sz="2000" kern="0" dirty="0" smtClean="0">
                <a:solidFill>
                  <a:srgbClr val="C00000"/>
                </a:solidFill>
                <a:latin typeface="Arial"/>
              </a:rPr>
              <a:t> </a:t>
            </a:r>
            <a:r>
              <a:rPr kumimoji="1" lang="ar-SA" sz="2000" kern="0" dirty="0" smtClean="0">
                <a:solidFill>
                  <a:srgbClr val="0066CC">
                    <a:lumMod val="50000"/>
                  </a:srgbClr>
                </a:solidFill>
                <a:latin typeface="Arial"/>
              </a:rPr>
              <a:t> للمادّة</a:t>
            </a:r>
            <a:endParaRPr kumimoji="1" lang="ar-DZ" sz="2000" kern="0" dirty="0">
              <a:solidFill>
                <a:srgbClr val="0066CC">
                  <a:lumMod val="50000"/>
                </a:srgbClr>
              </a:solidFill>
              <a:latin typeface="Arial"/>
            </a:endParaRPr>
          </a:p>
          <a:p>
            <a:pPr marL="742950" lvl="1" indent="-285750" algn="r" rtl="1" fontAlgn="base">
              <a:spcBef>
                <a:spcPct val="20000"/>
              </a:spcBef>
              <a:spcAft>
                <a:spcPct val="0"/>
              </a:spcAft>
              <a:buFont typeface="Wingdings" pitchFamily="2" charset="2"/>
              <a:buChar char="v"/>
              <a:defRPr/>
            </a:pPr>
            <a:r>
              <a:rPr kumimoji="1" lang="ar-SA" sz="2000" kern="0" dirty="0">
                <a:solidFill>
                  <a:srgbClr val="0066CC">
                    <a:lumMod val="50000"/>
                  </a:srgbClr>
                </a:solidFill>
                <a:latin typeface="Arial"/>
              </a:rPr>
              <a:t>اعتبار هذه المفاهيم والمبادئ والطرائق </a:t>
            </a:r>
            <a:r>
              <a:rPr kumimoji="1" lang="ar-SA" sz="2000" kern="0" dirty="0">
                <a:solidFill>
                  <a:srgbClr val="C00000"/>
                </a:solidFill>
                <a:latin typeface="Arial"/>
              </a:rPr>
              <a:t>كموارد في خدمة </a:t>
            </a:r>
            <a:r>
              <a:rPr kumimoji="1" lang="ar-SA" sz="2000" kern="0" dirty="0" smtClean="0">
                <a:solidFill>
                  <a:srgbClr val="C00000"/>
                </a:solidFill>
                <a:latin typeface="Arial"/>
              </a:rPr>
              <a:t>الكفاءة</a:t>
            </a:r>
            <a:endParaRPr kumimoji="1" lang="ar-DZ" sz="2000" kern="0" dirty="0" smtClean="0">
              <a:solidFill>
                <a:srgbClr val="0066CC">
                  <a:lumMod val="50000"/>
                </a:srgbClr>
              </a:solidFill>
              <a:latin typeface="Arial"/>
            </a:endParaRPr>
          </a:p>
          <a:p>
            <a:pPr marL="742950" lvl="1" indent="-285750" algn="r" rtl="1" fontAlgn="base">
              <a:spcBef>
                <a:spcPct val="20000"/>
              </a:spcBef>
              <a:spcAft>
                <a:spcPct val="0"/>
              </a:spcAft>
              <a:buFont typeface="Wingdings" pitchFamily="2" charset="2"/>
              <a:buChar char="v"/>
              <a:defRPr/>
            </a:pPr>
            <a:r>
              <a:rPr kumimoji="1" lang="ar-DZ" sz="2000" kern="0" dirty="0" smtClean="0">
                <a:solidFill>
                  <a:srgbClr val="0066CC">
                    <a:lumMod val="50000"/>
                  </a:srgbClr>
                </a:solidFill>
                <a:latin typeface="Arial"/>
              </a:rPr>
              <a:t> </a:t>
            </a:r>
            <a:r>
              <a:rPr kumimoji="1" lang="ar-SA" sz="2000" kern="0" dirty="0" smtClean="0">
                <a:solidFill>
                  <a:srgbClr val="C00000"/>
                </a:solidFill>
                <a:latin typeface="Arial"/>
              </a:rPr>
              <a:t>الانسجام </a:t>
            </a:r>
            <a:r>
              <a:rPr kumimoji="1" lang="ar-SA" sz="2000" kern="0" dirty="0">
                <a:solidFill>
                  <a:srgbClr val="C00000"/>
                </a:solidFill>
                <a:latin typeface="Arial"/>
              </a:rPr>
              <a:t>الخاصّ بالمادّة </a:t>
            </a:r>
            <a:r>
              <a:rPr kumimoji="1" lang="ar-DZ" sz="2000" kern="0" dirty="0">
                <a:solidFill>
                  <a:srgbClr val="0066CC">
                    <a:lumMod val="50000"/>
                  </a:srgbClr>
                </a:solidFill>
                <a:latin typeface="Arial"/>
              </a:rPr>
              <a:t>الذي</a:t>
            </a:r>
            <a:r>
              <a:rPr kumimoji="1" lang="ar-SA" sz="2000" kern="0" dirty="0">
                <a:solidFill>
                  <a:srgbClr val="0066CC">
                    <a:lumMod val="50000"/>
                  </a:srgbClr>
                </a:solidFill>
                <a:latin typeface="Arial"/>
              </a:rPr>
              <a:t> يوفّق بين مراحل النموّ النفسي للمتعلّم، مع الأخذ في الحسبان </a:t>
            </a:r>
            <a:r>
              <a:rPr kumimoji="1" lang="ar-SA" sz="2000" kern="0" dirty="0" smtClean="0">
                <a:solidFill>
                  <a:srgbClr val="0066CC">
                    <a:lumMod val="50000"/>
                  </a:srgbClr>
                </a:solidFill>
                <a:latin typeface="Arial"/>
              </a:rPr>
              <a:t>تصوّراته</a:t>
            </a:r>
            <a:endParaRPr kumimoji="1" lang="ar-DZ" sz="2000" kern="0" dirty="0">
              <a:solidFill>
                <a:srgbClr val="0066CC">
                  <a:lumMod val="50000"/>
                </a:srgbClr>
              </a:solidFill>
              <a:latin typeface="Arial"/>
            </a:endParaRPr>
          </a:p>
          <a:p>
            <a:pPr marL="742950" lvl="1" indent="-285750" algn="r" rtl="1" fontAlgn="base">
              <a:spcBef>
                <a:spcPct val="20000"/>
              </a:spcBef>
              <a:spcAft>
                <a:spcPct val="0"/>
              </a:spcAft>
              <a:buFont typeface="Wingdings" pitchFamily="2" charset="2"/>
              <a:buChar char="v"/>
              <a:defRPr/>
            </a:pPr>
            <a:r>
              <a:rPr kumimoji="1" lang="ar-SA" sz="2000" kern="0" dirty="0">
                <a:solidFill>
                  <a:srgbClr val="C00000"/>
                </a:solidFill>
                <a:latin typeface="Arial"/>
              </a:rPr>
              <a:t>فكّ عزلة </a:t>
            </a:r>
            <a:r>
              <a:rPr kumimoji="1" lang="ar-DZ" sz="2000" kern="0" dirty="0">
                <a:solidFill>
                  <a:srgbClr val="C00000"/>
                </a:solidFill>
                <a:latin typeface="Arial"/>
              </a:rPr>
              <a:t>مناهج </a:t>
            </a:r>
            <a:r>
              <a:rPr kumimoji="1" lang="ar-SA" sz="2000" kern="0" dirty="0">
                <a:solidFill>
                  <a:srgbClr val="C00000"/>
                </a:solidFill>
                <a:latin typeface="Arial"/>
              </a:rPr>
              <a:t>الموا</a:t>
            </a:r>
            <a:r>
              <a:rPr kumimoji="1" lang="ar-DZ" sz="2000" kern="0" dirty="0">
                <a:solidFill>
                  <a:srgbClr val="C00000"/>
                </a:solidFill>
                <a:latin typeface="Arial"/>
              </a:rPr>
              <a:t>دّ</a:t>
            </a:r>
            <a:r>
              <a:rPr kumimoji="1" lang="ar-SA" sz="2000" kern="0" dirty="0">
                <a:solidFill>
                  <a:srgbClr val="C00000"/>
                </a:solidFill>
                <a:latin typeface="Arial"/>
              </a:rPr>
              <a:t> </a:t>
            </a:r>
            <a:r>
              <a:rPr kumimoji="1" lang="ar-SA" sz="2000" kern="0" dirty="0">
                <a:solidFill>
                  <a:srgbClr val="0066CC">
                    <a:lumMod val="50000"/>
                  </a:srgbClr>
                </a:solidFill>
                <a:latin typeface="Arial"/>
              </a:rPr>
              <a:t>بعضها عن بعض</a:t>
            </a:r>
            <a:r>
              <a:rPr kumimoji="1" lang="ar-DZ" sz="2000" kern="0" dirty="0">
                <a:solidFill>
                  <a:srgbClr val="0066CC">
                    <a:lumMod val="50000"/>
                  </a:srgbClr>
                </a:solidFill>
                <a:latin typeface="Arial"/>
              </a:rPr>
              <a:t>،</a:t>
            </a:r>
            <a:r>
              <a:rPr kumimoji="1" lang="ar-SA" sz="2000" kern="0" dirty="0">
                <a:solidFill>
                  <a:srgbClr val="0066CC">
                    <a:lumMod val="50000"/>
                  </a:srgbClr>
                </a:solidFill>
                <a:latin typeface="Arial"/>
              </a:rPr>
              <a:t> وجعلها في خدمة </a:t>
            </a:r>
            <a:r>
              <a:rPr kumimoji="1" lang="ar-SA" sz="2000" kern="0" dirty="0">
                <a:solidFill>
                  <a:srgbClr val="C00000"/>
                </a:solidFill>
                <a:latin typeface="Arial"/>
              </a:rPr>
              <a:t>مشروع تربويّ واحد، </a:t>
            </a:r>
            <a:r>
              <a:rPr kumimoji="1" lang="ar-DZ" sz="2000" kern="0" dirty="0">
                <a:solidFill>
                  <a:srgbClr val="000000"/>
                </a:solidFill>
                <a:latin typeface="Arial"/>
              </a:rPr>
              <a:t>و</a:t>
            </a:r>
            <a:r>
              <a:rPr kumimoji="1" lang="ar-DZ" sz="2000" kern="0" dirty="0">
                <a:solidFill>
                  <a:srgbClr val="0066CC">
                    <a:lumMod val="50000"/>
                  </a:srgbClr>
                </a:solidFill>
                <a:latin typeface="Arial"/>
              </a:rPr>
              <a:t>دعم </a:t>
            </a:r>
            <a:r>
              <a:rPr kumimoji="1" lang="ar-SA" sz="2000" kern="0" dirty="0">
                <a:solidFill>
                  <a:srgbClr val="C00000"/>
                </a:solidFill>
                <a:latin typeface="Arial"/>
              </a:rPr>
              <a:t>تشارك</a:t>
            </a:r>
            <a:r>
              <a:rPr kumimoji="1" lang="ar-SA" sz="2000" kern="0" dirty="0">
                <a:solidFill>
                  <a:srgbClr val="0066CC">
                    <a:lumMod val="50000"/>
                  </a:srgbClr>
                </a:solidFill>
                <a:latin typeface="Arial"/>
              </a:rPr>
              <a:t> وتقاطع بين </a:t>
            </a:r>
            <a:r>
              <a:rPr kumimoji="1" lang="ar-DZ" sz="2000" kern="0" dirty="0">
                <a:solidFill>
                  <a:srgbClr val="0066CC">
                    <a:lumMod val="50000"/>
                  </a:srgbClr>
                </a:solidFill>
                <a:latin typeface="Arial"/>
              </a:rPr>
              <a:t>مناهج </a:t>
            </a:r>
            <a:r>
              <a:rPr kumimoji="1" lang="ar-SA" sz="2000" kern="0" dirty="0">
                <a:solidFill>
                  <a:srgbClr val="0066CC">
                    <a:lumMod val="50000"/>
                  </a:srgbClr>
                </a:solidFill>
                <a:latin typeface="Arial"/>
              </a:rPr>
              <a:t>مختلف الموا</a:t>
            </a:r>
            <a:r>
              <a:rPr kumimoji="1" lang="ar-DZ" sz="2000" kern="0" dirty="0">
                <a:solidFill>
                  <a:srgbClr val="0066CC">
                    <a:lumMod val="50000"/>
                  </a:srgbClr>
                </a:solidFill>
                <a:latin typeface="Arial"/>
              </a:rPr>
              <a:t>دّ</a:t>
            </a:r>
            <a:r>
              <a:rPr kumimoji="1" lang="ar-DZ" sz="2000" b="1" kern="0" dirty="0">
                <a:solidFill>
                  <a:srgbClr val="0066CC">
                    <a:lumMod val="50000"/>
                  </a:srgbClr>
                </a:solidFill>
                <a:latin typeface="Arial"/>
              </a:rPr>
              <a:t>.</a:t>
            </a:r>
            <a:endParaRPr kumimoji="1" lang="fr-FR" sz="2000" b="1" kern="0" dirty="0">
              <a:solidFill>
                <a:srgbClr val="0066CC">
                  <a:lumMod val="50000"/>
                </a:srgbClr>
              </a:solidFill>
              <a:latin typeface="Arial"/>
            </a:endParaRPr>
          </a:p>
        </p:txBody>
      </p:sp>
      <p:sp>
        <p:nvSpPr>
          <p:cNvPr id="17" name="مستطيل مستدير الزوايا 16"/>
          <p:cNvSpPr/>
          <p:nvPr/>
        </p:nvSpPr>
        <p:spPr>
          <a:xfrm>
            <a:off x="7085630" y="5336634"/>
            <a:ext cx="2053724" cy="83805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prstClr val="black"/>
                </a:solidFill>
              </a:rPr>
              <a:t>الجانب المنهجي</a:t>
            </a:r>
          </a:p>
          <a:p>
            <a:pPr algn="ctr"/>
            <a:r>
              <a:rPr lang="ar-DZ" sz="2000" b="1" dirty="0" smtClean="0">
                <a:solidFill>
                  <a:prstClr val="black"/>
                </a:solidFill>
              </a:rPr>
              <a:t> و البيداغوجي</a:t>
            </a:r>
            <a:endParaRPr lang="ar-SA" sz="1100" dirty="0">
              <a:solidFill>
                <a:srgbClr val="FF0000"/>
              </a:solidFill>
            </a:endParaRPr>
          </a:p>
        </p:txBody>
      </p:sp>
      <p:sp>
        <p:nvSpPr>
          <p:cNvPr id="18" name="مستطيل 17"/>
          <p:cNvSpPr/>
          <p:nvPr/>
        </p:nvSpPr>
        <p:spPr>
          <a:xfrm>
            <a:off x="16709" y="5370941"/>
            <a:ext cx="7051122" cy="76944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742950" lvl="1" indent="-285750" algn="r" rtl="1" fontAlgn="base">
              <a:spcBef>
                <a:spcPct val="20000"/>
              </a:spcBef>
              <a:spcAft>
                <a:spcPct val="0"/>
              </a:spcAft>
              <a:buFont typeface="Wingdings" pitchFamily="2" charset="2"/>
              <a:buChar char="v"/>
              <a:defRPr/>
            </a:pPr>
            <a:r>
              <a:rPr kumimoji="1" lang="ar-SA" sz="2000" kern="0" dirty="0">
                <a:solidFill>
                  <a:srgbClr val="C00000"/>
                </a:solidFill>
                <a:latin typeface="Arial"/>
              </a:rPr>
              <a:t>المقاربة المنهاجية</a:t>
            </a:r>
            <a:r>
              <a:rPr kumimoji="1" lang="ar-DZ" sz="2000" kern="0" dirty="0">
                <a:solidFill>
                  <a:srgbClr val="C00000"/>
                </a:solidFill>
                <a:latin typeface="Arial"/>
              </a:rPr>
              <a:t> </a:t>
            </a:r>
            <a:r>
              <a:rPr kumimoji="1" lang="fr-FR" sz="2000" kern="0" dirty="0">
                <a:solidFill>
                  <a:srgbClr val="C00000"/>
                </a:solidFill>
                <a:latin typeface="Arial"/>
              </a:rPr>
              <a:t> </a:t>
            </a:r>
            <a:r>
              <a:rPr kumimoji="1" lang="ar-DZ" sz="2000" kern="0" dirty="0" smtClean="0">
                <a:solidFill>
                  <a:srgbClr val="000000"/>
                </a:solidFill>
                <a:latin typeface="Arial"/>
              </a:rPr>
              <a:t>من </a:t>
            </a:r>
            <a:r>
              <a:rPr kumimoji="1" lang="ar-DZ" sz="2000" kern="0" dirty="0">
                <a:solidFill>
                  <a:srgbClr val="000000"/>
                </a:solidFill>
                <a:latin typeface="Arial"/>
              </a:rPr>
              <a:t>الجانب المنهجي</a:t>
            </a:r>
          </a:p>
          <a:p>
            <a:pPr marL="742950" lvl="1" indent="-285750" algn="r" rtl="1" fontAlgn="base">
              <a:spcBef>
                <a:spcPct val="20000"/>
              </a:spcBef>
              <a:spcAft>
                <a:spcPct val="0"/>
              </a:spcAft>
              <a:buFont typeface="Wingdings" pitchFamily="2" charset="2"/>
              <a:buChar char="v"/>
              <a:defRPr/>
            </a:pPr>
            <a:r>
              <a:rPr kumimoji="1" lang="ar-SA" sz="2000" kern="0" dirty="0">
                <a:solidFill>
                  <a:srgbClr val="C00000"/>
                </a:solidFill>
                <a:latin typeface="Arial"/>
              </a:rPr>
              <a:t>المقاربة بالكفاءات </a:t>
            </a:r>
            <a:r>
              <a:rPr kumimoji="1" lang="ar-DZ" sz="2000" kern="0" dirty="0">
                <a:solidFill>
                  <a:srgbClr val="000000"/>
                </a:solidFill>
                <a:latin typeface="Arial"/>
              </a:rPr>
              <a:t>من الجانب البيداغوجي</a:t>
            </a:r>
            <a:r>
              <a:rPr kumimoji="1" lang="ar-DZ" sz="2000" kern="0" dirty="0" smtClean="0">
                <a:solidFill>
                  <a:srgbClr val="000000"/>
                </a:solidFill>
                <a:latin typeface="Arial"/>
              </a:rPr>
              <a:t>.</a:t>
            </a:r>
            <a:endParaRPr kumimoji="1" lang="fr-FR" sz="2000" kern="0" dirty="0">
              <a:solidFill>
                <a:srgbClr val="000000"/>
              </a:solidFill>
              <a:latin typeface="Arial"/>
            </a:endParaRPr>
          </a:p>
        </p:txBody>
      </p:sp>
    </p:spTree>
    <p:extLst>
      <p:ext uri="{BB962C8B-B14F-4D97-AF65-F5344CB8AC3E}">
        <p14:creationId xmlns:p14="http://schemas.microsoft.com/office/powerpoint/2010/main" val="4092227101"/>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12" grpId="0" animBg="1"/>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13</a:t>
            </a:fld>
            <a:endParaRPr lang="fr-FR" dirty="0">
              <a:solidFill>
                <a:prstClr val="white">
                  <a:shade val="50000"/>
                </a:prstClr>
              </a:solidFill>
            </a:endParaRPr>
          </a:p>
        </p:txBody>
      </p:sp>
      <p:sp>
        <p:nvSpPr>
          <p:cNvPr id="5" name="مستطيل مستدير الزوايا 4"/>
          <p:cNvSpPr/>
          <p:nvPr/>
        </p:nvSpPr>
        <p:spPr>
          <a:xfrm>
            <a:off x="1578164" y="0"/>
            <a:ext cx="6264696" cy="548680"/>
          </a:xfrm>
          <a:prstGeom prst="round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r-FR" sz="3200" b="1" dirty="0" smtClean="0">
                <a:solidFill>
                  <a:prstClr val="black"/>
                </a:solidFill>
              </a:rPr>
              <a:t> </a:t>
            </a:r>
            <a:r>
              <a:rPr lang="ar-DZ" sz="3200" b="1" dirty="0" smtClean="0">
                <a:solidFill>
                  <a:prstClr val="black"/>
                </a:solidFill>
              </a:rPr>
              <a:t>أهم تطورات مناهج </a:t>
            </a:r>
            <a:r>
              <a:rPr lang="ar-DZ" sz="3200" b="1" dirty="0">
                <a:solidFill>
                  <a:prstClr val="black"/>
                </a:solidFill>
              </a:rPr>
              <a:t>ج2</a:t>
            </a:r>
            <a:r>
              <a:rPr lang="ar-DZ" sz="3200" b="1" dirty="0" smtClean="0">
                <a:solidFill>
                  <a:prstClr val="black"/>
                </a:solidFill>
              </a:rPr>
              <a:t> </a:t>
            </a:r>
            <a:endParaRPr lang="ar-SA" sz="3200" b="1" dirty="0">
              <a:solidFill>
                <a:prstClr val="black"/>
              </a:solidFill>
            </a:endParaRPr>
          </a:p>
        </p:txBody>
      </p:sp>
      <p:sp>
        <p:nvSpPr>
          <p:cNvPr id="6" name="مربع نص 5"/>
          <p:cNvSpPr txBox="1"/>
          <p:nvPr/>
        </p:nvSpPr>
        <p:spPr>
          <a:xfrm>
            <a:off x="6263680" y="605714"/>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solidFill>
                  <a:prstClr val="white"/>
                </a:solidFill>
              </a:rPr>
              <a:t>01) الموارد المعرفية</a:t>
            </a:r>
            <a:endParaRPr lang="ar-SA" sz="2400" b="1" dirty="0">
              <a:solidFill>
                <a:prstClr val="white"/>
              </a:solidFill>
            </a:endParaRPr>
          </a:p>
        </p:txBody>
      </p:sp>
      <p:graphicFrame>
        <p:nvGraphicFramePr>
          <p:cNvPr id="7" name="Tableau 10"/>
          <p:cNvGraphicFramePr>
            <a:graphicFrameLocks noGrp="1"/>
          </p:cNvGraphicFramePr>
          <p:nvPr>
            <p:extLst>
              <p:ext uri="{D42A27DB-BD31-4B8C-83A1-F6EECF244321}">
                <p14:modId xmlns:p14="http://schemas.microsoft.com/office/powerpoint/2010/main" val="3606195179"/>
              </p:ext>
            </p:extLst>
          </p:nvPr>
        </p:nvGraphicFramePr>
        <p:xfrm>
          <a:off x="3995936" y="1183608"/>
          <a:ext cx="5148064" cy="810806"/>
        </p:xfrm>
        <a:graphic>
          <a:graphicData uri="http://schemas.openxmlformats.org/drawingml/2006/table">
            <a:tbl>
              <a:tblPr firstRow="1" bandRow="1"/>
              <a:tblGrid>
                <a:gridCol w="4464496"/>
                <a:gridCol w="683568"/>
              </a:tblGrid>
              <a:tr h="445192">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marL="0" marR="0" indent="0" algn="r" defTabSz="914400" rtl="1" eaLnBrk="1" fontAlgn="auto" latinLnBrk="0" hangingPunct="1">
                        <a:lnSpc>
                          <a:spcPct val="100000"/>
                        </a:lnSpc>
                        <a:spcBef>
                          <a:spcPts val="0"/>
                        </a:spcBef>
                        <a:spcAft>
                          <a:spcPts val="0"/>
                        </a:spcAft>
                        <a:buClrTx/>
                        <a:buSzTx/>
                        <a:buFontTx/>
                        <a:buNone/>
                        <a:tabLst/>
                        <a:defRPr/>
                      </a:pPr>
                      <a:r>
                        <a:rPr kumimoji="1" lang="ar-DZ" sz="2000" b="1" i="0" u="none" strike="noStrike" kern="0" cap="none" spc="0" normalizeH="0" baseline="0" noProof="0" dirty="0" smtClean="0">
                          <a:ln>
                            <a:noFill/>
                          </a:ln>
                          <a:solidFill>
                            <a:srgbClr val="0066CC">
                              <a:lumMod val="50000"/>
                            </a:srgbClr>
                          </a:solidFill>
                          <a:effectLst/>
                          <a:uLnTx/>
                          <a:uFillTx/>
                          <a:latin typeface="Arial"/>
                          <a:ea typeface="+mn-ea"/>
                          <a:cs typeface="+mn-cs"/>
                        </a:rPr>
                        <a:t> عدم التركيز على الموارد الأساسية </a:t>
                      </a:r>
                      <a:r>
                        <a:rPr kumimoji="1" lang="ar-DZ" sz="2000" b="1" i="0" u="none" strike="noStrike" kern="0" cap="none" spc="0" normalizeH="0" baseline="0" noProof="0" dirty="0" err="1" smtClean="0">
                          <a:ln>
                            <a:noFill/>
                          </a:ln>
                          <a:solidFill>
                            <a:srgbClr val="0066CC">
                              <a:lumMod val="50000"/>
                            </a:srgbClr>
                          </a:solidFill>
                          <a:effectLst/>
                          <a:uLnTx/>
                          <a:uFillTx/>
                          <a:latin typeface="Arial"/>
                          <a:ea typeface="+mn-ea"/>
                          <a:cs typeface="+mn-cs"/>
                        </a:rPr>
                        <a:t>المهيكلة</a:t>
                      </a:r>
                      <a:r>
                        <a:rPr kumimoji="1" lang="ar-DZ" sz="2000" b="1" i="0" u="none" strike="noStrike" kern="0" cap="none" spc="0" normalizeH="0" baseline="0" noProof="0" dirty="0" smtClean="0">
                          <a:ln>
                            <a:noFill/>
                          </a:ln>
                          <a:solidFill>
                            <a:srgbClr val="0066CC">
                              <a:lumMod val="50000"/>
                            </a:srgbClr>
                          </a:solidFill>
                          <a:effectLst/>
                          <a:uLnTx/>
                          <a:uFillTx/>
                          <a:latin typeface="Arial"/>
                          <a:ea typeface="+mn-ea"/>
                          <a:cs typeface="+mn-cs"/>
                        </a:rPr>
                        <a:t> للمادّة</a:t>
                      </a:r>
                      <a:endParaRPr lang="fr-FR" sz="1600" b="1" dirty="0" smtClean="0">
                        <a:solidFill>
                          <a:schemeClr val="bg2"/>
                        </a:solidFill>
                      </a:endParaRP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1800" b="1" dirty="0" smtClean="0">
                          <a:solidFill>
                            <a:schemeClr val="bg1"/>
                          </a:solidFill>
                        </a:rPr>
                        <a:t>م ج 1</a:t>
                      </a:r>
                      <a:r>
                        <a:rPr lang="fr-FR" sz="1800" b="1" dirty="0" smtClean="0">
                          <a:solidFill>
                            <a:schemeClr val="bg1"/>
                          </a:solidFill>
                        </a:rPr>
                        <a:t> </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358386">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marL="0" marR="0" lvl="0" indent="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rgbClr val="0066CC">
                              <a:lumMod val="50000"/>
                            </a:srgbClr>
                          </a:solidFill>
                          <a:effectLst/>
                          <a:uLnTx/>
                          <a:uFillTx/>
                          <a:latin typeface="Arial"/>
                          <a:ea typeface="+mn-ea"/>
                          <a:cs typeface="+mn-cs"/>
                        </a:rPr>
                        <a:t>التركيز على الموارد الأساسية </a:t>
                      </a:r>
                      <a:r>
                        <a:rPr kumimoji="1" lang="ar-DZ" sz="1800" b="1" i="0" u="none" strike="noStrike" kern="0" cap="none" spc="0" normalizeH="0" baseline="0" noProof="0" dirty="0" err="1" smtClean="0">
                          <a:ln>
                            <a:noFill/>
                          </a:ln>
                          <a:solidFill>
                            <a:srgbClr val="0066CC">
                              <a:lumMod val="50000"/>
                            </a:srgbClr>
                          </a:solidFill>
                          <a:effectLst/>
                          <a:uLnTx/>
                          <a:uFillTx/>
                          <a:latin typeface="Arial"/>
                          <a:ea typeface="+mn-ea"/>
                          <a:cs typeface="+mn-cs"/>
                        </a:rPr>
                        <a:t>المهيكلة</a:t>
                      </a:r>
                      <a:r>
                        <a:rPr kumimoji="1" lang="ar-DZ" sz="1800" b="1" i="0" u="none" strike="noStrike" kern="0" cap="none" spc="0" normalizeH="0" baseline="0" noProof="0" dirty="0" smtClean="0">
                          <a:ln>
                            <a:noFill/>
                          </a:ln>
                          <a:solidFill>
                            <a:srgbClr val="0066CC">
                              <a:lumMod val="50000"/>
                            </a:srgbClr>
                          </a:solidFill>
                          <a:effectLst/>
                          <a:uLnTx/>
                          <a:uFillTx/>
                          <a:latin typeface="Arial"/>
                          <a:ea typeface="+mn-ea"/>
                          <a:cs typeface="+mn-cs"/>
                        </a:rPr>
                        <a:t> للمادّة</a:t>
                      </a: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1800" b="1" dirty="0" smtClean="0">
                          <a:solidFill>
                            <a:schemeClr val="bg1"/>
                          </a:solidFill>
                        </a:rPr>
                        <a:t>م ج 2</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8" name="مربع نص 7"/>
          <p:cNvSpPr txBox="1"/>
          <p:nvPr/>
        </p:nvSpPr>
        <p:spPr>
          <a:xfrm>
            <a:off x="6263680" y="2636912"/>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solidFill>
                  <a:prstClr val="white"/>
                </a:solidFill>
              </a:rPr>
              <a:t>02) الحجم الزمني</a:t>
            </a:r>
            <a:endParaRPr lang="ar-SA" sz="2400" b="1" dirty="0">
              <a:solidFill>
                <a:prstClr val="white"/>
              </a:solidFill>
            </a:endParaRPr>
          </a:p>
        </p:txBody>
      </p:sp>
      <p:graphicFrame>
        <p:nvGraphicFramePr>
          <p:cNvPr id="9" name="Tableau 10"/>
          <p:cNvGraphicFramePr>
            <a:graphicFrameLocks noGrp="1"/>
          </p:cNvGraphicFramePr>
          <p:nvPr>
            <p:extLst>
              <p:ext uri="{D42A27DB-BD31-4B8C-83A1-F6EECF244321}">
                <p14:modId xmlns:p14="http://schemas.microsoft.com/office/powerpoint/2010/main" val="3867705952"/>
              </p:ext>
            </p:extLst>
          </p:nvPr>
        </p:nvGraphicFramePr>
        <p:xfrm>
          <a:off x="3995936" y="3284984"/>
          <a:ext cx="5148064" cy="792468"/>
        </p:xfrm>
        <a:graphic>
          <a:graphicData uri="http://schemas.openxmlformats.org/drawingml/2006/table">
            <a:tbl>
              <a:tblPr firstRow="1" bandRow="1"/>
              <a:tblGrid>
                <a:gridCol w="4492025"/>
                <a:gridCol w="656039"/>
              </a:tblGrid>
              <a:tr h="388235">
                <a:tc>
                  <a:txBody>
                    <a:bodyPr/>
                    <a:lstStyle/>
                    <a:p>
                      <a:pPr marL="0" marR="0" lvl="0" indent="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2000" b="1" i="0" u="none" strike="noStrike" kern="0" cap="none" spc="0" normalizeH="0" baseline="0" noProof="0" dirty="0" smtClean="0">
                          <a:ln>
                            <a:noFill/>
                          </a:ln>
                          <a:solidFill>
                            <a:srgbClr val="C00000"/>
                          </a:solidFill>
                          <a:effectLst/>
                          <a:uLnTx/>
                          <a:uFillTx/>
                          <a:latin typeface="Arial"/>
                          <a:ea typeface="+mn-ea"/>
                          <a:cs typeface="+mn-cs"/>
                        </a:rPr>
                        <a:t>28 أسبوعا  * * اشكالية ”التخفيف“ و“العتبة“</a:t>
                      </a:r>
                    </a:p>
                  </a:txBody>
                  <a:tcPr marL="91438" marR="91438" marT="45717" marB="4571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1800" b="1" dirty="0" smtClean="0">
                          <a:solidFill>
                            <a:schemeClr val="bg1"/>
                          </a:solidFill>
                        </a:rPr>
                        <a:t>م ج 1</a:t>
                      </a:r>
                      <a:r>
                        <a:rPr lang="fr-FR" sz="1800" b="1" dirty="0" smtClean="0">
                          <a:solidFill>
                            <a:schemeClr val="bg1"/>
                          </a:solidFill>
                        </a:rPr>
                        <a:t> </a:t>
                      </a:r>
                      <a:endParaRPr lang="fr-FR" sz="18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291221">
                <a:tc>
                  <a:txBody>
                    <a:bodyPr/>
                    <a:lstStyle/>
                    <a:p>
                      <a:pPr marL="0" marR="0" lvl="0" indent="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2000" b="1" i="0" u="none" strike="noStrike" kern="0" cap="none" spc="0" normalizeH="0" baseline="0" noProof="0" dirty="0" smtClean="0">
                          <a:ln>
                            <a:noFill/>
                          </a:ln>
                          <a:solidFill>
                            <a:srgbClr val="CC0000"/>
                          </a:solidFill>
                          <a:effectLst/>
                          <a:uLnTx/>
                          <a:uFillTx/>
                          <a:latin typeface="Arial"/>
                          <a:ea typeface="+mn-ea"/>
                          <a:cs typeface="+mn-cs"/>
                        </a:rPr>
                        <a:t>36 أسبوعا  * * عدم تغيير الحجم الساعي الأسبوعي</a:t>
                      </a:r>
                    </a:p>
                  </a:txBody>
                  <a:tcPr marL="91438" marR="91438" marT="45717" marB="4571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1800" b="1" dirty="0" smtClean="0">
                          <a:solidFill>
                            <a:schemeClr val="bg1"/>
                          </a:solidFill>
                        </a:rPr>
                        <a:t>م ج 2</a:t>
                      </a:r>
                      <a:endParaRPr lang="fr-FR" sz="18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10" name="مربع نص 9"/>
          <p:cNvSpPr txBox="1"/>
          <p:nvPr/>
        </p:nvSpPr>
        <p:spPr>
          <a:xfrm>
            <a:off x="6241235" y="4581128"/>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solidFill>
                  <a:prstClr val="white"/>
                </a:solidFill>
              </a:rPr>
              <a:t>03) المقاربة بالكفاءات</a:t>
            </a:r>
            <a:endParaRPr lang="ar-SA" sz="2400" b="1" dirty="0">
              <a:solidFill>
                <a:prstClr val="white"/>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1016437738"/>
              </p:ext>
            </p:extLst>
          </p:nvPr>
        </p:nvGraphicFramePr>
        <p:xfrm>
          <a:off x="4063442" y="5138501"/>
          <a:ext cx="5066662" cy="1719128"/>
        </p:xfrm>
        <a:graphic>
          <a:graphicData uri="http://schemas.openxmlformats.org/drawingml/2006/table">
            <a:tbl>
              <a:tblPr firstRow="1" bandRow="1"/>
              <a:tblGrid>
                <a:gridCol w="4248472"/>
                <a:gridCol w="818190"/>
              </a:tblGrid>
              <a:tr h="886430">
                <a:tc>
                  <a:txBody>
                    <a:bodyPr/>
                    <a:lstStyle/>
                    <a:p>
                      <a:pPr marL="361950" marR="0" lvl="0" indent="-36195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chemeClr val="bg1"/>
                          </a:solidFill>
                          <a:effectLst/>
                          <a:uLnTx/>
                          <a:uFillTx/>
                          <a:latin typeface="Arial"/>
                          <a:ea typeface="+mn-ea"/>
                          <a:cs typeface="+mn-cs"/>
                        </a:rPr>
                        <a:t>وجود مبدئي، ونقص في التطبيق الفعّال في </a:t>
                      </a:r>
                      <a:r>
                        <a:rPr kumimoji="1" lang="ar-DZ" sz="1800" b="1" i="0" u="none" strike="noStrike" kern="0" cap="none" spc="0" normalizeH="0" baseline="0" noProof="0" dirty="0" err="1" smtClean="0">
                          <a:ln>
                            <a:noFill/>
                          </a:ln>
                          <a:solidFill>
                            <a:schemeClr val="bg1"/>
                          </a:solidFill>
                          <a:effectLst/>
                          <a:uLnTx/>
                          <a:uFillTx/>
                          <a:latin typeface="Arial"/>
                          <a:ea typeface="+mn-ea"/>
                          <a:cs typeface="+mn-cs"/>
                        </a:rPr>
                        <a:t>التعلّمات</a:t>
                      </a:r>
                      <a:r>
                        <a:rPr kumimoji="1" lang="ar-DZ" sz="1800" b="1" i="0" u="none" strike="noStrike" kern="0" cap="none" spc="0" normalizeH="0" baseline="0" noProof="0" dirty="0" smtClean="0">
                          <a:ln>
                            <a:noFill/>
                          </a:ln>
                          <a:solidFill>
                            <a:schemeClr val="bg1"/>
                          </a:solidFill>
                          <a:effectLst/>
                          <a:uLnTx/>
                          <a:uFillTx/>
                          <a:latin typeface="Arial"/>
                          <a:ea typeface="+mn-ea"/>
                          <a:cs typeface="+mn-cs"/>
                        </a:rPr>
                        <a:t> </a:t>
                      </a:r>
                    </a:p>
                    <a:p>
                      <a:pPr marL="180975" marR="0" lvl="0" indent="-180975"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chemeClr val="bg1"/>
                          </a:solidFill>
                          <a:effectLst/>
                          <a:uLnTx/>
                          <a:uFillTx/>
                          <a:latin typeface="Arial"/>
                          <a:ea typeface="+mn-ea"/>
                          <a:cs typeface="+mn-cs"/>
                        </a:rPr>
                        <a:t>التركيز على الكفاءات المتعلّقة بالمادّة ومعارفها    </a:t>
                      </a:r>
                    </a:p>
                    <a:p>
                      <a:pPr marL="180975" marR="0" lvl="0" indent="-180975"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chemeClr val="bg1"/>
                          </a:solidFill>
                          <a:effectLst/>
                          <a:uLnTx/>
                          <a:uFillTx/>
                          <a:latin typeface="Arial"/>
                          <a:ea typeface="+mn-ea"/>
                          <a:cs typeface="+mn-cs"/>
                        </a:rPr>
                        <a:t>ونقص في الكفاءات العرضية والقيم </a:t>
                      </a:r>
                      <a:r>
                        <a:rPr kumimoji="1" lang="ar-DZ" sz="1800" b="1" i="0" u="none" strike="noStrike" kern="0" cap="none" spc="0" normalizeH="0" baseline="0" noProof="0" dirty="0" err="1" smtClean="0">
                          <a:ln>
                            <a:noFill/>
                          </a:ln>
                          <a:solidFill>
                            <a:schemeClr val="bg1"/>
                          </a:solidFill>
                          <a:effectLst/>
                          <a:uLnTx/>
                          <a:uFillTx/>
                          <a:latin typeface="Arial"/>
                          <a:ea typeface="+mn-ea"/>
                          <a:cs typeface="+mn-cs"/>
                        </a:rPr>
                        <a:t>والسلوكات</a:t>
                      </a:r>
                      <a:r>
                        <a:rPr kumimoji="1" lang="ar-DZ" sz="1800" b="1" i="0" u="none" strike="noStrike" kern="0" cap="none" spc="0" normalizeH="0" baseline="0" noProof="0" dirty="0" smtClean="0">
                          <a:ln>
                            <a:noFill/>
                          </a:ln>
                          <a:solidFill>
                            <a:schemeClr val="bg1"/>
                          </a:solidFill>
                          <a:effectLst/>
                          <a:uLnTx/>
                          <a:uFillTx/>
                          <a:latin typeface="Arial"/>
                          <a:ea typeface="+mn-ea"/>
                          <a:cs typeface="+mn-cs"/>
                        </a:rPr>
                        <a:t>.</a:t>
                      </a:r>
                      <a:endParaRPr lang="fr-FR" sz="1600" b="1" dirty="0" smtClean="0">
                        <a:solidFill>
                          <a:schemeClr val="bg1"/>
                        </a:solidFill>
                      </a:endParaRPr>
                    </a:p>
                  </a:txBody>
                  <a:tcPr marL="91438" marR="91438" marT="45734" marB="457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000" b="1" dirty="0" smtClean="0">
                          <a:solidFill>
                            <a:schemeClr val="bg1"/>
                          </a:solidFill>
                        </a:rPr>
                        <a:t>م ج 1</a:t>
                      </a:r>
                      <a:r>
                        <a:rPr lang="fr-FR" sz="2000" b="1" dirty="0" smtClean="0">
                          <a:solidFill>
                            <a:schemeClr val="bg1"/>
                          </a:solidFill>
                        </a:rPr>
                        <a:t> </a:t>
                      </a:r>
                      <a:endParaRPr lang="fr-FR" sz="20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416003">
                <a:tc>
                  <a:txBody>
                    <a:bodyPr/>
                    <a:lstStyle/>
                    <a:p>
                      <a:pPr marL="266700" marR="0" lvl="0" indent="-26670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chemeClr val="bg1"/>
                          </a:solidFill>
                          <a:effectLst/>
                          <a:uLnTx/>
                          <a:uFillTx/>
                          <a:latin typeface="Arial"/>
                          <a:ea typeface="+mn-ea"/>
                          <a:cs typeface="+mn-cs"/>
                        </a:rPr>
                        <a:t>التركيز في </a:t>
                      </a:r>
                      <a:r>
                        <a:rPr kumimoji="1" lang="ar-DZ" sz="1800" b="1" i="0" u="none" strike="noStrike" kern="0" cap="none" spc="0" normalizeH="0" baseline="0" noProof="0" dirty="0" err="1" smtClean="0">
                          <a:ln>
                            <a:noFill/>
                          </a:ln>
                          <a:solidFill>
                            <a:schemeClr val="bg1"/>
                          </a:solidFill>
                          <a:effectLst/>
                          <a:uLnTx/>
                          <a:uFillTx/>
                          <a:latin typeface="Arial"/>
                          <a:ea typeface="+mn-ea"/>
                          <a:cs typeface="+mn-cs"/>
                        </a:rPr>
                        <a:t>التعلّمات</a:t>
                      </a:r>
                      <a:r>
                        <a:rPr kumimoji="1" lang="ar-DZ" sz="1800" b="1" i="0" u="none" strike="noStrike" kern="0" cap="none" spc="0" normalizeH="0" baseline="0" noProof="0" dirty="0" smtClean="0">
                          <a:ln>
                            <a:noFill/>
                          </a:ln>
                          <a:solidFill>
                            <a:schemeClr val="bg1"/>
                          </a:solidFill>
                          <a:effectLst/>
                          <a:uLnTx/>
                          <a:uFillTx/>
                          <a:latin typeface="Arial"/>
                          <a:ea typeface="+mn-ea"/>
                          <a:cs typeface="+mn-cs"/>
                        </a:rPr>
                        <a:t> على كل مركبات الكفاءات، </a:t>
                      </a:r>
                    </a:p>
                    <a:p>
                      <a:pPr marL="266700" marR="0" lvl="0" indent="-26670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800" b="1" i="0" u="none" strike="noStrike" kern="0" cap="none" spc="0" normalizeH="0" baseline="0" noProof="0" dirty="0" smtClean="0">
                          <a:ln>
                            <a:noFill/>
                          </a:ln>
                          <a:solidFill>
                            <a:schemeClr val="bg1"/>
                          </a:solidFill>
                          <a:effectLst/>
                          <a:uLnTx/>
                          <a:uFillTx/>
                          <a:latin typeface="Arial"/>
                          <a:ea typeface="+mn-ea"/>
                          <a:cs typeface="+mn-cs"/>
                        </a:rPr>
                        <a:t>خاصّة الكفاءات العرضية والقيم </a:t>
                      </a:r>
                      <a:r>
                        <a:rPr kumimoji="1" lang="ar-DZ" sz="1800" b="1" i="0" u="none" strike="noStrike" kern="0" cap="none" spc="0" normalizeH="0" baseline="0" noProof="0" dirty="0" err="1" smtClean="0">
                          <a:ln>
                            <a:noFill/>
                          </a:ln>
                          <a:solidFill>
                            <a:schemeClr val="bg1"/>
                          </a:solidFill>
                          <a:effectLst/>
                          <a:uLnTx/>
                          <a:uFillTx/>
                          <a:latin typeface="Arial"/>
                          <a:ea typeface="+mn-ea"/>
                          <a:cs typeface="+mn-cs"/>
                        </a:rPr>
                        <a:t>والسلوكات</a:t>
                      </a:r>
                      <a:endParaRPr kumimoji="1" lang="ar-DZ" sz="1800" b="1" i="0" u="none" strike="noStrike" kern="0" cap="none" spc="0" normalizeH="0" baseline="0" noProof="0" dirty="0" smtClean="0">
                        <a:ln>
                          <a:noFill/>
                        </a:ln>
                        <a:solidFill>
                          <a:schemeClr val="bg1"/>
                        </a:solidFill>
                        <a:effectLst/>
                        <a:uLnTx/>
                        <a:uFillTx/>
                        <a:latin typeface="Arial"/>
                        <a:ea typeface="+mn-ea"/>
                        <a:cs typeface="+mn-cs"/>
                      </a:endParaRPr>
                    </a:p>
                  </a:txBody>
                  <a:tcPr marL="91438" marR="91438" marT="45734" marB="457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000" b="1" dirty="0" smtClean="0">
                          <a:solidFill>
                            <a:schemeClr val="bg1"/>
                          </a:solidFill>
                        </a:rPr>
                        <a:t>م ج 2</a:t>
                      </a:r>
                      <a:endParaRPr lang="fr-FR" sz="20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12" name="مربع نص 11"/>
          <p:cNvSpPr txBox="1"/>
          <p:nvPr/>
        </p:nvSpPr>
        <p:spPr>
          <a:xfrm>
            <a:off x="323528" y="2636911"/>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solidFill>
                  <a:prstClr val="white"/>
                </a:solidFill>
              </a:rPr>
              <a:t>04) التقويم</a:t>
            </a:r>
            <a:endParaRPr lang="ar-SA" sz="2400" b="1" dirty="0">
              <a:solidFill>
                <a:prstClr val="white"/>
              </a:solidFill>
            </a:endParaRPr>
          </a:p>
        </p:txBody>
      </p:sp>
      <p:graphicFrame>
        <p:nvGraphicFramePr>
          <p:cNvPr id="13" name="Tableau 10"/>
          <p:cNvGraphicFramePr>
            <a:graphicFrameLocks noGrp="1"/>
          </p:cNvGraphicFramePr>
          <p:nvPr>
            <p:extLst>
              <p:ext uri="{D42A27DB-BD31-4B8C-83A1-F6EECF244321}">
                <p14:modId xmlns:p14="http://schemas.microsoft.com/office/powerpoint/2010/main" val="3211301442"/>
              </p:ext>
            </p:extLst>
          </p:nvPr>
        </p:nvGraphicFramePr>
        <p:xfrm>
          <a:off x="0" y="3284984"/>
          <a:ext cx="3840417" cy="1095334"/>
        </p:xfrm>
        <a:graphic>
          <a:graphicData uri="http://schemas.openxmlformats.org/drawingml/2006/table">
            <a:tbl>
              <a:tblPr firstRow="1" bandRow="1"/>
              <a:tblGrid>
                <a:gridCol w="3068747"/>
                <a:gridCol w="771670"/>
              </a:tblGrid>
              <a:tr h="394440">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marL="0" marR="0" lvl="0" indent="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1900" b="1" i="0" u="none" strike="noStrike" kern="0" cap="none" spc="0" normalizeH="0" baseline="0" noProof="0" dirty="0" smtClean="0">
                          <a:ln>
                            <a:noFill/>
                          </a:ln>
                          <a:solidFill>
                            <a:srgbClr val="C00000"/>
                          </a:solidFill>
                          <a:effectLst/>
                          <a:uLnTx/>
                          <a:uFillTx/>
                          <a:latin typeface="Arial"/>
                          <a:ea typeface="+mn-ea"/>
                          <a:cs typeface="+mn-cs"/>
                        </a:rPr>
                        <a:t>التركيز على الحفظ والاستظهار</a:t>
                      </a:r>
                      <a:r>
                        <a:rPr kumimoji="1" lang="fr-FR" sz="1900" b="1" i="0" u="none" strike="noStrike" kern="0" cap="none" spc="0" normalizeH="0" baseline="0" noProof="0" dirty="0" smtClean="0">
                          <a:ln>
                            <a:noFill/>
                          </a:ln>
                          <a:solidFill>
                            <a:srgbClr val="C00000"/>
                          </a:solidFill>
                          <a:effectLst/>
                          <a:uLnTx/>
                          <a:uFillTx/>
                          <a:latin typeface="Arial"/>
                          <a:ea typeface="+mn-ea"/>
                          <a:cs typeface="+mn-cs"/>
                        </a:rPr>
                        <a:t>.</a:t>
                      </a: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1800" b="1" dirty="0" smtClean="0">
                          <a:solidFill>
                            <a:schemeClr val="bg1"/>
                          </a:solidFill>
                        </a:rPr>
                        <a:t>م ج 1</a:t>
                      </a:r>
                      <a:r>
                        <a:rPr lang="fr-FR" sz="1800" b="1" dirty="0" smtClean="0">
                          <a:solidFill>
                            <a:schemeClr val="bg1"/>
                          </a:solidFill>
                        </a:rPr>
                        <a:t> </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358386">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marL="0" marR="0" lvl="0" indent="0" algn="r" defTabSz="914400" rtl="1" eaLnBrk="1" fontAlgn="base" latinLnBrk="0" hangingPunct="1">
                        <a:lnSpc>
                          <a:spcPct val="100000"/>
                        </a:lnSpc>
                        <a:spcBef>
                          <a:spcPct val="20000"/>
                        </a:spcBef>
                        <a:spcAft>
                          <a:spcPct val="0"/>
                        </a:spcAft>
                        <a:buClr>
                          <a:srgbClr val="00FFCC"/>
                        </a:buClr>
                        <a:buSzPct val="80000"/>
                        <a:buFont typeface="Wingdings" pitchFamily="2" charset="2"/>
                        <a:buNone/>
                        <a:tabLst/>
                        <a:defRPr/>
                      </a:pPr>
                      <a:r>
                        <a:rPr kumimoji="1" lang="ar-DZ" sz="2000" b="1" i="0" u="none" strike="noStrike" kern="0" cap="none" spc="0" normalizeH="0" baseline="0" noProof="0" dirty="0" smtClean="0">
                          <a:ln>
                            <a:noFill/>
                          </a:ln>
                          <a:solidFill>
                            <a:srgbClr val="C00000"/>
                          </a:solidFill>
                          <a:effectLst/>
                          <a:uLnTx/>
                          <a:uFillTx/>
                          <a:latin typeface="Arial"/>
                          <a:ea typeface="+mn-ea"/>
                          <a:cs typeface="+mn-cs"/>
                        </a:rPr>
                        <a:t>يشمل التقويم المعارف والمساعي ونموّ القيم </a:t>
                      </a:r>
                      <a:r>
                        <a:rPr kumimoji="1" lang="ar-DZ" sz="2000" b="1" i="0" u="none" strike="noStrike" kern="0" cap="none" spc="0" normalizeH="0" baseline="0" noProof="0" dirty="0" err="1" smtClean="0">
                          <a:ln>
                            <a:noFill/>
                          </a:ln>
                          <a:solidFill>
                            <a:srgbClr val="C00000"/>
                          </a:solidFill>
                          <a:effectLst/>
                          <a:uLnTx/>
                          <a:uFillTx/>
                          <a:latin typeface="Arial"/>
                          <a:ea typeface="+mn-ea"/>
                          <a:cs typeface="+mn-cs"/>
                        </a:rPr>
                        <a:t>والسلوكات</a:t>
                      </a:r>
                      <a:r>
                        <a:rPr kumimoji="1" lang="fr-FR" sz="2000" b="1" i="0" u="none" strike="noStrike" kern="0" cap="none" spc="0" normalizeH="0" baseline="0" noProof="0" dirty="0" smtClean="0">
                          <a:ln>
                            <a:noFill/>
                          </a:ln>
                          <a:solidFill>
                            <a:srgbClr val="C00000"/>
                          </a:solidFill>
                          <a:effectLst/>
                          <a:uLnTx/>
                          <a:uFillTx/>
                          <a:latin typeface="Arial"/>
                          <a:ea typeface="+mn-ea"/>
                          <a:cs typeface="+mn-cs"/>
                        </a:rPr>
                        <a:t>.</a:t>
                      </a:r>
                      <a:endParaRPr kumimoji="1" lang="fr-FR" sz="2000" b="1" i="0" u="none" strike="noStrike" kern="0" cap="none" spc="0" normalizeH="0" baseline="0" noProof="0" dirty="0">
                        <a:ln>
                          <a:noFill/>
                        </a:ln>
                        <a:solidFill>
                          <a:srgbClr val="C00000"/>
                        </a:solidFill>
                        <a:effectLst/>
                        <a:uLnTx/>
                        <a:uFillTx/>
                        <a:latin typeface="Arial"/>
                        <a:ea typeface="+mn-ea"/>
                        <a:cs typeface="+mn-cs"/>
                      </a:endParaRP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1800" b="1" dirty="0" smtClean="0">
                          <a:solidFill>
                            <a:schemeClr val="bg1"/>
                          </a:solidFill>
                        </a:rPr>
                        <a:t>م ج 2</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Tree>
    <p:extLst>
      <p:ext uri="{BB962C8B-B14F-4D97-AF65-F5344CB8AC3E}">
        <p14:creationId xmlns:p14="http://schemas.microsoft.com/office/powerpoint/2010/main" val="17745258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par>
                                <p:cTn id="39" presetID="21"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955" y="0"/>
            <a:ext cx="9144000" cy="1143000"/>
          </a:xfrm>
        </p:spPr>
        <p:txBody>
          <a:bodyPr/>
          <a:lstStyle/>
          <a:p>
            <a:pPr algn="ctr">
              <a:defRPr/>
            </a:pPr>
            <a:r>
              <a:rPr lang="ar-DZ" sz="4800" dirty="0" smtClean="0">
                <a:solidFill>
                  <a:schemeClr val="bg2"/>
                </a:solidFill>
                <a:cs typeface="Simplified Arabic" pitchFamily="2" charset="-78"/>
              </a:rPr>
              <a:t>شروط وضع المنهاج حيز التطبيق في الميدان</a:t>
            </a:r>
            <a:r>
              <a:rPr lang="ar-DZ" sz="4800" dirty="0" smtClean="0">
                <a:cs typeface="Simplified Arabic" pitchFamily="2" charset="-78"/>
              </a:rPr>
              <a:t> </a:t>
            </a:r>
            <a:endParaRPr lang="fr-FR" sz="4800" dirty="0">
              <a:cs typeface="Simplified Arabic" pitchFamily="2" charset="-78"/>
            </a:endParaRPr>
          </a:p>
        </p:txBody>
      </p:sp>
      <p:sp>
        <p:nvSpPr>
          <p:cNvPr id="3" name="Espace réservé du contenu 2"/>
          <p:cNvSpPr>
            <a:spLocks noGrp="1"/>
          </p:cNvSpPr>
          <p:nvPr>
            <p:ph idx="1"/>
          </p:nvPr>
        </p:nvSpPr>
        <p:spPr>
          <a:xfrm>
            <a:off x="1043608" y="1484784"/>
            <a:ext cx="7308304" cy="4114800"/>
          </a:xfrm>
          <a:solidFill>
            <a:srgbClr val="00FFFF"/>
          </a:solidFill>
        </p:spPr>
        <p:txBody>
          <a:bodyPr/>
          <a:lstStyle/>
          <a:p>
            <a:pPr algn="r" rtl="1">
              <a:buClr>
                <a:srgbClr val="FF0000"/>
              </a:buClr>
            </a:pPr>
            <a:r>
              <a:rPr lang="ar-DZ" altLang="fr-FR" dirty="0" smtClean="0">
                <a:solidFill>
                  <a:schemeClr val="bg2"/>
                </a:solidFill>
              </a:rPr>
              <a:t>تكوين أساتذة السنوات التي تطبيق فيها م ج 2.</a:t>
            </a:r>
          </a:p>
          <a:p>
            <a:pPr algn="r" rtl="1">
              <a:buClr>
                <a:srgbClr val="FF0000"/>
              </a:buClr>
            </a:pPr>
            <a:r>
              <a:rPr lang="ar-DZ" altLang="fr-FR" dirty="0" smtClean="0">
                <a:solidFill>
                  <a:srgbClr val="C00000"/>
                </a:solidFill>
              </a:rPr>
              <a:t>تسليم المناهج (نسخة ورقية ونسخة رقمية) والوثائق المرافقة (نسخة رقمية) للأساتذة.</a:t>
            </a:r>
          </a:p>
          <a:p>
            <a:pPr algn="r" rtl="1">
              <a:buClr>
                <a:srgbClr val="FF0000"/>
              </a:buClr>
            </a:pPr>
            <a:r>
              <a:rPr lang="ar-DZ" altLang="fr-FR" dirty="0" smtClean="0">
                <a:solidFill>
                  <a:srgbClr val="002060"/>
                </a:solidFill>
              </a:rPr>
              <a:t>نشر النصوص القانونية الخاصة ب م ج 2.</a:t>
            </a:r>
            <a:endParaRPr lang="fr-FR" altLang="fr-FR" dirty="0" smtClean="0">
              <a:solidFill>
                <a:srgbClr val="002060"/>
              </a:solidFill>
            </a:endParaRPr>
          </a:p>
          <a:p>
            <a:pPr algn="r" rtl="1">
              <a:buClr>
                <a:srgbClr val="FF0000"/>
              </a:buClr>
            </a:pPr>
            <a:r>
              <a:rPr lang="ar-DZ" altLang="fr-FR" dirty="0" smtClean="0">
                <a:solidFill>
                  <a:schemeClr val="bg2"/>
                </a:solidFill>
              </a:rPr>
              <a:t>تسليم الكتاب المدرسي الجديد ودليل الأستاذ</a:t>
            </a:r>
          </a:p>
          <a:p>
            <a:pPr marL="0" indent="0" algn="r" rtl="1">
              <a:buClr>
                <a:srgbClr val="FF0000"/>
              </a:buClr>
              <a:buNone/>
            </a:pPr>
            <a:r>
              <a:rPr lang="ar-DZ" altLang="fr-FR" dirty="0">
                <a:solidFill>
                  <a:schemeClr val="bg2"/>
                </a:solidFill>
              </a:rPr>
              <a:t> </a:t>
            </a:r>
            <a:r>
              <a:rPr lang="ar-DZ" altLang="fr-FR" dirty="0" smtClean="0">
                <a:solidFill>
                  <a:schemeClr val="bg2"/>
                </a:solidFill>
              </a:rPr>
              <a:t>     الى الأساتذة المعنيين بتطبيق م ج 2.</a:t>
            </a:r>
          </a:p>
          <a:p>
            <a:pPr algn="r" rtl="1">
              <a:buClr>
                <a:srgbClr val="FF0000"/>
              </a:buClr>
            </a:pPr>
            <a:r>
              <a:rPr lang="ar-DZ" altLang="fr-FR" dirty="0" smtClean="0">
                <a:solidFill>
                  <a:srgbClr val="C00000"/>
                </a:solidFill>
              </a:rPr>
              <a:t>متابعة كيفية تطبيق م ج 2 في الميدان .</a:t>
            </a:r>
          </a:p>
          <a:p>
            <a:pPr algn="r" rtl="1"/>
            <a:endParaRPr lang="fr-FR" altLang="fr-FR" dirty="0" smtClean="0">
              <a:solidFill>
                <a:schemeClr val="bg2"/>
              </a:solidFill>
            </a:endParaRPr>
          </a:p>
        </p:txBody>
      </p:sp>
    </p:spTree>
    <p:extLst>
      <p:ext uri="{BB962C8B-B14F-4D97-AF65-F5344CB8AC3E}">
        <p14:creationId xmlns:p14="http://schemas.microsoft.com/office/powerpoint/2010/main" val="338505908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60120" y="2471587"/>
            <a:ext cx="2719701" cy="1446550"/>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SA" sz="4400" b="1" dirty="0" smtClean="0">
                <a:ln w="10541" cmpd="sng">
                  <a:solidFill>
                    <a:srgbClr val="3891A7">
                      <a:shade val="88000"/>
                      <a:satMod val="110000"/>
                    </a:srgbClr>
                  </a:solidFill>
                  <a:prstDash val="solid"/>
                </a:ln>
                <a:solidFill>
                  <a:schemeClr val="bg2"/>
                </a:solidFill>
              </a:rPr>
              <a:t>صفات منهاج </a:t>
            </a:r>
            <a:endParaRPr lang="fr-FR" sz="4400" b="1" dirty="0" smtClean="0">
              <a:ln w="10541" cmpd="sng">
                <a:solidFill>
                  <a:srgbClr val="3891A7">
                    <a:shade val="88000"/>
                    <a:satMod val="110000"/>
                  </a:srgbClr>
                </a:solidFill>
                <a:prstDash val="solid"/>
              </a:ln>
              <a:solidFill>
                <a:schemeClr val="bg2"/>
              </a:solidFill>
            </a:endParaRPr>
          </a:p>
          <a:p>
            <a:pPr algn="ctr" rtl="1"/>
            <a:r>
              <a:rPr lang="ar-SA" sz="4400" b="1" dirty="0" smtClean="0">
                <a:ln w="10541" cmpd="sng">
                  <a:solidFill>
                    <a:srgbClr val="3891A7">
                      <a:shade val="88000"/>
                      <a:satMod val="110000"/>
                    </a:srgbClr>
                  </a:solidFill>
                  <a:prstDash val="solid"/>
                </a:ln>
                <a:solidFill>
                  <a:schemeClr val="bg2"/>
                </a:solidFill>
              </a:rPr>
              <a:t>الجيل الثاني  </a:t>
            </a:r>
            <a:endParaRPr lang="fr-FR" sz="4400" b="1" dirty="0">
              <a:ln w="10541" cmpd="sng">
                <a:solidFill>
                  <a:srgbClr val="3891A7">
                    <a:shade val="88000"/>
                    <a:satMod val="110000"/>
                  </a:srgbClr>
                </a:solidFill>
                <a:prstDash val="solid"/>
              </a:ln>
              <a:solidFill>
                <a:schemeClr val="bg2"/>
              </a:solidFill>
            </a:endParaRPr>
          </a:p>
        </p:txBody>
      </p:sp>
      <p:sp>
        <p:nvSpPr>
          <p:cNvPr id="3" name="ZoneTexte 2"/>
          <p:cNvSpPr txBox="1"/>
          <p:nvPr/>
        </p:nvSpPr>
        <p:spPr>
          <a:xfrm>
            <a:off x="5292080" y="0"/>
            <a:ext cx="3830320" cy="1861006"/>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انسجامه مع القانون التوجيهي للتربية وبالتالي</a:t>
            </a:r>
            <a:endParaRPr lang="fr-FR"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a:p>
            <a:pPr algn="ctr" rtl="1"/>
            <a:r>
              <a:rPr lang="ar-SA"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 مع الغايات المحددة للنظام التربوي</a:t>
            </a:r>
            <a:endParaRPr lang="fr-FR" sz="20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4" name="ZoneTexte 3"/>
          <p:cNvSpPr txBox="1"/>
          <p:nvPr/>
        </p:nvSpPr>
        <p:spPr>
          <a:xfrm>
            <a:off x="3432" y="2141817"/>
            <a:ext cx="2592288" cy="1341656"/>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28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إرسائها في الواقع </a:t>
            </a:r>
            <a:endParaRPr lang="fr-FR" sz="28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5" name="ZoneTexte 4"/>
          <p:cNvSpPr txBox="1"/>
          <p:nvPr/>
        </p:nvSpPr>
        <p:spPr>
          <a:xfrm>
            <a:off x="5490" y="0"/>
            <a:ext cx="3372379" cy="1341656"/>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28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ارتباط وتمفصل مستويات التعلم</a:t>
            </a:r>
            <a:endParaRPr lang="fr-FR" sz="28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6" name="ZoneTexte 5"/>
          <p:cNvSpPr txBox="1"/>
          <p:nvPr/>
        </p:nvSpPr>
        <p:spPr>
          <a:xfrm>
            <a:off x="6012160" y="3552392"/>
            <a:ext cx="3203848" cy="1428214"/>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DZ"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مناهج </a:t>
            </a:r>
            <a:r>
              <a:rPr lang="ar-SA"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المواد والوضعيات التعلمية لتحقيق الملمح الشامل (وحدة شاملة) </a:t>
            </a:r>
            <a:endParaRPr lang="fr-FR" sz="20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7" name="ZoneTexte 6"/>
          <p:cNvSpPr txBox="1"/>
          <p:nvPr/>
        </p:nvSpPr>
        <p:spPr>
          <a:xfrm>
            <a:off x="35600" y="4803497"/>
            <a:ext cx="2924326" cy="995422"/>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20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تنفيذ التماشي المرتبط بالمقاربة بالكفاءات</a:t>
            </a:r>
            <a:endParaRPr lang="fr-FR" sz="20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8" name="ZoneTexte 7"/>
          <p:cNvSpPr txBox="1"/>
          <p:nvPr/>
        </p:nvSpPr>
        <p:spPr>
          <a:xfrm>
            <a:off x="3275856" y="5301208"/>
            <a:ext cx="3804817" cy="1341656"/>
          </a:xfrm>
          <a:prstGeom prst="ellipse">
            <a:avLst/>
          </a:prstGeom>
          <a:solidFill>
            <a:srgbClr val="00FFFF"/>
          </a:solid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2800" b="1" cap="all" dirty="0" smtClean="0">
                <a:ln w="0"/>
                <a:solidFill>
                  <a:srgbClr val="FF0000"/>
                </a:solidFill>
                <a:effectLst>
                  <a:reflection blurRad="12700" stA="50000" endPos="50000" dist="5000" dir="5400000" sy="-100000" rotWithShape="0"/>
                </a:effectLst>
                <a:latin typeface="Arabic Transparent" pitchFamily="34" charset="0"/>
                <a:cs typeface="Arabic Transparent" pitchFamily="34" charset="0"/>
              </a:rPr>
              <a:t>توحيد تنظيم برامج المواد وبنيتها</a:t>
            </a:r>
            <a:endParaRPr lang="fr-FR" sz="2800" b="1" cap="all" dirty="0">
              <a:ln w="0"/>
              <a:solidFill>
                <a:srgbClr val="FF0000"/>
              </a:solidFill>
              <a:effectLst>
                <a:reflection blurRad="12700" stA="50000" endPos="50000" dist="5000" dir="5400000" sy="-100000" rotWithShape="0"/>
              </a:effectLst>
              <a:latin typeface="Arabic Transparent" pitchFamily="34" charset="0"/>
              <a:cs typeface="Arabic Transparent" pitchFamily="34" charset="0"/>
            </a:endParaRPr>
          </a:p>
        </p:txBody>
      </p:sp>
      <p:sp>
        <p:nvSpPr>
          <p:cNvPr id="9" name="سهم للأسفل 8"/>
          <p:cNvSpPr/>
          <p:nvPr/>
        </p:nvSpPr>
        <p:spPr>
          <a:xfrm rot="8038309">
            <a:off x="2444255" y="3247375"/>
            <a:ext cx="360040" cy="50405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للأسفل 9"/>
          <p:cNvSpPr/>
          <p:nvPr/>
        </p:nvSpPr>
        <p:spPr>
          <a:xfrm rot="3017982">
            <a:off x="2759953" y="3961484"/>
            <a:ext cx="360040" cy="10081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للأسفل 10"/>
          <p:cNvSpPr/>
          <p:nvPr/>
        </p:nvSpPr>
        <p:spPr>
          <a:xfrm rot="20065986">
            <a:off x="4375845" y="4034401"/>
            <a:ext cx="360040" cy="1341364"/>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للأسفل 11"/>
          <p:cNvSpPr/>
          <p:nvPr/>
        </p:nvSpPr>
        <p:spPr>
          <a:xfrm rot="8854316">
            <a:off x="2759952" y="1342884"/>
            <a:ext cx="360040" cy="10081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لأسفل 12"/>
          <p:cNvSpPr/>
          <p:nvPr/>
        </p:nvSpPr>
        <p:spPr>
          <a:xfrm rot="18411962">
            <a:off x="6130234" y="2877232"/>
            <a:ext cx="360040" cy="10081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أسفل 13"/>
          <p:cNvSpPr/>
          <p:nvPr/>
        </p:nvSpPr>
        <p:spPr>
          <a:xfrm rot="14019434">
            <a:off x="6012494" y="1864874"/>
            <a:ext cx="360040" cy="10081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17675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2000"/>
                                        <p:tgtEl>
                                          <p:spTgt spid="1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1)">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heel(1)">
                                      <p:cBhvr>
                                        <p:cTn id="5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804069" y="116632"/>
            <a:ext cx="7772400" cy="685800"/>
          </a:xfrm>
        </p:spPr>
        <p:txBody>
          <a:bodyPr/>
          <a:lstStyle/>
          <a:p>
            <a:pPr algn="ctr" rtl="1">
              <a:defRPr/>
            </a:pPr>
            <a:r>
              <a:rPr lang="ar-DZ" b="1" dirty="0" smtClean="0">
                <a:solidFill>
                  <a:schemeClr val="bg2"/>
                </a:solidFill>
              </a:rPr>
              <a:t> ملامـح التخــرّج من</a:t>
            </a:r>
            <a:r>
              <a:rPr lang="ar-DZ" b="1" dirty="0" smtClean="0">
                <a:solidFill>
                  <a:schemeClr val="bg1">
                    <a:lumMod val="75000"/>
                  </a:schemeClr>
                </a:solidFill>
              </a:rPr>
              <a:t> </a:t>
            </a:r>
            <a:r>
              <a:rPr lang="ar-DZ" b="1" dirty="0" smtClean="0">
                <a:solidFill>
                  <a:schemeClr val="bg2"/>
                </a:solidFill>
              </a:rPr>
              <a:t>التعليم الأساسي  </a:t>
            </a:r>
            <a:endParaRPr lang="fr-FR" b="1" dirty="0" smtClean="0">
              <a:solidFill>
                <a:schemeClr val="bg2"/>
              </a:solidFill>
            </a:endParaRPr>
          </a:p>
        </p:txBody>
      </p:sp>
      <p:sp>
        <p:nvSpPr>
          <p:cNvPr id="5" name="Parchemin horizontal 4"/>
          <p:cNvSpPr/>
          <p:nvPr/>
        </p:nvSpPr>
        <p:spPr bwMode="auto">
          <a:xfrm>
            <a:off x="1181101" y="1058863"/>
            <a:ext cx="6497078" cy="1379247"/>
          </a:xfrm>
          <a:prstGeom prst="horizontalScroll">
            <a:avLst/>
          </a:prstGeom>
          <a:solidFill>
            <a:srgbClr val="99FF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solidFill>
                  <a:srgbClr val="0066CC">
                    <a:lumMod val="75000"/>
                  </a:srgbClr>
                </a:solidFill>
              </a:rPr>
              <a:t>الملمح الشامل في نهاية التعليم الأساسي</a:t>
            </a:r>
            <a:endParaRPr lang="fr-FR" sz="3200" b="1" dirty="0">
              <a:solidFill>
                <a:srgbClr val="0066CC">
                  <a:lumMod val="75000"/>
                </a:srgbClr>
              </a:solidFill>
            </a:endParaRPr>
          </a:p>
        </p:txBody>
      </p:sp>
      <p:sp>
        <p:nvSpPr>
          <p:cNvPr id="6" name="Parchemin horizontal 5"/>
          <p:cNvSpPr/>
          <p:nvPr/>
        </p:nvSpPr>
        <p:spPr bwMode="auto">
          <a:xfrm>
            <a:off x="1907704" y="4451944"/>
            <a:ext cx="4749006" cy="1500162"/>
          </a:xfrm>
          <a:prstGeom prst="horizontalScroll">
            <a:avLst/>
          </a:prstGeom>
          <a:solidFill>
            <a:srgbClr val="99FF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solidFill>
                  <a:srgbClr val="0066CC">
                    <a:lumMod val="75000"/>
                  </a:srgbClr>
                </a:solidFill>
              </a:rPr>
              <a:t>الملمح الشامل في نهاية التعليم الابتدائي</a:t>
            </a:r>
            <a:endParaRPr lang="fr-FR" sz="3200" b="1" dirty="0">
              <a:solidFill>
                <a:srgbClr val="0066CC">
                  <a:lumMod val="75000"/>
                </a:srgbClr>
              </a:solidFill>
            </a:endParaRPr>
          </a:p>
          <a:p>
            <a:pPr algn="ctr" eaLnBrk="0" fontAlgn="base" hangingPunct="0">
              <a:spcBef>
                <a:spcPct val="0"/>
              </a:spcBef>
              <a:spcAft>
                <a:spcPct val="0"/>
              </a:spcAft>
              <a:defRPr/>
            </a:pPr>
            <a:endParaRPr lang="fr-FR" sz="2800" dirty="0">
              <a:solidFill>
                <a:srgbClr val="FFFFFF"/>
              </a:solidFill>
            </a:endParaRPr>
          </a:p>
        </p:txBody>
      </p:sp>
      <p:sp>
        <p:nvSpPr>
          <p:cNvPr id="9" name="Parchemin horizontal 8"/>
          <p:cNvSpPr/>
          <p:nvPr/>
        </p:nvSpPr>
        <p:spPr bwMode="auto">
          <a:xfrm>
            <a:off x="1528139" y="2686495"/>
            <a:ext cx="5508135" cy="1510410"/>
          </a:xfrm>
          <a:prstGeom prst="horizontalScroll">
            <a:avLst/>
          </a:prstGeom>
          <a:solidFill>
            <a:srgbClr val="99FF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solidFill>
                  <a:srgbClr val="0066CC">
                    <a:lumMod val="75000"/>
                  </a:srgbClr>
                </a:solidFill>
              </a:rPr>
              <a:t>الملمح الشامل في نهاية التعليم المتوسّط</a:t>
            </a:r>
          </a:p>
        </p:txBody>
      </p:sp>
      <p:sp>
        <p:nvSpPr>
          <p:cNvPr id="10" name="Flèche vers le bas 9"/>
          <p:cNvSpPr>
            <a:spLocks noChangeArrowheads="1"/>
          </p:cNvSpPr>
          <p:nvPr/>
        </p:nvSpPr>
        <p:spPr bwMode="auto">
          <a:xfrm>
            <a:off x="4273009" y="4191349"/>
            <a:ext cx="400050" cy="420688"/>
          </a:xfrm>
          <a:prstGeom prst="downArrow">
            <a:avLst>
              <a:gd name="adj1" fmla="val 50000"/>
              <a:gd name="adj2" fmla="val 5001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
        <p:nvSpPr>
          <p:cNvPr id="13" name="Flèche vers le bas 12"/>
          <p:cNvSpPr>
            <a:spLocks noChangeArrowheads="1"/>
          </p:cNvSpPr>
          <p:nvPr/>
        </p:nvSpPr>
        <p:spPr bwMode="auto">
          <a:xfrm>
            <a:off x="4273009" y="2264220"/>
            <a:ext cx="401638" cy="422275"/>
          </a:xfrm>
          <a:prstGeom prst="downArrow">
            <a:avLst>
              <a:gd name="adj1" fmla="val 50000"/>
              <a:gd name="adj2" fmla="val 5000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Tree>
    <p:extLst>
      <p:ext uri="{BB962C8B-B14F-4D97-AF65-F5344CB8AC3E}">
        <p14:creationId xmlns:p14="http://schemas.microsoft.com/office/powerpoint/2010/main" val="345105820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2000" fill="hold"/>
                                        <p:tgtEl>
                                          <p:spTgt spid="6"/>
                                        </p:tgtEl>
                                        <p:attrNameLst>
                                          <p:attrName>ppt_w</p:attrName>
                                        </p:attrNameLst>
                                      </p:cBhvr>
                                      <p:tavLst>
                                        <p:tav tm="0">
                                          <p:val>
                                            <p:fltVal val="0"/>
                                          </p:val>
                                        </p:tav>
                                        <p:tav tm="100000">
                                          <p:val>
                                            <p:strVal val="#ppt_w"/>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946024" y="10572"/>
            <a:ext cx="7772400" cy="685800"/>
          </a:xfrm>
        </p:spPr>
        <p:txBody>
          <a:bodyPr/>
          <a:lstStyle/>
          <a:p>
            <a:pPr algn="ctr" rtl="1">
              <a:defRPr/>
            </a:pPr>
            <a:r>
              <a:rPr lang="ar-DZ" sz="3600" dirty="0" smtClean="0">
                <a:solidFill>
                  <a:schemeClr val="bg2"/>
                </a:solidFill>
              </a:rPr>
              <a:t> ملامـح التخــرّج من</a:t>
            </a:r>
            <a:r>
              <a:rPr lang="ar-DZ" sz="3600" b="1" dirty="0" smtClean="0">
                <a:solidFill>
                  <a:schemeClr val="bg1">
                    <a:lumMod val="75000"/>
                  </a:schemeClr>
                </a:solidFill>
              </a:rPr>
              <a:t> </a:t>
            </a:r>
            <a:r>
              <a:rPr lang="ar-DZ" sz="3600" dirty="0" smtClean="0">
                <a:solidFill>
                  <a:schemeClr val="bg2"/>
                </a:solidFill>
              </a:rPr>
              <a:t>التعليم الابتدائي </a:t>
            </a:r>
            <a:endParaRPr lang="fr-FR" sz="3600" dirty="0" smtClean="0">
              <a:solidFill>
                <a:schemeClr val="bg2"/>
              </a:solidFill>
            </a:endParaRPr>
          </a:p>
        </p:txBody>
      </p:sp>
      <p:sp>
        <p:nvSpPr>
          <p:cNvPr id="5" name="Parchemin horizontal 4"/>
          <p:cNvSpPr/>
          <p:nvPr/>
        </p:nvSpPr>
        <p:spPr bwMode="auto">
          <a:xfrm>
            <a:off x="406588" y="828759"/>
            <a:ext cx="8484812" cy="1209467"/>
          </a:xfrm>
          <a:prstGeom prst="horizontalScroll">
            <a:avLst/>
          </a:prstGeom>
          <a:solidFill>
            <a:srgbClr val="FF00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t>الملمح الشامل في نهاية التعليم الابتدائي</a:t>
            </a:r>
            <a:endParaRPr lang="fr-FR" sz="3200" b="1" dirty="0"/>
          </a:p>
        </p:txBody>
      </p:sp>
      <p:sp>
        <p:nvSpPr>
          <p:cNvPr id="6" name="Parchemin horizontal 5"/>
          <p:cNvSpPr/>
          <p:nvPr/>
        </p:nvSpPr>
        <p:spPr bwMode="auto">
          <a:xfrm>
            <a:off x="1240105" y="3924977"/>
            <a:ext cx="7028725" cy="1315498"/>
          </a:xfrm>
          <a:prstGeom prst="horizontalScroll">
            <a:avLst/>
          </a:prstGeom>
          <a:solidFill>
            <a:srgbClr val="FF00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t> الملمح الشامل في نهاية الطور الثاني الابتدائي</a:t>
            </a:r>
            <a:endParaRPr lang="fr-FR" sz="3200" b="1" dirty="0"/>
          </a:p>
          <a:p>
            <a:pPr algn="ctr" eaLnBrk="0" fontAlgn="base" hangingPunct="0">
              <a:spcBef>
                <a:spcPct val="0"/>
              </a:spcBef>
              <a:spcAft>
                <a:spcPct val="0"/>
              </a:spcAft>
              <a:defRPr/>
            </a:pPr>
            <a:r>
              <a:rPr lang="fr-FR" sz="3200" b="1" dirty="0"/>
              <a:t>(</a:t>
            </a:r>
            <a:r>
              <a:rPr lang="fr-FR" sz="2400" b="1" dirty="0"/>
              <a:t>3 AP</a:t>
            </a:r>
            <a:r>
              <a:rPr lang="ar-DZ" sz="2400" b="1" dirty="0"/>
              <a:t> </a:t>
            </a:r>
            <a:r>
              <a:rPr lang="fr-FR" sz="2400" b="1" dirty="0"/>
              <a:t>+</a:t>
            </a:r>
            <a:r>
              <a:rPr lang="ar-DZ" sz="2400" b="1" dirty="0"/>
              <a:t> </a:t>
            </a:r>
            <a:r>
              <a:rPr lang="fr-FR" sz="2400" b="1" dirty="0"/>
              <a:t>4AP</a:t>
            </a:r>
            <a:r>
              <a:rPr lang="fr-FR" sz="3200" b="1" dirty="0"/>
              <a:t>)</a:t>
            </a:r>
            <a:endParaRPr lang="fr-FR" sz="2800" dirty="0"/>
          </a:p>
        </p:txBody>
      </p:sp>
      <p:sp>
        <p:nvSpPr>
          <p:cNvPr id="9" name="Parchemin horizontal 8"/>
          <p:cNvSpPr/>
          <p:nvPr/>
        </p:nvSpPr>
        <p:spPr bwMode="auto">
          <a:xfrm>
            <a:off x="988764" y="2343150"/>
            <a:ext cx="7729660" cy="1324484"/>
          </a:xfrm>
          <a:prstGeom prst="horizontalScroll">
            <a:avLst/>
          </a:prstGeom>
          <a:solidFill>
            <a:srgbClr val="FF00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t>الملمح الشامل في نهاية الطور الثالث الابتدائي</a:t>
            </a:r>
          </a:p>
          <a:p>
            <a:pPr algn="ctr" eaLnBrk="0" fontAlgn="base" hangingPunct="0">
              <a:spcBef>
                <a:spcPct val="0"/>
              </a:spcBef>
              <a:spcAft>
                <a:spcPct val="0"/>
              </a:spcAft>
              <a:defRPr/>
            </a:pPr>
            <a:r>
              <a:rPr lang="fr-FR" sz="3200" b="1" dirty="0"/>
              <a:t>(</a:t>
            </a:r>
            <a:r>
              <a:rPr lang="fr-FR" sz="2400" b="1" dirty="0"/>
              <a:t>5AP</a:t>
            </a:r>
            <a:r>
              <a:rPr lang="fr-FR" sz="3200" b="1" dirty="0"/>
              <a:t>)</a:t>
            </a:r>
            <a:endParaRPr lang="fr-FR" sz="2800" dirty="0"/>
          </a:p>
        </p:txBody>
      </p:sp>
      <p:sp>
        <p:nvSpPr>
          <p:cNvPr id="10" name="Flèche vers le bas 9"/>
          <p:cNvSpPr>
            <a:spLocks noChangeArrowheads="1"/>
          </p:cNvSpPr>
          <p:nvPr/>
        </p:nvSpPr>
        <p:spPr bwMode="auto">
          <a:xfrm>
            <a:off x="4555237" y="3652044"/>
            <a:ext cx="400050" cy="420688"/>
          </a:xfrm>
          <a:prstGeom prst="downArrow">
            <a:avLst>
              <a:gd name="adj1" fmla="val 50000"/>
              <a:gd name="adj2" fmla="val 5001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
        <p:nvSpPr>
          <p:cNvPr id="13" name="Flèche vers le bas 12"/>
          <p:cNvSpPr>
            <a:spLocks noChangeArrowheads="1"/>
          </p:cNvSpPr>
          <p:nvPr/>
        </p:nvSpPr>
        <p:spPr bwMode="auto">
          <a:xfrm>
            <a:off x="4553649" y="2012950"/>
            <a:ext cx="401638" cy="422275"/>
          </a:xfrm>
          <a:prstGeom prst="downArrow">
            <a:avLst>
              <a:gd name="adj1" fmla="val 50000"/>
              <a:gd name="adj2" fmla="val 5000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
        <p:nvSpPr>
          <p:cNvPr id="8" name="Parchemin horizontal 7"/>
          <p:cNvSpPr/>
          <p:nvPr/>
        </p:nvSpPr>
        <p:spPr bwMode="auto">
          <a:xfrm>
            <a:off x="1879134" y="5531719"/>
            <a:ext cx="5539720" cy="1326281"/>
          </a:xfrm>
          <a:prstGeom prst="horizontalScroll">
            <a:avLst/>
          </a:prstGeom>
          <a:solidFill>
            <a:srgbClr val="FF0066"/>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3200" b="1" dirty="0"/>
              <a:t>الملمح الشامل في نهاية الطور الأوّل</a:t>
            </a:r>
            <a:endParaRPr lang="fr-FR" sz="3200" b="1" dirty="0"/>
          </a:p>
          <a:p>
            <a:pPr algn="ctr" eaLnBrk="0" fontAlgn="base" hangingPunct="0">
              <a:spcBef>
                <a:spcPct val="0"/>
              </a:spcBef>
              <a:spcAft>
                <a:spcPct val="0"/>
              </a:spcAft>
              <a:defRPr/>
            </a:pPr>
            <a:r>
              <a:rPr lang="fr-FR" sz="3200" b="1" dirty="0"/>
              <a:t>(</a:t>
            </a:r>
            <a:r>
              <a:rPr lang="fr-FR" sz="2400" b="1" dirty="0"/>
              <a:t>1AP+2AP</a:t>
            </a:r>
            <a:r>
              <a:rPr lang="fr-FR" sz="3200" b="1" dirty="0"/>
              <a:t>)</a:t>
            </a:r>
            <a:endParaRPr lang="fr-FR" sz="2800" dirty="0"/>
          </a:p>
        </p:txBody>
      </p:sp>
      <p:sp>
        <p:nvSpPr>
          <p:cNvPr id="11" name="Flèche vers le bas 10"/>
          <p:cNvSpPr>
            <a:spLocks noChangeArrowheads="1"/>
          </p:cNvSpPr>
          <p:nvPr/>
        </p:nvSpPr>
        <p:spPr bwMode="auto">
          <a:xfrm>
            <a:off x="4553649" y="5245700"/>
            <a:ext cx="401638" cy="420687"/>
          </a:xfrm>
          <a:prstGeom prst="downArrow">
            <a:avLst>
              <a:gd name="adj1" fmla="val 50000"/>
              <a:gd name="adj2" fmla="val 49816"/>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Tree>
    <p:extLst>
      <p:ext uri="{BB962C8B-B14F-4D97-AF65-F5344CB8AC3E}">
        <p14:creationId xmlns:p14="http://schemas.microsoft.com/office/powerpoint/2010/main" val="227230623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2000" fill="hold"/>
                                        <p:tgtEl>
                                          <p:spTgt spid="6"/>
                                        </p:tgtEl>
                                        <p:attrNameLst>
                                          <p:attrName>ppt_w</p:attrName>
                                        </p:attrNameLst>
                                      </p:cBhvr>
                                      <p:tavLst>
                                        <p:tav tm="0">
                                          <p:val>
                                            <p:fltVal val="0"/>
                                          </p:val>
                                        </p:tav>
                                        <p:tav tm="100000">
                                          <p:val>
                                            <p:strVal val="#ppt_w"/>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Effect transition="in" filter="fade">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2000" fill="hold"/>
                                        <p:tgtEl>
                                          <p:spTgt spid="8"/>
                                        </p:tgtEl>
                                        <p:attrNameLst>
                                          <p:attrName>ppt_w</p:attrName>
                                        </p:attrNameLst>
                                      </p:cBhvr>
                                      <p:tavLst>
                                        <p:tav tm="0">
                                          <p:val>
                                            <p:fltVal val="0"/>
                                          </p:val>
                                        </p:tav>
                                        <p:tav tm="100000">
                                          <p:val>
                                            <p:strVal val="#ppt_w"/>
                                          </p:val>
                                        </p:tav>
                                      </p:tavLst>
                                    </p:anim>
                                    <p:anim calcmode="lin" valueType="num">
                                      <p:cBhvr>
                                        <p:cTn id="57" dur="2000" fill="hold"/>
                                        <p:tgtEl>
                                          <p:spTgt spid="8"/>
                                        </p:tgtEl>
                                        <p:attrNameLst>
                                          <p:attrName>ppt_h</p:attrName>
                                        </p:attrNameLst>
                                      </p:cBhvr>
                                      <p:tavLst>
                                        <p:tav tm="0">
                                          <p:val>
                                            <p:fltVal val="0"/>
                                          </p:val>
                                        </p:tav>
                                        <p:tav tm="100000">
                                          <p:val>
                                            <p:strVal val="#ppt_h"/>
                                          </p:val>
                                        </p:tav>
                                      </p:tavLst>
                                    </p:anim>
                                    <p:animEffect transition="in" filter="fade">
                                      <p:cBhvr>
                                        <p:cTn id="5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9" grpId="0" animBg="1"/>
      <p:bldP spid="10" grpId="0" animBg="1"/>
      <p:bldP spid="13" grpId="0" animBg="1"/>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814388" y="55291"/>
            <a:ext cx="7772400" cy="685800"/>
          </a:xfrm>
        </p:spPr>
        <p:txBody>
          <a:bodyPr/>
          <a:lstStyle/>
          <a:p>
            <a:pPr algn="ctr" rtl="1">
              <a:defRPr/>
            </a:pPr>
            <a:r>
              <a:rPr lang="ar-DZ" sz="3600" dirty="0" smtClean="0">
                <a:solidFill>
                  <a:schemeClr val="bg2"/>
                </a:solidFill>
              </a:rPr>
              <a:t>ملامـح التخــرّج في</a:t>
            </a:r>
            <a:r>
              <a:rPr lang="ar-DZ" sz="3600" b="1" dirty="0" smtClean="0">
                <a:solidFill>
                  <a:schemeClr val="bg1">
                    <a:lumMod val="75000"/>
                  </a:schemeClr>
                </a:solidFill>
              </a:rPr>
              <a:t> </a:t>
            </a:r>
            <a:r>
              <a:rPr lang="ar-DZ" sz="3600" dirty="0" smtClean="0">
                <a:solidFill>
                  <a:schemeClr val="bg2"/>
                </a:solidFill>
              </a:rPr>
              <a:t>نهاية الطور الأوّل</a:t>
            </a:r>
            <a:endParaRPr lang="fr-FR" sz="3600" dirty="0" smtClean="0">
              <a:solidFill>
                <a:schemeClr val="bg2"/>
              </a:solidFill>
            </a:endParaRPr>
          </a:p>
        </p:txBody>
      </p:sp>
      <p:sp>
        <p:nvSpPr>
          <p:cNvPr id="5" name="Parchemin horizontal 4"/>
          <p:cNvSpPr/>
          <p:nvPr/>
        </p:nvSpPr>
        <p:spPr bwMode="auto">
          <a:xfrm>
            <a:off x="1068388" y="1047750"/>
            <a:ext cx="6956425" cy="1068388"/>
          </a:xfrm>
          <a:prstGeom prst="horizontalScroll">
            <a:avLst/>
          </a:prstGeom>
          <a:solidFill>
            <a:srgbClr val="00FF00"/>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2800" b="1" dirty="0"/>
              <a:t>الملمح الشامل في نهاية السنة الثانية</a:t>
            </a:r>
            <a:endParaRPr lang="fr-FR" sz="2800" b="1" dirty="0"/>
          </a:p>
        </p:txBody>
      </p:sp>
      <p:sp>
        <p:nvSpPr>
          <p:cNvPr id="6" name="Parchemin horizontal 5"/>
          <p:cNvSpPr>
            <a:spLocks noChangeArrowheads="1"/>
          </p:cNvSpPr>
          <p:nvPr/>
        </p:nvSpPr>
        <p:spPr bwMode="auto">
          <a:xfrm>
            <a:off x="7086600" y="3644900"/>
            <a:ext cx="1828800" cy="1716088"/>
          </a:xfrm>
          <a:prstGeom prst="horizontalScroll">
            <a:avLst>
              <a:gd name="adj" fmla="val 12500"/>
            </a:avLst>
          </a:prstGeom>
          <a:solidFill>
            <a:srgbClr val="FFCCFF"/>
          </a:solidFill>
          <a:ln w="12700" cap="sq" algn="ctr">
            <a:solidFill>
              <a:schemeClr val="bg2"/>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rtl="1" eaLnBrk="0" fontAlgn="base" hangingPunct="0">
              <a:spcBef>
                <a:spcPct val="0"/>
              </a:spcBef>
              <a:spcAft>
                <a:spcPct val="0"/>
              </a:spcAft>
              <a:buClrTx/>
              <a:buSzTx/>
              <a:buFontTx/>
              <a:buNone/>
            </a:pPr>
            <a:r>
              <a:rPr kumimoji="0" lang="ar-DZ" altLang="fr-FR" sz="2400" dirty="0">
                <a:hlinkClick r:id="rId2" action="ppaction://hlinkfile"/>
              </a:rPr>
              <a:t>الكفاءة  الشاملة في اللغة العربية</a:t>
            </a:r>
            <a:endParaRPr kumimoji="0" lang="fr-FR" altLang="fr-FR" sz="2400" dirty="0"/>
          </a:p>
        </p:txBody>
      </p:sp>
      <p:sp>
        <p:nvSpPr>
          <p:cNvPr id="9" name="Parchemin horizontal 8"/>
          <p:cNvSpPr/>
          <p:nvPr/>
        </p:nvSpPr>
        <p:spPr bwMode="auto">
          <a:xfrm>
            <a:off x="1663700" y="2343150"/>
            <a:ext cx="5897563" cy="1169988"/>
          </a:xfrm>
          <a:prstGeom prst="horizontalScroll">
            <a:avLst/>
          </a:prstGeom>
          <a:solidFill>
            <a:srgbClr val="00FF00"/>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sz="2800" b="1" dirty="0"/>
              <a:t>الملمح الشامل في نهاية السنة الأولى</a:t>
            </a:r>
            <a:endParaRPr lang="fr-FR" sz="2800" b="1" dirty="0"/>
          </a:p>
        </p:txBody>
      </p:sp>
      <p:sp>
        <p:nvSpPr>
          <p:cNvPr id="10" name="Flèche vers le bas 9"/>
          <p:cNvSpPr>
            <a:spLocks noChangeArrowheads="1"/>
          </p:cNvSpPr>
          <p:nvPr/>
        </p:nvSpPr>
        <p:spPr bwMode="auto">
          <a:xfrm>
            <a:off x="4500563" y="3441700"/>
            <a:ext cx="400050" cy="420688"/>
          </a:xfrm>
          <a:prstGeom prst="downArrow">
            <a:avLst>
              <a:gd name="adj1" fmla="val 50000"/>
              <a:gd name="adj2" fmla="val 5001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
        <p:nvSpPr>
          <p:cNvPr id="13" name="Flèche vers le bas 12"/>
          <p:cNvSpPr>
            <a:spLocks noChangeArrowheads="1"/>
          </p:cNvSpPr>
          <p:nvPr/>
        </p:nvSpPr>
        <p:spPr bwMode="auto">
          <a:xfrm>
            <a:off x="4489450" y="2012950"/>
            <a:ext cx="401638" cy="422275"/>
          </a:xfrm>
          <a:prstGeom prst="downArrow">
            <a:avLst>
              <a:gd name="adj1" fmla="val 50000"/>
              <a:gd name="adj2" fmla="val 50004"/>
            </a:avLst>
          </a:prstGeom>
          <a:solidFill>
            <a:schemeClr val="bg2"/>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C00000"/>
              </a:solidFill>
            </a:endParaRPr>
          </a:p>
        </p:txBody>
      </p:sp>
      <p:sp>
        <p:nvSpPr>
          <p:cNvPr id="12" name="Parchemin horizontal 11"/>
          <p:cNvSpPr/>
          <p:nvPr/>
        </p:nvSpPr>
        <p:spPr bwMode="auto">
          <a:xfrm>
            <a:off x="5327650" y="3760788"/>
            <a:ext cx="1731963" cy="1663700"/>
          </a:xfrm>
          <a:prstGeom prst="horizontalScroll">
            <a:avLst/>
          </a:prstGeom>
          <a:solidFill>
            <a:schemeClr val="accent1">
              <a:lumMod val="60000"/>
              <a:lumOff val="40000"/>
            </a:schemeClr>
          </a:solidFill>
          <a:ln w="12700" cap="sq" cmpd="sng" algn="ctr">
            <a:solidFill>
              <a:schemeClr val="bg2"/>
            </a:solidFill>
            <a:prstDash val="solid"/>
            <a:miter lim="800000"/>
            <a:headEnd type="none" w="sm" len="sm"/>
            <a:tailEnd type="none" w="sm" len="sm"/>
          </a:ln>
          <a:effectLst/>
        </p:spPr>
        <p:txBody>
          <a:bodyPr/>
          <a:lstStyle/>
          <a:p>
            <a:pPr algn="r" rtl="1" eaLnBrk="0" fontAlgn="base" hangingPunct="0">
              <a:spcBef>
                <a:spcPct val="0"/>
              </a:spcBef>
              <a:spcAft>
                <a:spcPct val="0"/>
              </a:spcAft>
              <a:defRPr/>
            </a:pPr>
            <a:r>
              <a:rPr lang="ar-DZ" b="1" dirty="0">
                <a:hlinkClick r:id="rId2" action="ppaction://hlinkfile"/>
              </a:rPr>
              <a:t>الكفاءة الشاملة</a:t>
            </a:r>
            <a:r>
              <a:rPr lang="ar-DZ" sz="2000" b="1" dirty="0">
                <a:hlinkClick r:id="rId2" action="ppaction://hlinkfile"/>
              </a:rPr>
              <a:t> </a:t>
            </a:r>
            <a:r>
              <a:rPr lang="ar-DZ" sz="2000" b="1" dirty="0">
                <a:hlinkClick r:id="rId3" action="ppaction://hlinkfile"/>
              </a:rPr>
              <a:t>في </a:t>
            </a:r>
            <a:r>
              <a:rPr lang="ar-DZ" sz="2200" b="1" dirty="0">
                <a:hlinkClick r:id="rId3" action="ppaction://hlinkfile"/>
              </a:rPr>
              <a:t>الرياضيات</a:t>
            </a:r>
            <a:endParaRPr lang="fr-FR" sz="2200" b="1" dirty="0"/>
          </a:p>
        </p:txBody>
      </p:sp>
      <p:sp>
        <p:nvSpPr>
          <p:cNvPr id="14" name="Parchemin horizontal 13"/>
          <p:cNvSpPr/>
          <p:nvPr/>
        </p:nvSpPr>
        <p:spPr bwMode="auto">
          <a:xfrm>
            <a:off x="3625850" y="3862388"/>
            <a:ext cx="1679575" cy="1665287"/>
          </a:xfrm>
          <a:prstGeom prst="horizontalScroll">
            <a:avLst/>
          </a:prstGeom>
          <a:solidFill>
            <a:schemeClr val="tx2">
              <a:lumMod val="20000"/>
              <a:lumOff val="80000"/>
            </a:schemeClr>
          </a:solidFill>
          <a:ln w="12700" cap="sq" cmpd="sng" algn="ctr">
            <a:solidFill>
              <a:schemeClr val="bg2"/>
            </a:solidFill>
            <a:prstDash val="solid"/>
            <a:miter lim="800000"/>
            <a:headEnd type="none" w="sm" len="sm"/>
            <a:tailEnd type="none" w="sm" len="sm"/>
          </a:ln>
          <a:effectLst/>
        </p:spPr>
        <p:txBody>
          <a:bodyPr/>
          <a:lstStyle/>
          <a:p>
            <a:pPr algn="r" rtl="1" eaLnBrk="0" fontAlgn="base" hangingPunct="0">
              <a:spcBef>
                <a:spcPct val="0"/>
              </a:spcBef>
              <a:spcAft>
                <a:spcPct val="0"/>
              </a:spcAft>
              <a:defRPr/>
            </a:pPr>
            <a:r>
              <a:rPr lang="ar-DZ" b="1" dirty="0">
                <a:solidFill>
                  <a:schemeClr val="bg2"/>
                </a:solidFill>
                <a:hlinkClick r:id="rId2" action="ppaction://hlinkfile"/>
              </a:rPr>
              <a:t>الكفاءة  الشاملة </a:t>
            </a:r>
            <a:r>
              <a:rPr lang="ar-DZ" sz="2000" b="1" dirty="0">
                <a:solidFill>
                  <a:schemeClr val="bg2"/>
                </a:solidFill>
              </a:rPr>
              <a:t>في التربية الإسلامية</a:t>
            </a:r>
            <a:endParaRPr lang="fr-FR" sz="2000" b="1" dirty="0">
              <a:solidFill>
                <a:schemeClr val="bg2"/>
              </a:solidFill>
            </a:endParaRPr>
          </a:p>
        </p:txBody>
      </p:sp>
      <p:sp>
        <p:nvSpPr>
          <p:cNvPr id="15" name="Parchemin horizontal 14"/>
          <p:cNvSpPr/>
          <p:nvPr/>
        </p:nvSpPr>
        <p:spPr bwMode="auto">
          <a:xfrm>
            <a:off x="1987550" y="3862388"/>
            <a:ext cx="1619250" cy="1665287"/>
          </a:xfrm>
          <a:prstGeom prst="horizontalScroll">
            <a:avLst/>
          </a:prstGeom>
          <a:solidFill>
            <a:srgbClr val="FFFF00"/>
          </a:solidFill>
          <a:ln w="12700" cap="sq" cmpd="sng" algn="ctr">
            <a:solidFill>
              <a:schemeClr val="bg2"/>
            </a:solidFill>
            <a:prstDash val="solid"/>
            <a:miter lim="800000"/>
            <a:headEnd type="none" w="sm" len="sm"/>
            <a:tailEnd type="none" w="sm" len="sm"/>
          </a:ln>
          <a:effectLst/>
        </p:spPr>
        <p:txBody>
          <a:bodyPr/>
          <a:lstStyle/>
          <a:p>
            <a:pPr algn="r" rtl="1" eaLnBrk="0" fontAlgn="base" hangingPunct="0">
              <a:spcBef>
                <a:spcPct val="0"/>
              </a:spcBef>
              <a:spcAft>
                <a:spcPct val="0"/>
              </a:spcAft>
              <a:defRPr/>
            </a:pPr>
            <a:r>
              <a:rPr lang="ar-DZ" b="1" u="sng" dirty="0">
                <a:solidFill>
                  <a:srgbClr val="FF0000"/>
                </a:solidFill>
                <a:hlinkClick r:id="rId2" action="ppaction://hlinkfile"/>
              </a:rPr>
              <a:t>الكفاءة الشاملة </a:t>
            </a:r>
            <a:r>
              <a:rPr lang="ar-DZ" b="1" u="sng" dirty="0">
                <a:solidFill>
                  <a:srgbClr val="FF0000"/>
                </a:solidFill>
                <a:hlinkClick r:id="rId4" action="ppaction://hlinkfile"/>
              </a:rPr>
              <a:t>في </a:t>
            </a:r>
            <a:r>
              <a:rPr lang="ar-DZ" sz="2000" b="1" u="sng" dirty="0">
                <a:solidFill>
                  <a:srgbClr val="FF0000"/>
                </a:solidFill>
                <a:hlinkClick r:id="rId4" action="ppaction://hlinkfile"/>
              </a:rPr>
              <a:t>التربية </a:t>
            </a:r>
            <a:r>
              <a:rPr lang="ar-DZ" b="1" u="sng" dirty="0">
                <a:solidFill>
                  <a:srgbClr val="FF0000"/>
                </a:solidFill>
                <a:hlinkClick r:id="rId4" action="ppaction://hlinkfile"/>
              </a:rPr>
              <a:t>العلمية </a:t>
            </a:r>
            <a:r>
              <a:rPr lang="ar-DZ" b="1" u="sng" dirty="0" smtClean="0">
                <a:solidFill>
                  <a:srgbClr val="FF0000"/>
                </a:solidFill>
                <a:hlinkClick r:id="rId4" action="ppaction://hlinkfile"/>
              </a:rPr>
              <a:t>والتك</a:t>
            </a:r>
            <a:r>
              <a:rPr lang="ar-DZ" b="1" u="sng" dirty="0" smtClean="0">
                <a:solidFill>
                  <a:srgbClr val="FF0000"/>
                </a:solidFill>
              </a:rPr>
              <a:t>نولوجية</a:t>
            </a:r>
            <a:endParaRPr lang="fr-FR" b="1" u="sng" dirty="0">
              <a:solidFill>
                <a:srgbClr val="FF0000"/>
              </a:solidFill>
            </a:endParaRPr>
          </a:p>
        </p:txBody>
      </p:sp>
      <p:sp>
        <p:nvSpPr>
          <p:cNvPr id="16" name="Parchemin horizontal 15"/>
          <p:cNvSpPr/>
          <p:nvPr/>
        </p:nvSpPr>
        <p:spPr bwMode="auto">
          <a:xfrm>
            <a:off x="1079500" y="3944938"/>
            <a:ext cx="882650" cy="1665287"/>
          </a:xfrm>
          <a:prstGeom prst="horizontalScroll">
            <a:avLst/>
          </a:prstGeom>
          <a:solidFill>
            <a:schemeClr val="accent1">
              <a:lumMod val="40000"/>
              <a:lumOff val="60000"/>
            </a:schemeClr>
          </a:solidFill>
          <a:ln w="12700" cap="sq" cmpd="sng" algn="ctr">
            <a:solidFill>
              <a:schemeClr val="bg2"/>
            </a:solidFill>
            <a:prstDash val="solid"/>
            <a:miter lim="800000"/>
            <a:headEnd type="none" w="sm" len="sm"/>
            <a:tailEnd type="none" w="sm" len="sm"/>
          </a:ln>
          <a:effectLst/>
        </p:spPr>
        <p:txBody>
          <a:bodyPr/>
          <a:lstStyle/>
          <a:p>
            <a:pPr algn="ctr" eaLnBrk="0" fontAlgn="base" hangingPunct="0">
              <a:spcBef>
                <a:spcPct val="0"/>
              </a:spcBef>
              <a:spcAft>
                <a:spcPct val="0"/>
              </a:spcAft>
              <a:defRPr/>
            </a:pPr>
            <a:r>
              <a:rPr lang="ar-DZ" b="1" dirty="0">
                <a:solidFill>
                  <a:srgbClr val="FF0000"/>
                </a:solidFill>
                <a:hlinkClick r:id="rId2" action="ppaction://hlinkfile"/>
              </a:rPr>
              <a:t>الكفاءة </a:t>
            </a:r>
            <a:r>
              <a:rPr lang="ar-DZ" sz="1600" b="1" dirty="0">
                <a:solidFill>
                  <a:srgbClr val="FF0000"/>
                </a:solidFill>
                <a:hlinkClick r:id="rId2" action="ppaction://hlinkfile"/>
              </a:rPr>
              <a:t>الشاملة</a:t>
            </a:r>
            <a:r>
              <a:rPr lang="ar-DZ" b="1" dirty="0">
                <a:solidFill>
                  <a:srgbClr val="FF0000"/>
                </a:solidFill>
                <a:hlinkClick r:id="rId2" action="ppaction://hlinkfile"/>
              </a:rPr>
              <a:t> </a:t>
            </a:r>
            <a:r>
              <a:rPr lang="ar-DZ" b="1" dirty="0">
                <a:solidFill>
                  <a:srgbClr val="FF0000"/>
                </a:solidFill>
              </a:rPr>
              <a:t>في التربية المدنية</a:t>
            </a:r>
            <a:endParaRPr lang="fr-FR" sz="2000" b="1" dirty="0">
              <a:solidFill>
                <a:srgbClr val="FF0000"/>
              </a:solidFill>
            </a:endParaRPr>
          </a:p>
        </p:txBody>
      </p:sp>
      <p:sp>
        <p:nvSpPr>
          <p:cNvPr id="17" name="Parchemin horizontal 16"/>
          <p:cNvSpPr/>
          <p:nvPr/>
        </p:nvSpPr>
        <p:spPr bwMode="auto">
          <a:xfrm>
            <a:off x="133350" y="3976688"/>
            <a:ext cx="884238" cy="1663700"/>
          </a:xfrm>
          <a:prstGeom prst="horizontalScroll">
            <a:avLst/>
          </a:prstGeom>
          <a:solidFill>
            <a:srgbClr val="99FF99"/>
          </a:solidFill>
          <a:ln w="12700" cap="sq" cmpd="sng" algn="ctr">
            <a:solidFill>
              <a:schemeClr val="bg2"/>
            </a:solidFill>
            <a:prstDash val="solid"/>
            <a:miter lim="800000"/>
            <a:headEnd type="none" w="sm" len="sm"/>
            <a:tailEnd type="none" w="sm" len="sm"/>
          </a:ln>
          <a:effectLst/>
        </p:spPr>
        <p:txBody>
          <a:bodyPr/>
          <a:lstStyle/>
          <a:p>
            <a:pPr algn="ctr" rtl="1" eaLnBrk="0" fontAlgn="base" hangingPunct="0">
              <a:spcBef>
                <a:spcPct val="0"/>
              </a:spcBef>
              <a:spcAft>
                <a:spcPct val="0"/>
              </a:spcAft>
              <a:defRPr/>
            </a:pPr>
            <a:r>
              <a:rPr lang="ar-DZ" sz="1600" b="1" dirty="0">
                <a:solidFill>
                  <a:srgbClr val="FF0000"/>
                </a:solidFill>
                <a:hlinkClick r:id="rId2" action="ppaction://hlinkfile"/>
              </a:rPr>
              <a:t>الكفاءة  الشاملة </a:t>
            </a:r>
            <a:r>
              <a:rPr lang="ar-DZ" sz="1600" b="1" dirty="0">
                <a:solidFill>
                  <a:srgbClr val="FF0000"/>
                </a:solidFill>
              </a:rPr>
              <a:t>في التربية </a:t>
            </a:r>
            <a:r>
              <a:rPr lang="ar-DZ" b="1" dirty="0">
                <a:solidFill>
                  <a:srgbClr val="FF0000"/>
                </a:solidFill>
              </a:rPr>
              <a:t>الفنية</a:t>
            </a:r>
            <a:endParaRPr lang="fr-FR" sz="2000" b="1" dirty="0">
              <a:solidFill>
                <a:srgbClr val="FF0000"/>
              </a:solidFill>
            </a:endParaRPr>
          </a:p>
        </p:txBody>
      </p:sp>
    </p:spTree>
    <p:extLst>
      <p:ext uri="{BB962C8B-B14F-4D97-AF65-F5344CB8AC3E}">
        <p14:creationId xmlns:p14="http://schemas.microsoft.com/office/powerpoint/2010/main" val="217213750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2000" fill="hold"/>
                                        <p:tgtEl>
                                          <p:spTgt spid="6"/>
                                        </p:tgtEl>
                                        <p:attrNameLst>
                                          <p:attrName>ppt_w</p:attrName>
                                        </p:attrNameLst>
                                      </p:cBhvr>
                                      <p:tavLst>
                                        <p:tav tm="0">
                                          <p:val>
                                            <p:fltVal val="0"/>
                                          </p:val>
                                        </p:tav>
                                        <p:tav tm="100000">
                                          <p:val>
                                            <p:strVal val="#ppt_w"/>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Effect transition="in" filter="fade">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000" fill="hold"/>
                                        <p:tgtEl>
                                          <p:spTgt spid="12"/>
                                        </p:tgtEl>
                                        <p:attrNameLst>
                                          <p:attrName>ppt_w</p:attrName>
                                        </p:attrNameLst>
                                      </p:cBhvr>
                                      <p:tavLst>
                                        <p:tav tm="0">
                                          <p:val>
                                            <p:fltVal val="0"/>
                                          </p:val>
                                        </p:tav>
                                        <p:tav tm="100000">
                                          <p:val>
                                            <p:strVal val="#ppt_w"/>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Effect transition="in" filter="fade">
                                      <p:cBhvr>
                                        <p:cTn id="51" dur="20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0" fill="hold"/>
                                        <p:tgtEl>
                                          <p:spTgt spid="14"/>
                                        </p:tgtEl>
                                        <p:attrNameLst>
                                          <p:attrName>ppt_w</p:attrName>
                                        </p:attrNameLst>
                                      </p:cBhvr>
                                      <p:tavLst>
                                        <p:tav tm="0">
                                          <p:val>
                                            <p:fltVal val="0"/>
                                          </p:val>
                                        </p:tav>
                                        <p:tav tm="100000">
                                          <p:val>
                                            <p:strVal val="#ppt_w"/>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Effect transition="in" filter="fade">
                                      <p:cBhvr>
                                        <p:cTn id="58" dur="20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2000" fill="hold"/>
                                        <p:tgtEl>
                                          <p:spTgt spid="15"/>
                                        </p:tgtEl>
                                        <p:attrNameLst>
                                          <p:attrName>ppt_w</p:attrName>
                                        </p:attrNameLst>
                                      </p:cBhvr>
                                      <p:tavLst>
                                        <p:tav tm="0">
                                          <p:val>
                                            <p:fltVal val="0"/>
                                          </p:val>
                                        </p:tav>
                                        <p:tav tm="100000">
                                          <p:val>
                                            <p:strVal val="#ppt_w"/>
                                          </p:val>
                                        </p:tav>
                                      </p:tavLst>
                                    </p:anim>
                                    <p:anim calcmode="lin" valueType="num">
                                      <p:cBhvr>
                                        <p:cTn id="64" dur="2000" fill="hold"/>
                                        <p:tgtEl>
                                          <p:spTgt spid="15"/>
                                        </p:tgtEl>
                                        <p:attrNameLst>
                                          <p:attrName>ppt_h</p:attrName>
                                        </p:attrNameLst>
                                      </p:cBhvr>
                                      <p:tavLst>
                                        <p:tav tm="0">
                                          <p:val>
                                            <p:fltVal val="0"/>
                                          </p:val>
                                        </p:tav>
                                        <p:tav tm="100000">
                                          <p:val>
                                            <p:strVal val="#ppt_h"/>
                                          </p:val>
                                        </p:tav>
                                      </p:tavLst>
                                    </p:anim>
                                    <p:animEffect transition="in" filter="fade">
                                      <p:cBhvr>
                                        <p:cTn id="65" dur="2000"/>
                                        <p:tgtEl>
                                          <p:spTgt spid="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000" fill="hold"/>
                                        <p:tgtEl>
                                          <p:spTgt spid="16"/>
                                        </p:tgtEl>
                                        <p:attrNameLst>
                                          <p:attrName>ppt_w</p:attrName>
                                        </p:attrNameLst>
                                      </p:cBhvr>
                                      <p:tavLst>
                                        <p:tav tm="0">
                                          <p:val>
                                            <p:fltVal val="0"/>
                                          </p:val>
                                        </p:tav>
                                        <p:tav tm="100000">
                                          <p:val>
                                            <p:strVal val="#ppt_w"/>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Effect transition="in" filter="fade">
                                      <p:cBhvr>
                                        <p:cTn id="72" dur="2000"/>
                                        <p:tgtEl>
                                          <p:spTgt spid="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2000" fill="hold"/>
                                        <p:tgtEl>
                                          <p:spTgt spid="17"/>
                                        </p:tgtEl>
                                        <p:attrNameLst>
                                          <p:attrName>ppt_w</p:attrName>
                                        </p:attrNameLst>
                                      </p:cBhvr>
                                      <p:tavLst>
                                        <p:tav tm="0">
                                          <p:val>
                                            <p:fltVal val="0"/>
                                          </p:val>
                                        </p:tav>
                                        <p:tav tm="100000">
                                          <p:val>
                                            <p:strVal val="#ppt_w"/>
                                          </p:val>
                                        </p:tav>
                                      </p:tavLst>
                                    </p:anim>
                                    <p:anim calcmode="lin" valueType="num">
                                      <p:cBhvr>
                                        <p:cTn id="78" dur="2000" fill="hold"/>
                                        <p:tgtEl>
                                          <p:spTgt spid="17"/>
                                        </p:tgtEl>
                                        <p:attrNameLst>
                                          <p:attrName>ppt_h</p:attrName>
                                        </p:attrNameLst>
                                      </p:cBhvr>
                                      <p:tavLst>
                                        <p:tav tm="0">
                                          <p:val>
                                            <p:fltVal val="0"/>
                                          </p:val>
                                        </p:tav>
                                        <p:tav tm="100000">
                                          <p:val>
                                            <p:strVal val="#ppt_h"/>
                                          </p:val>
                                        </p:tav>
                                      </p:tavLst>
                                    </p:anim>
                                    <p:animEffect transition="in" filter="fade">
                                      <p:cBhvr>
                                        <p:cTn id="7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9" grpId="0" animBg="1"/>
      <p:bldP spid="10" grpId="0" animBg="1"/>
      <p:bldP spid="13" grpId="0" animBg="1"/>
      <p:bldP spid="12"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7313" y="142875"/>
            <a:ext cx="6072187" cy="461963"/>
          </a:xfrm>
          <a:prstGeom prst="rect">
            <a:avLst/>
          </a:prstGeom>
          <a:solidFill>
            <a:schemeClr val="accent4">
              <a:lumMod val="20000"/>
              <a:lumOff val="80000"/>
            </a:schemeClr>
          </a:solidFill>
        </p:spPr>
        <p:txBody>
          <a:bodyPr>
            <a:spAutoFit/>
          </a:bodyPr>
          <a:lstStyle/>
          <a:p>
            <a:pPr algn="ctr" rtl="1">
              <a:defRPr/>
            </a:pPr>
            <a:r>
              <a:rPr lang="ar-SA" sz="2400" b="1" dirty="0">
                <a:solidFill>
                  <a:prstClr val="black"/>
                </a:solidFill>
              </a:rPr>
              <a:t>ملامح التخرج من أطوار التعليم الأبتدائي</a:t>
            </a:r>
            <a:endParaRPr lang="fr-FR" sz="2400" b="1" dirty="0">
              <a:solidFill>
                <a:prstClr val="black"/>
              </a:solidFill>
            </a:endParaRPr>
          </a:p>
        </p:txBody>
      </p:sp>
      <p:sp>
        <p:nvSpPr>
          <p:cNvPr id="1027" name="Text Box 3"/>
          <p:cNvSpPr txBox="1">
            <a:spLocks noChangeArrowheads="1"/>
          </p:cNvSpPr>
          <p:nvPr/>
        </p:nvSpPr>
        <p:spPr bwMode="auto">
          <a:xfrm>
            <a:off x="4881736" y="1545587"/>
            <a:ext cx="914400" cy="50006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ar-SA" sz="2000" b="1" dirty="0">
                <a:solidFill>
                  <a:prstClr val="black"/>
                </a:solidFill>
              </a:rPr>
              <a:t>القيم</a:t>
            </a:r>
            <a:endParaRPr lang="fr-FR" sz="3600" b="1" dirty="0">
              <a:solidFill>
                <a:prstClr val="black"/>
              </a:solidFill>
            </a:endParaRPr>
          </a:p>
        </p:txBody>
      </p:sp>
      <p:grpSp>
        <p:nvGrpSpPr>
          <p:cNvPr id="2" name="Groupe 10"/>
          <p:cNvGrpSpPr>
            <a:grpSpLocks/>
          </p:cNvGrpSpPr>
          <p:nvPr/>
        </p:nvGrpSpPr>
        <p:grpSpPr bwMode="auto">
          <a:xfrm>
            <a:off x="642938" y="1000125"/>
            <a:ext cx="7643812" cy="1357313"/>
            <a:chOff x="642910" y="1357298"/>
            <a:chExt cx="7643866" cy="1785950"/>
          </a:xfrm>
        </p:grpSpPr>
        <p:sp>
          <p:nvSpPr>
            <p:cNvPr id="8231" name="Text Box 2"/>
            <p:cNvSpPr txBox="1">
              <a:spLocks noChangeArrowheads="1"/>
            </p:cNvSpPr>
            <p:nvPr/>
          </p:nvSpPr>
          <p:spPr bwMode="auto">
            <a:xfrm>
              <a:off x="5857884" y="1733287"/>
              <a:ext cx="785818" cy="1169328"/>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b="1" dirty="0">
                  <a:solidFill>
                    <a:prstClr val="black"/>
                  </a:solidFill>
                  <a:latin typeface="Calibri" pitchFamily="34" charset="0"/>
                </a:rPr>
                <a:t>الكفاءة الشاملة</a:t>
              </a:r>
              <a:endParaRPr lang="fr-FR" b="1" dirty="0">
                <a:solidFill>
                  <a:prstClr val="black"/>
                </a:solidFill>
              </a:endParaRPr>
            </a:p>
          </p:txBody>
        </p:sp>
        <p:sp>
          <p:nvSpPr>
            <p:cNvPr id="10" name="Rectangle 9"/>
            <p:cNvSpPr/>
            <p:nvPr/>
          </p:nvSpPr>
          <p:spPr>
            <a:xfrm>
              <a:off x="642910" y="1357298"/>
              <a:ext cx="764386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dirty="0">
                <a:solidFill>
                  <a:prstClr val="white"/>
                </a:solidFill>
              </a:endParaRPr>
            </a:p>
          </p:txBody>
        </p:sp>
      </p:grpSp>
      <p:grpSp>
        <p:nvGrpSpPr>
          <p:cNvPr id="3" name="Groupe 11"/>
          <p:cNvGrpSpPr>
            <a:grpSpLocks/>
          </p:cNvGrpSpPr>
          <p:nvPr/>
        </p:nvGrpSpPr>
        <p:grpSpPr bwMode="auto">
          <a:xfrm>
            <a:off x="642938" y="4000500"/>
            <a:ext cx="7643812" cy="785813"/>
            <a:chOff x="642910" y="1357298"/>
            <a:chExt cx="7643866" cy="1785950"/>
          </a:xfrm>
        </p:grpSpPr>
        <p:sp>
          <p:nvSpPr>
            <p:cNvPr id="8225" name="Text Box 2"/>
            <p:cNvSpPr txBox="1">
              <a:spLocks noChangeArrowheads="1"/>
            </p:cNvSpPr>
            <p:nvPr/>
          </p:nvSpPr>
          <p:spPr bwMode="auto">
            <a:xfrm>
              <a:off x="5929322" y="1519657"/>
              <a:ext cx="785818" cy="1389793"/>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Aft>
                  <a:spcPts val="1000"/>
                </a:spcAft>
              </a:pPr>
              <a:r>
                <a:rPr lang="ar-SA" sz="1600" b="1" dirty="0">
                  <a:solidFill>
                    <a:prstClr val="black"/>
                  </a:solidFill>
                </a:rPr>
                <a:t>الكفاءة الشاملة</a:t>
              </a:r>
              <a:endParaRPr lang="fr-FR" sz="1600" b="1" dirty="0">
                <a:solidFill>
                  <a:prstClr val="black"/>
                </a:solidFill>
              </a:endParaRPr>
            </a:p>
          </p:txBody>
        </p:sp>
        <p:sp>
          <p:nvSpPr>
            <p:cNvPr id="18" name="Rectangle 17"/>
            <p:cNvSpPr/>
            <p:nvPr/>
          </p:nvSpPr>
          <p:spPr>
            <a:xfrm>
              <a:off x="642910" y="1357298"/>
              <a:ext cx="764386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grpSp>
      <p:grpSp>
        <p:nvGrpSpPr>
          <p:cNvPr id="5" name="Groupe 18"/>
          <p:cNvGrpSpPr>
            <a:grpSpLocks/>
          </p:cNvGrpSpPr>
          <p:nvPr/>
        </p:nvGrpSpPr>
        <p:grpSpPr bwMode="auto">
          <a:xfrm>
            <a:off x="642938" y="2643188"/>
            <a:ext cx="7643812" cy="1000125"/>
            <a:chOff x="642917" y="1357298"/>
            <a:chExt cx="7643859" cy="1785950"/>
          </a:xfrm>
        </p:grpSpPr>
        <p:sp>
          <p:nvSpPr>
            <p:cNvPr id="8219" name="Text Box 2"/>
            <p:cNvSpPr txBox="1">
              <a:spLocks noChangeArrowheads="1"/>
            </p:cNvSpPr>
            <p:nvPr/>
          </p:nvSpPr>
          <p:spPr bwMode="auto">
            <a:xfrm>
              <a:off x="5857884" y="1571611"/>
              <a:ext cx="785818" cy="1444070"/>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 الشاملة</a:t>
              </a:r>
              <a:endParaRPr lang="fr-FR" sz="1600" b="1" dirty="0">
                <a:solidFill>
                  <a:prstClr val="black"/>
                </a:solidFill>
              </a:endParaRPr>
            </a:p>
          </p:txBody>
        </p:sp>
        <p:sp>
          <p:nvSpPr>
            <p:cNvPr id="25" name="Rectangle 24"/>
            <p:cNvSpPr/>
            <p:nvPr/>
          </p:nvSpPr>
          <p:spPr>
            <a:xfrm>
              <a:off x="642917" y="1357298"/>
              <a:ext cx="7643859"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grpSp>
      <p:sp>
        <p:nvSpPr>
          <p:cNvPr id="26" name="Text Box 3"/>
          <p:cNvSpPr txBox="1">
            <a:spLocks noChangeArrowheads="1"/>
          </p:cNvSpPr>
          <p:nvPr/>
        </p:nvSpPr>
        <p:spPr bwMode="auto">
          <a:xfrm>
            <a:off x="4857750" y="2857500"/>
            <a:ext cx="914400" cy="50006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ar-SA" sz="2000" b="1" dirty="0">
                <a:solidFill>
                  <a:prstClr val="black"/>
                </a:solidFill>
              </a:rPr>
              <a:t>القيم</a:t>
            </a:r>
            <a:endParaRPr lang="fr-FR" sz="3600" b="1" dirty="0">
              <a:solidFill>
                <a:prstClr val="black"/>
              </a:solidFill>
            </a:endParaRPr>
          </a:p>
        </p:txBody>
      </p:sp>
      <p:sp>
        <p:nvSpPr>
          <p:cNvPr id="27" name="Text Box 3"/>
          <p:cNvSpPr txBox="1">
            <a:spLocks noChangeArrowheads="1"/>
          </p:cNvSpPr>
          <p:nvPr/>
        </p:nvSpPr>
        <p:spPr bwMode="auto">
          <a:xfrm>
            <a:off x="4857750" y="4071938"/>
            <a:ext cx="914400" cy="5000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ar-SA" sz="2000" b="1">
                <a:solidFill>
                  <a:prstClr val="black"/>
                </a:solidFill>
                <a:ea typeface="Arial" pitchFamily="34" charset="0"/>
                <a:cs typeface="Arabic Transparent" pitchFamily="2" charset="0"/>
              </a:rPr>
              <a:t>القيم</a:t>
            </a:r>
            <a:endParaRPr lang="fr-FR" sz="3600" b="1" dirty="0">
              <a:solidFill>
                <a:prstClr val="black"/>
              </a:solidFill>
              <a:ea typeface="Arial" pitchFamily="34" charset="0"/>
              <a:cs typeface="Arabic Transparent" pitchFamily="2" charset="0"/>
            </a:endParaRPr>
          </a:p>
        </p:txBody>
      </p:sp>
      <p:grpSp>
        <p:nvGrpSpPr>
          <p:cNvPr id="6" name="Groupe 11"/>
          <p:cNvGrpSpPr>
            <a:grpSpLocks/>
          </p:cNvGrpSpPr>
          <p:nvPr/>
        </p:nvGrpSpPr>
        <p:grpSpPr bwMode="auto">
          <a:xfrm>
            <a:off x="642938" y="5214938"/>
            <a:ext cx="7643812" cy="785812"/>
            <a:chOff x="642910" y="1357298"/>
            <a:chExt cx="7643866" cy="1785950"/>
          </a:xfrm>
        </p:grpSpPr>
        <p:sp>
          <p:nvSpPr>
            <p:cNvPr id="8213" name="Text Box 2"/>
            <p:cNvSpPr txBox="1">
              <a:spLocks noChangeArrowheads="1"/>
            </p:cNvSpPr>
            <p:nvPr/>
          </p:nvSpPr>
          <p:spPr bwMode="auto">
            <a:xfrm>
              <a:off x="5857884" y="1519657"/>
              <a:ext cx="785818" cy="1389793"/>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Aft>
                  <a:spcPts val="1000"/>
                </a:spcAft>
              </a:pPr>
              <a:r>
                <a:rPr lang="ar-SA" sz="1600" b="1" dirty="0">
                  <a:solidFill>
                    <a:prstClr val="black"/>
                  </a:solidFill>
                </a:rPr>
                <a:t>الكفاءة الشاملة</a:t>
              </a:r>
              <a:endParaRPr lang="fr-FR" sz="1600" b="1" dirty="0">
                <a:solidFill>
                  <a:prstClr val="black"/>
                </a:solidFill>
              </a:endParaRPr>
            </a:p>
          </p:txBody>
        </p:sp>
        <p:sp>
          <p:nvSpPr>
            <p:cNvPr id="42" name="Rectangle 41"/>
            <p:cNvSpPr/>
            <p:nvPr/>
          </p:nvSpPr>
          <p:spPr>
            <a:xfrm>
              <a:off x="642910" y="1357298"/>
              <a:ext cx="764386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grpSp>
      <p:sp>
        <p:nvSpPr>
          <p:cNvPr id="43" name="Text Box 3"/>
          <p:cNvSpPr txBox="1">
            <a:spLocks noChangeArrowheads="1"/>
          </p:cNvSpPr>
          <p:nvPr/>
        </p:nvSpPr>
        <p:spPr bwMode="auto">
          <a:xfrm>
            <a:off x="4881736" y="5357813"/>
            <a:ext cx="914400" cy="5000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ar-SA" sz="2000" b="1" dirty="0">
                <a:solidFill>
                  <a:prstClr val="black"/>
                </a:solidFill>
              </a:rPr>
              <a:t>القيم</a:t>
            </a:r>
            <a:endParaRPr lang="fr-FR" sz="3600" b="1" dirty="0">
              <a:solidFill>
                <a:prstClr val="black"/>
              </a:solidFill>
            </a:endParaRPr>
          </a:p>
        </p:txBody>
      </p:sp>
      <p:sp>
        <p:nvSpPr>
          <p:cNvPr id="45" name="ZoneTexte 44"/>
          <p:cNvSpPr txBox="1">
            <a:spLocks noChangeArrowheads="1"/>
          </p:cNvSpPr>
          <p:nvPr/>
        </p:nvSpPr>
        <p:spPr bwMode="auto">
          <a:xfrm>
            <a:off x="6929438" y="1071563"/>
            <a:ext cx="1071562" cy="1200150"/>
          </a:xfrm>
          <a:prstGeom prst="rect">
            <a:avLst/>
          </a:prstGeom>
          <a:solidFill>
            <a:srgbClr val="00FF00"/>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b="1" dirty="0">
                <a:solidFill>
                  <a:prstClr val="black"/>
                </a:solidFill>
                <a:latin typeface="Calibri" pitchFamily="34" charset="0"/>
              </a:rPr>
              <a:t>ملمح نهاية مرحلة التعليم الابتدائي</a:t>
            </a:r>
            <a:endParaRPr lang="fr-FR" b="1" dirty="0">
              <a:solidFill>
                <a:prstClr val="black"/>
              </a:solidFill>
              <a:latin typeface="Calibri" pitchFamily="34" charset="0"/>
            </a:endParaRPr>
          </a:p>
        </p:txBody>
      </p:sp>
      <p:sp>
        <p:nvSpPr>
          <p:cNvPr id="46" name="ZoneTexte 45"/>
          <p:cNvSpPr txBox="1">
            <a:spLocks noChangeArrowheads="1"/>
          </p:cNvSpPr>
          <p:nvPr/>
        </p:nvSpPr>
        <p:spPr bwMode="auto">
          <a:xfrm>
            <a:off x="7072313" y="2643188"/>
            <a:ext cx="1071562" cy="646112"/>
          </a:xfrm>
          <a:prstGeom prst="rect">
            <a:avLst/>
          </a:prstGeom>
          <a:solidFill>
            <a:srgbClr val="00FF00"/>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b="1">
                <a:solidFill>
                  <a:prstClr val="black"/>
                </a:solidFill>
                <a:latin typeface="Calibri" pitchFamily="34" charset="0"/>
              </a:rPr>
              <a:t>ملمح نهاية ط3 أ</a:t>
            </a:r>
            <a:endParaRPr lang="fr-FR" b="1" dirty="0">
              <a:solidFill>
                <a:prstClr val="black"/>
              </a:solidFill>
              <a:latin typeface="Calibri" pitchFamily="34" charset="0"/>
            </a:endParaRPr>
          </a:p>
        </p:txBody>
      </p:sp>
      <p:sp>
        <p:nvSpPr>
          <p:cNvPr id="47" name="ZoneTexte 46"/>
          <p:cNvSpPr txBox="1">
            <a:spLocks noChangeArrowheads="1"/>
          </p:cNvSpPr>
          <p:nvPr/>
        </p:nvSpPr>
        <p:spPr bwMode="auto">
          <a:xfrm>
            <a:off x="6929438" y="4071938"/>
            <a:ext cx="1071562" cy="646112"/>
          </a:xfrm>
          <a:prstGeom prst="rect">
            <a:avLst/>
          </a:prstGeom>
          <a:solidFill>
            <a:srgbClr val="00FF00"/>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b="1">
                <a:solidFill>
                  <a:prstClr val="black"/>
                </a:solidFill>
                <a:latin typeface="Calibri" pitchFamily="34" charset="0"/>
              </a:rPr>
              <a:t>ملمح نهاية ط2أ</a:t>
            </a:r>
            <a:endParaRPr lang="fr-FR" b="1" dirty="0">
              <a:solidFill>
                <a:prstClr val="black"/>
              </a:solidFill>
              <a:latin typeface="Calibri" pitchFamily="34" charset="0"/>
            </a:endParaRPr>
          </a:p>
        </p:txBody>
      </p:sp>
      <p:sp>
        <p:nvSpPr>
          <p:cNvPr id="48" name="ZoneTexte 47"/>
          <p:cNvSpPr txBox="1">
            <a:spLocks noChangeArrowheads="1"/>
          </p:cNvSpPr>
          <p:nvPr/>
        </p:nvSpPr>
        <p:spPr bwMode="auto">
          <a:xfrm>
            <a:off x="6929438" y="5286375"/>
            <a:ext cx="1071562" cy="646113"/>
          </a:xfrm>
          <a:prstGeom prst="rect">
            <a:avLst/>
          </a:prstGeom>
          <a:solidFill>
            <a:srgbClr val="00FF00"/>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b="1">
                <a:solidFill>
                  <a:prstClr val="black"/>
                </a:solidFill>
                <a:latin typeface="Calibri" pitchFamily="34" charset="0"/>
              </a:rPr>
              <a:t>ملمح نهاية ط1 أ</a:t>
            </a:r>
            <a:endParaRPr lang="fr-FR" b="1" dirty="0">
              <a:solidFill>
                <a:prstClr val="black"/>
              </a:solidFill>
              <a:latin typeface="Calibri" pitchFamily="34" charset="0"/>
            </a:endParaRPr>
          </a:p>
        </p:txBody>
      </p:sp>
      <p:sp>
        <p:nvSpPr>
          <p:cNvPr id="50" name="Text Box 4"/>
          <p:cNvSpPr txBox="1">
            <a:spLocks noChangeArrowheads="1"/>
          </p:cNvSpPr>
          <p:nvPr/>
        </p:nvSpPr>
        <p:spPr bwMode="auto">
          <a:xfrm>
            <a:off x="3781357" y="1468260"/>
            <a:ext cx="1076318" cy="61531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b="1" dirty="0">
                <a:solidFill>
                  <a:prstClr val="black"/>
                </a:solidFill>
                <a:latin typeface="Calibri" pitchFamily="34" charset="0"/>
              </a:rPr>
              <a:t>الكفاءات العرضية</a:t>
            </a:r>
            <a:endParaRPr lang="fr-FR" b="1" dirty="0">
              <a:solidFill>
                <a:prstClr val="black"/>
              </a:solidFill>
              <a:latin typeface="Calibri" pitchFamily="34" charset="0"/>
            </a:endParaRPr>
          </a:p>
        </p:txBody>
      </p:sp>
      <p:sp>
        <p:nvSpPr>
          <p:cNvPr id="51" name="Text Box 5">
            <a:hlinkClick r:id="rId2" action="ppaction://hlinksldjump" tooltip="voir guide p 14"/>
          </p:cNvPr>
          <p:cNvSpPr txBox="1">
            <a:spLocks noChangeArrowheads="1"/>
          </p:cNvSpPr>
          <p:nvPr/>
        </p:nvSpPr>
        <p:spPr bwMode="auto">
          <a:xfrm>
            <a:off x="2690748" y="1495227"/>
            <a:ext cx="962018" cy="63722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 </a:t>
            </a:r>
            <a:r>
              <a:rPr lang="ar-SA" sz="1600" b="1" dirty="0" smtClean="0">
                <a:solidFill>
                  <a:prstClr val="black"/>
                </a:solidFill>
                <a:latin typeface="Calibri" pitchFamily="34" charset="0"/>
              </a:rPr>
              <a:t>الختامية1</a:t>
            </a:r>
            <a:endParaRPr lang="ar-SA" sz="1600" b="1" dirty="0">
              <a:solidFill>
                <a:prstClr val="black"/>
              </a:solidFill>
              <a:latin typeface="Calibri" pitchFamily="34" charset="0"/>
            </a:endParaRPr>
          </a:p>
          <a:p>
            <a:pPr algn="ctr" rtl="1" eaLnBrk="1" hangingPunct="1">
              <a:spcAft>
                <a:spcPts val="1000"/>
              </a:spcAft>
            </a:pPr>
            <a:endParaRPr lang="fr-FR" sz="1400" b="1" dirty="0">
              <a:solidFill>
                <a:prstClr val="black"/>
              </a:solidFill>
            </a:endParaRPr>
          </a:p>
        </p:txBody>
      </p:sp>
      <p:sp>
        <p:nvSpPr>
          <p:cNvPr id="52" name="Text Box 6"/>
          <p:cNvSpPr txBox="1">
            <a:spLocks noChangeArrowheads="1"/>
          </p:cNvSpPr>
          <p:nvPr/>
        </p:nvSpPr>
        <p:spPr bwMode="auto">
          <a:xfrm>
            <a:off x="1698052" y="1478936"/>
            <a:ext cx="933444" cy="58206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 </a:t>
            </a:r>
            <a:r>
              <a:rPr lang="ar-SA" sz="1600" b="1" dirty="0" smtClean="0">
                <a:solidFill>
                  <a:prstClr val="black"/>
                </a:solidFill>
                <a:latin typeface="Calibri" pitchFamily="34" charset="0"/>
              </a:rPr>
              <a:t>الختامية2</a:t>
            </a:r>
            <a:endParaRPr lang="fr-FR" sz="4000" dirty="0">
              <a:solidFill>
                <a:prstClr val="black"/>
              </a:solidFill>
            </a:endParaRPr>
          </a:p>
        </p:txBody>
      </p:sp>
      <p:sp>
        <p:nvSpPr>
          <p:cNvPr id="53" name="Text Box 6"/>
          <p:cNvSpPr txBox="1">
            <a:spLocks noChangeArrowheads="1"/>
          </p:cNvSpPr>
          <p:nvPr/>
        </p:nvSpPr>
        <p:spPr bwMode="auto">
          <a:xfrm>
            <a:off x="696991" y="1530235"/>
            <a:ext cx="933444" cy="53076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 </a:t>
            </a:r>
            <a:r>
              <a:rPr lang="ar-SA" sz="1600" b="1" dirty="0" smtClean="0">
                <a:solidFill>
                  <a:prstClr val="black"/>
                </a:solidFill>
                <a:latin typeface="Calibri" pitchFamily="34" charset="0"/>
              </a:rPr>
              <a:t>الختامية...</a:t>
            </a:r>
            <a:endParaRPr lang="fr-FR" sz="4000" dirty="0">
              <a:solidFill>
                <a:prstClr val="black"/>
              </a:solidFill>
            </a:endParaRPr>
          </a:p>
        </p:txBody>
      </p:sp>
      <p:sp>
        <p:nvSpPr>
          <p:cNvPr id="54" name="Text Box 4"/>
          <p:cNvSpPr txBox="1">
            <a:spLocks noChangeArrowheads="1"/>
          </p:cNvSpPr>
          <p:nvPr/>
        </p:nvSpPr>
        <p:spPr bwMode="auto">
          <a:xfrm>
            <a:off x="3715786" y="2865830"/>
            <a:ext cx="1076318" cy="61531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b="1" dirty="0">
                <a:solidFill>
                  <a:prstClr val="black"/>
                </a:solidFill>
                <a:latin typeface="Calibri" pitchFamily="34" charset="0"/>
              </a:rPr>
              <a:t>الكفاءات</a:t>
            </a:r>
            <a:r>
              <a:rPr lang="ar-SA" b="1" dirty="0">
                <a:solidFill>
                  <a:prstClr val="white"/>
                </a:solidFill>
                <a:latin typeface="Calibri" pitchFamily="34" charset="0"/>
              </a:rPr>
              <a:t> </a:t>
            </a:r>
            <a:r>
              <a:rPr lang="ar-SA" b="1" dirty="0">
                <a:solidFill>
                  <a:prstClr val="black"/>
                </a:solidFill>
                <a:latin typeface="Calibri" pitchFamily="34" charset="0"/>
              </a:rPr>
              <a:t>العرضية</a:t>
            </a:r>
            <a:endParaRPr lang="fr-FR" b="1" dirty="0">
              <a:solidFill>
                <a:prstClr val="black"/>
              </a:solidFill>
              <a:latin typeface="Calibri" pitchFamily="34" charset="0"/>
            </a:endParaRPr>
          </a:p>
        </p:txBody>
      </p:sp>
      <p:sp>
        <p:nvSpPr>
          <p:cNvPr id="55" name="Text Box 5">
            <a:hlinkClick r:id="rId2" action="ppaction://hlinksldjump" tooltip="voir guide p 14"/>
          </p:cNvPr>
          <p:cNvSpPr txBox="1">
            <a:spLocks noChangeArrowheads="1"/>
          </p:cNvSpPr>
          <p:nvPr/>
        </p:nvSpPr>
        <p:spPr bwMode="auto">
          <a:xfrm>
            <a:off x="2625177" y="2892797"/>
            <a:ext cx="962018" cy="63722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 </a:t>
            </a:r>
            <a:r>
              <a:rPr lang="ar-SA" sz="1600" b="1" dirty="0" smtClean="0">
                <a:solidFill>
                  <a:prstClr val="black"/>
                </a:solidFill>
                <a:latin typeface="Calibri" pitchFamily="34" charset="0"/>
              </a:rPr>
              <a:t>الختامية1</a:t>
            </a:r>
            <a:endParaRPr lang="ar-SA" sz="1600" b="1" dirty="0">
              <a:solidFill>
                <a:prstClr val="black"/>
              </a:solidFill>
              <a:latin typeface="Calibri" pitchFamily="34" charset="0"/>
            </a:endParaRPr>
          </a:p>
          <a:p>
            <a:pPr algn="ctr" rtl="1" eaLnBrk="1" hangingPunct="1">
              <a:spcAft>
                <a:spcPts val="1000"/>
              </a:spcAft>
            </a:pPr>
            <a:endParaRPr lang="fr-FR" sz="1400" b="1" dirty="0">
              <a:solidFill>
                <a:prstClr val="black"/>
              </a:solidFill>
            </a:endParaRPr>
          </a:p>
        </p:txBody>
      </p:sp>
      <p:sp>
        <p:nvSpPr>
          <p:cNvPr id="56" name="Text Box 6"/>
          <p:cNvSpPr txBox="1">
            <a:spLocks noChangeArrowheads="1"/>
          </p:cNvSpPr>
          <p:nvPr/>
        </p:nvSpPr>
        <p:spPr bwMode="auto">
          <a:xfrm>
            <a:off x="1632481" y="2876506"/>
            <a:ext cx="933444" cy="58206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الختامية2</a:t>
            </a:r>
            <a:endParaRPr lang="fr-FR" sz="4000" dirty="0">
              <a:solidFill>
                <a:prstClr val="black"/>
              </a:solidFill>
            </a:endParaRPr>
          </a:p>
        </p:txBody>
      </p:sp>
      <p:sp>
        <p:nvSpPr>
          <p:cNvPr id="57" name="Text Box 6"/>
          <p:cNvSpPr txBox="1">
            <a:spLocks noChangeArrowheads="1"/>
          </p:cNvSpPr>
          <p:nvPr/>
        </p:nvSpPr>
        <p:spPr bwMode="auto">
          <a:xfrm>
            <a:off x="631420" y="2927805"/>
            <a:ext cx="933444" cy="53076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a:t>
            </a:r>
            <a:r>
              <a:rPr lang="ar-SA" sz="1600" b="1" dirty="0" smtClean="0">
                <a:solidFill>
                  <a:prstClr val="white"/>
                </a:solidFill>
                <a:latin typeface="Calibri" pitchFamily="34" charset="0"/>
              </a:rPr>
              <a:t>...</a:t>
            </a:r>
            <a:endParaRPr lang="fr-FR" sz="4000" dirty="0">
              <a:solidFill>
                <a:prstClr val="white"/>
              </a:solidFill>
            </a:endParaRPr>
          </a:p>
        </p:txBody>
      </p:sp>
      <p:sp>
        <p:nvSpPr>
          <p:cNvPr id="58" name="Text Box 4"/>
          <p:cNvSpPr txBox="1">
            <a:spLocks noChangeArrowheads="1"/>
          </p:cNvSpPr>
          <p:nvPr/>
        </p:nvSpPr>
        <p:spPr bwMode="auto">
          <a:xfrm>
            <a:off x="3759791" y="4093285"/>
            <a:ext cx="1076318" cy="61531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b="1" dirty="0">
                <a:solidFill>
                  <a:prstClr val="black"/>
                </a:solidFill>
                <a:latin typeface="Calibri" pitchFamily="34" charset="0"/>
              </a:rPr>
              <a:t>الكفاءات</a:t>
            </a:r>
            <a:r>
              <a:rPr lang="ar-SA" b="1" dirty="0">
                <a:solidFill>
                  <a:prstClr val="white"/>
                </a:solidFill>
                <a:latin typeface="Calibri" pitchFamily="34" charset="0"/>
              </a:rPr>
              <a:t> </a:t>
            </a:r>
            <a:r>
              <a:rPr lang="ar-SA" b="1" dirty="0">
                <a:solidFill>
                  <a:prstClr val="black"/>
                </a:solidFill>
                <a:latin typeface="Calibri" pitchFamily="34" charset="0"/>
              </a:rPr>
              <a:t>العرضية</a:t>
            </a:r>
            <a:endParaRPr lang="fr-FR" b="1" dirty="0">
              <a:solidFill>
                <a:prstClr val="black"/>
              </a:solidFill>
              <a:latin typeface="Calibri" pitchFamily="34" charset="0"/>
            </a:endParaRPr>
          </a:p>
        </p:txBody>
      </p:sp>
      <p:sp>
        <p:nvSpPr>
          <p:cNvPr id="59" name="Text Box 5">
            <a:hlinkClick r:id="rId2" action="ppaction://hlinksldjump" tooltip="voir guide p 14"/>
          </p:cNvPr>
          <p:cNvSpPr txBox="1">
            <a:spLocks noChangeArrowheads="1"/>
          </p:cNvSpPr>
          <p:nvPr/>
        </p:nvSpPr>
        <p:spPr bwMode="auto">
          <a:xfrm>
            <a:off x="2669182" y="4120252"/>
            <a:ext cx="962018" cy="63722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الختامية1</a:t>
            </a:r>
            <a:endParaRPr lang="ar-SA" sz="1600" b="1" dirty="0">
              <a:solidFill>
                <a:prstClr val="black"/>
              </a:solidFill>
              <a:latin typeface="Calibri" pitchFamily="34" charset="0"/>
            </a:endParaRPr>
          </a:p>
          <a:p>
            <a:pPr algn="ctr" rtl="1" eaLnBrk="1" hangingPunct="1">
              <a:spcAft>
                <a:spcPts val="1000"/>
              </a:spcAft>
            </a:pPr>
            <a:endParaRPr lang="fr-FR" sz="1400" b="1" dirty="0">
              <a:solidFill>
                <a:prstClr val="white"/>
              </a:solidFill>
            </a:endParaRPr>
          </a:p>
        </p:txBody>
      </p:sp>
      <p:sp>
        <p:nvSpPr>
          <p:cNvPr id="60" name="Text Box 6"/>
          <p:cNvSpPr txBox="1">
            <a:spLocks noChangeArrowheads="1"/>
          </p:cNvSpPr>
          <p:nvPr/>
        </p:nvSpPr>
        <p:spPr bwMode="auto">
          <a:xfrm>
            <a:off x="1676486" y="4103961"/>
            <a:ext cx="933444" cy="58206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الختامية2</a:t>
            </a:r>
            <a:endParaRPr lang="fr-FR" sz="4000" dirty="0">
              <a:solidFill>
                <a:prstClr val="black"/>
              </a:solidFill>
            </a:endParaRPr>
          </a:p>
        </p:txBody>
      </p:sp>
      <p:sp>
        <p:nvSpPr>
          <p:cNvPr id="61" name="Text Box 6"/>
          <p:cNvSpPr txBox="1">
            <a:spLocks noChangeArrowheads="1"/>
          </p:cNvSpPr>
          <p:nvPr/>
        </p:nvSpPr>
        <p:spPr bwMode="auto">
          <a:xfrm>
            <a:off x="675425" y="4155260"/>
            <a:ext cx="933444" cy="53076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a:t>
            </a:r>
            <a:r>
              <a:rPr lang="ar-SA" sz="1600" b="1" dirty="0" smtClean="0">
                <a:solidFill>
                  <a:prstClr val="white"/>
                </a:solidFill>
                <a:latin typeface="Calibri" pitchFamily="34" charset="0"/>
              </a:rPr>
              <a:t>...</a:t>
            </a:r>
            <a:endParaRPr lang="fr-FR" sz="4000" dirty="0">
              <a:solidFill>
                <a:prstClr val="white"/>
              </a:solidFill>
            </a:endParaRPr>
          </a:p>
        </p:txBody>
      </p:sp>
      <p:sp>
        <p:nvSpPr>
          <p:cNvPr id="62" name="Text Box 4"/>
          <p:cNvSpPr txBox="1">
            <a:spLocks noChangeArrowheads="1"/>
          </p:cNvSpPr>
          <p:nvPr/>
        </p:nvSpPr>
        <p:spPr bwMode="auto">
          <a:xfrm>
            <a:off x="3728437" y="5307722"/>
            <a:ext cx="1076318" cy="61531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b="1" dirty="0">
                <a:solidFill>
                  <a:prstClr val="black"/>
                </a:solidFill>
                <a:latin typeface="Calibri" pitchFamily="34" charset="0"/>
              </a:rPr>
              <a:t>الكفاءات</a:t>
            </a:r>
            <a:r>
              <a:rPr lang="ar-SA" b="1" dirty="0">
                <a:solidFill>
                  <a:prstClr val="white"/>
                </a:solidFill>
                <a:latin typeface="Calibri" pitchFamily="34" charset="0"/>
              </a:rPr>
              <a:t> </a:t>
            </a:r>
            <a:r>
              <a:rPr lang="ar-SA" b="1" dirty="0">
                <a:solidFill>
                  <a:prstClr val="black"/>
                </a:solidFill>
                <a:latin typeface="Calibri" pitchFamily="34" charset="0"/>
              </a:rPr>
              <a:t>العرضية</a:t>
            </a:r>
            <a:endParaRPr lang="fr-FR" b="1" dirty="0">
              <a:solidFill>
                <a:prstClr val="black"/>
              </a:solidFill>
              <a:latin typeface="Calibri" pitchFamily="34" charset="0"/>
            </a:endParaRPr>
          </a:p>
        </p:txBody>
      </p:sp>
      <p:sp>
        <p:nvSpPr>
          <p:cNvPr id="63" name="Text Box 5">
            <a:hlinkClick r:id="rId2" action="ppaction://hlinksldjump" tooltip="voir guide p 14"/>
          </p:cNvPr>
          <p:cNvSpPr txBox="1">
            <a:spLocks noChangeArrowheads="1"/>
          </p:cNvSpPr>
          <p:nvPr/>
        </p:nvSpPr>
        <p:spPr bwMode="auto">
          <a:xfrm>
            <a:off x="2637828" y="5334689"/>
            <a:ext cx="962018" cy="63722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الختامية1</a:t>
            </a:r>
            <a:endParaRPr lang="ar-SA" sz="1600" b="1" dirty="0">
              <a:solidFill>
                <a:prstClr val="black"/>
              </a:solidFill>
              <a:latin typeface="Calibri" pitchFamily="34" charset="0"/>
            </a:endParaRPr>
          </a:p>
          <a:p>
            <a:pPr algn="ctr" rtl="1" eaLnBrk="1" hangingPunct="1">
              <a:spcAft>
                <a:spcPts val="1000"/>
              </a:spcAft>
            </a:pPr>
            <a:endParaRPr lang="fr-FR" sz="1400" b="1" dirty="0">
              <a:solidFill>
                <a:prstClr val="white"/>
              </a:solidFill>
            </a:endParaRPr>
          </a:p>
        </p:txBody>
      </p:sp>
      <p:sp>
        <p:nvSpPr>
          <p:cNvPr id="64" name="Text Box 6"/>
          <p:cNvSpPr txBox="1">
            <a:spLocks noChangeArrowheads="1"/>
          </p:cNvSpPr>
          <p:nvPr/>
        </p:nvSpPr>
        <p:spPr bwMode="auto">
          <a:xfrm>
            <a:off x="1645132" y="5318398"/>
            <a:ext cx="933444" cy="58206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الختامية2</a:t>
            </a:r>
            <a:endParaRPr lang="fr-FR" sz="4000" dirty="0">
              <a:solidFill>
                <a:prstClr val="black"/>
              </a:solidFill>
            </a:endParaRPr>
          </a:p>
        </p:txBody>
      </p:sp>
      <p:sp>
        <p:nvSpPr>
          <p:cNvPr id="65" name="Text Box 6"/>
          <p:cNvSpPr txBox="1">
            <a:spLocks noChangeArrowheads="1"/>
          </p:cNvSpPr>
          <p:nvPr/>
        </p:nvSpPr>
        <p:spPr bwMode="auto">
          <a:xfrm>
            <a:off x="644071" y="5369697"/>
            <a:ext cx="933444" cy="53076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Aft>
                <a:spcPts val="1000"/>
              </a:spcAft>
            </a:pPr>
            <a:r>
              <a:rPr lang="ar-SA" sz="1600" b="1" dirty="0">
                <a:solidFill>
                  <a:prstClr val="black"/>
                </a:solidFill>
                <a:latin typeface="Calibri" pitchFamily="34" charset="0"/>
              </a:rPr>
              <a:t>الكفاءة</a:t>
            </a:r>
            <a:r>
              <a:rPr lang="ar-SA" sz="1600" b="1" dirty="0">
                <a:solidFill>
                  <a:prstClr val="white"/>
                </a:solidFill>
                <a:latin typeface="Calibri" pitchFamily="34" charset="0"/>
              </a:rPr>
              <a:t> </a:t>
            </a:r>
            <a:r>
              <a:rPr lang="ar-SA" sz="1600" b="1" dirty="0" smtClean="0">
                <a:solidFill>
                  <a:prstClr val="black"/>
                </a:solidFill>
                <a:latin typeface="Calibri" pitchFamily="34" charset="0"/>
              </a:rPr>
              <a:t>الختامية</a:t>
            </a:r>
            <a:r>
              <a:rPr lang="ar-SA" sz="1600" b="1" dirty="0" smtClean="0">
                <a:solidFill>
                  <a:prstClr val="white"/>
                </a:solidFill>
                <a:latin typeface="Calibri" pitchFamily="34" charset="0"/>
              </a:rPr>
              <a:t>...</a:t>
            </a:r>
            <a:endParaRPr lang="fr-FR" sz="4000" dirty="0">
              <a:solidFill>
                <a:prstClr val="white"/>
              </a:solidFill>
            </a:endParaRPr>
          </a:p>
        </p:txBody>
      </p:sp>
      <p:cxnSp>
        <p:nvCxnSpPr>
          <p:cNvPr id="11" name="رابط بشكل مرفق 10"/>
          <p:cNvCxnSpPr>
            <a:stCxn id="10" idx="3"/>
            <a:endCxn id="25" idx="3"/>
          </p:cNvCxnSpPr>
          <p:nvPr/>
        </p:nvCxnSpPr>
        <p:spPr>
          <a:xfrm>
            <a:off x="8286750" y="1678782"/>
            <a:ext cx="12700" cy="1464469"/>
          </a:xfrm>
          <a:prstGeom prst="bentConnector3">
            <a:avLst>
              <a:gd name="adj1" fmla="val 3204874"/>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بشكل مرفق 12"/>
          <p:cNvCxnSpPr>
            <a:endCxn id="18" idx="3"/>
          </p:cNvCxnSpPr>
          <p:nvPr/>
        </p:nvCxnSpPr>
        <p:spPr>
          <a:xfrm rot="5400000">
            <a:off x="7124291" y="2841241"/>
            <a:ext cx="2714625" cy="389706"/>
          </a:xfrm>
          <a:prstGeom prst="bent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بشكل مرفق 14"/>
          <p:cNvCxnSpPr>
            <a:stCxn id="10" idx="3"/>
            <a:endCxn id="42" idx="3"/>
          </p:cNvCxnSpPr>
          <p:nvPr/>
        </p:nvCxnSpPr>
        <p:spPr>
          <a:xfrm>
            <a:off x="8286750" y="1678782"/>
            <a:ext cx="12700" cy="3929062"/>
          </a:xfrm>
          <a:prstGeom prst="bentConnector3">
            <a:avLst>
              <a:gd name="adj1" fmla="val 3292685"/>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52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90"/>
                                          </p:val>
                                        </p:tav>
                                        <p:tav tm="100000">
                                          <p:val>
                                            <p:fltVal val="0"/>
                                          </p:val>
                                        </p:tav>
                                      </p:tavLst>
                                    </p:anim>
                                    <p:animEffect transition="in" filter="fade">
                                      <p:cBhvr>
                                        <p:cTn id="35" dur="1000"/>
                                        <p:tgtEl>
                                          <p:spTgt spid="4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fltVal val="0"/>
                                          </p:val>
                                        </p:tav>
                                        <p:tav tm="100000">
                                          <p:val>
                                            <p:strVal val="#ppt_w"/>
                                          </p:val>
                                        </p:tav>
                                      </p:tavLst>
                                    </p:anim>
                                    <p:anim calcmode="lin" valueType="num">
                                      <p:cBhvr>
                                        <p:cTn id="39" dur="1000" fill="hold"/>
                                        <p:tgtEl>
                                          <p:spTgt spid="43"/>
                                        </p:tgtEl>
                                        <p:attrNameLst>
                                          <p:attrName>ppt_h</p:attrName>
                                        </p:attrNameLst>
                                      </p:cBhvr>
                                      <p:tavLst>
                                        <p:tav tm="0">
                                          <p:val>
                                            <p:fltVal val="0"/>
                                          </p:val>
                                        </p:tav>
                                        <p:tav tm="100000">
                                          <p:val>
                                            <p:strVal val="#ppt_h"/>
                                          </p:val>
                                        </p:tav>
                                      </p:tavLst>
                                    </p:anim>
                                    <p:anim calcmode="lin" valueType="num">
                                      <p:cBhvr>
                                        <p:cTn id="40" dur="1000" fill="hold"/>
                                        <p:tgtEl>
                                          <p:spTgt spid="43"/>
                                        </p:tgtEl>
                                        <p:attrNameLst>
                                          <p:attrName>style.rotation</p:attrName>
                                        </p:attrNameLst>
                                      </p:cBhvr>
                                      <p:tavLst>
                                        <p:tav tm="0">
                                          <p:val>
                                            <p:fltVal val="90"/>
                                          </p:val>
                                        </p:tav>
                                        <p:tav tm="100000">
                                          <p:val>
                                            <p:fltVal val="0"/>
                                          </p:val>
                                        </p:tav>
                                      </p:tavLst>
                                    </p:anim>
                                    <p:animEffect transition="in" filter="fade">
                                      <p:cBhvr>
                                        <p:cTn id="41" dur="1000"/>
                                        <p:tgtEl>
                                          <p:spTgt spid="4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1000" fill="hold"/>
                                        <p:tgtEl>
                                          <p:spTgt spid="62"/>
                                        </p:tgtEl>
                                        <p:attrNameLst>
                                          <p:attrName>ppt_w</p:attrName>
                                        </p:attrNameLst>
                                      </p:cBhvr>
                                      <p:tavLst>
                                        <p:tav tm="0">
                                          <p:val>
                                            <p:fltVal val="0"/>
                                          </p:val>
                                        </p:tav>
                                        <p:tav tm="100000">
                                          <p:val>
                                            <p:strVal val="#ppt_w"/>
                                          </p:val>
                                        </p:tav>
                                      </p:tavLst>
                                    </p:anim>
                                    <p:anim calcmode="lin" valueType="num">
                                      <p:cBhvr>
                                        <p:cTn id="45" dur="1000" fill="hold"/>
                                        <p:tgtEl>
                                          <p:spTgt spid="62"/>
                                        </p:tgtEl>
                                        <p:attrNameLst>
                                          <p:attrName>ppt_h</p:attrName>
                                        </p:attrNameLst>
                                      </p:cBhvr>
                                      <p:tavLst>
                                        <p:tav tm="0">
                                          <p:val>
                                            <p:fltVal val="0"/>
                                          </p:val>
                                        </p:tav>
                                        <p:tav tm="100000">
                                          <p:val>
                                            <p:strVal val="#ppt_h"/>
                                          </p:val>
                                        </p:tav>
                                      </p:tavLst>
                                    </p:anim>
                                    <p:anim calcmode="lin" valueType="num">
                                      <p:cBhvr>
                                        <p:cTn id="46" dur="1000" fill="hold"/>
                                        <p:tgtEl>
                                          <p:spTgt spid="62"/>
                                        </p:tgtEl>
                                        <p:attrNameLst>
                                          <p:attrName>style.rotation</p:attrName>
                                        </p:attrNameLst>
                                      </p:cBhvr>
                                      <p:tavLst>
                                        <p:tav tm="0">
                                          <p:val>
                                            <p:fltVal val="90"/>
                                          </p:val>
                                        </p:tav>
                                        <p:tav tm="100000">
                                          <p:val>
                                            <p:fltVal val="0"/>
                                          </p:val>
                                        </p:tav>
                                      </p:tavLst>
                                    </p:anim>
                                    <p:animEffect transition="in" filter="fade">
                                      <p:cBhvr>
                                        <p:cTn id="47" dur="1000"/>
                                        <p:tgtEl>
                                          <p:spTgt spid="6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1000" fill="hold"/>
                                        <p:tgtEl>
                                          <p:spTgt spid="63"/>
                                        </p:tgtEl>
                                        <p:attrNameLst>
                                          <p:attrName>ppt_w</p:attrName>
                                        </p:attrNameLst>
                                      </p:cBhvr>
                                      <p:tavLst>
                                        <p:tav tm="0">
                                          <p:val>
                                            <p:fltVal val="0"/>
                                          </p:val>
                                        </p:tav>
                                        <p:tav tm="100000">
                                          <p:val>
                                            <p:strVal val="#ppt_w"/>
                                          </p:val>
                                        </p:tav>
                                      </p:tavLst>
                                    </p:anim>
                                    <p:anim calcmode="lin" valueType="num">
                                      <p:cBhvr>
                                        <p:cTn id="51" dur="1000" fill="hold"/>
                                        <p:tgtEl>
                                          <p:spTgt spid="63"/>
                                        </p:tgtEl>
                                        <p:attrNameLst>
                                          <p:attrName>ppt_h</p:attrName>
                                        </p:attrNameLst>
                                      </p:cBhvr>
                                      <p:tavLst>
                                        <p:tav tm="0">
                                          <p:val>
                                            <p:fltVal val="0"/>
                                          </p:val>
                                        </p:tav>
                                        <p:tav tm="100000">
                                          <p:val>
                                            <p:strVal val="#ppt_h"/>
                                          </p:val>
                                        </p:tav>
                                      </p:tavLst>
                                    </p:anim>
                                    <p:anim calcmode="lin" valueType="num">
                                      <p:cBhvr>
                                        <p:cTn id="52" dur="1000" fill="hold"/>
                                        <p:tgtEl>
                                          <p:spTgt spid="63"/>
                                        </p:tgtEl>
                                        <p:attrNameLst>
                                          <p:attrName>style.rotation</p:attrName>
                                        </p:attrNameLst>
                                      </p:cBhvr>
                                      <p:tavLst>
                                        <p:tav tm="0">
                                          <p:val>
                                            <p:fltVal val="90"/>
                                          </p:val>
                                        </p:tav>
                                        <p:tav tm="100000">
                                          <p:val>
                                            <p:fltVal val="0"/>
                                          </p:val>
                                        </p:tav>
                                      </p:tavLst>
                                    </p:anim>
                                    <p:animEffect transition="in" filter="fade">
                                      <p:cBhvr>
                                        <p:cTn id="53" dur="1000"/>
                                        <p:tgtEl>
                                          <p:spTgt spid="63"/>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1000" fill="hold"/>
                                        <p:tgtEl>
                                          <p:spTgt spid="64"/>
                                        </p:tgtEl>
                                        <p:attrNameLst>
                                          <p:attrName>ppt_w</p:attrName>
                                        </p:attrNameLst>
                                      </p:cBhvr>
                                      <p:tavLst>
                                        <p:tav tm="0">
                                          <p:val>
                                            <p:fltVal val="0"/>
                                          </p:val>
                                        </p:tav>
                                        <p:tav tm="100000">
                                          <p:val>
                                            <p:strVal val="#ppt_w"/>
                                          </p:val>
                                        </p:tav>
                                      </p:tavLst>
                                    </p:anim>
                                    <p:anim calcmode="lin" valueType="num">
                                      <p:cBhvr>
                                        <p:cTn id="57" dur="1000" fill="hold"/>
                                        <p:tgtEl>
                                          <p:spTgt spid="64"/>
                                        </p:tgtEl>
                                        <p:attrNameLst>
                                          <p:attrName>ppt_h</p:attrName>
                                        </p:attrNameLst>
                                      </p:cBhvr>
                                      <p:tavLst>
                                        <p:tav tm="0">
                                          <p:val>
                                            <p:fltVal val="0"/>
                                          </p:val>
                                        </p:tav>
                                        <p:tav tm="100000">
                                          <p:val>
                                            <p:strVal val="#ppt_h"/>
                                          </p:val>
                                        </p:tav>
                                      </p:tavLst>
                                    </p:anim>
                                    <p:anim calcmode="lin" valueType="num">
                                      <p:cBhvr>
                                        <p:cTn id="58" dur="1000" fill="hold"/>
                                        <p:tgtEl>
                                          <p:spTgt spid="64"/>
                                        </p:tgtEl>
                                        <p:attrNameLst>
                                          <p:attrName>style.rotation</p:attrName>
                                        </p:attrNameLst>
                                      </p:cBhvr>
                                      <p:tavLst>
                                        <p:tav tm="0">
                                          <p:val>
                                            <p:fltVal val="90"/>
                                          </p:val>
                                        </p:tav>
                                        <p:tav tm="100000">
                                          <p:val>
                                            <p:fltVal val="0"/>
                                          </p:val>
                                        </p:tav>
                                      </p:tavLst>
                                    </p:anim>
                                    <p:animEffect transition="in" filter="fade">
                                      <p:cBhvr>
                                        <p:cTn id="59" dur="1000"/>
                                        <p:tgtEl>
                                          <p:spTgt spid="64"/>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p:cTn id="68" dur="1000" fill="hold"/>
                                        <p:tgtEl>
                                          <p:spTgt spid="61"/>
                                        </p:tgtEl>
                                        <p:attrNameLst>
                                          <p:attrName>ppt_w</p:attrName>
                                        </p:attrNameLst>
                                      </p:cBhvr>
                                      <p:tavLst>
                                        <p:tav tm="0">
                                          <p:val>
                                            <p:fltVal val="0"/>
                                          </p:val>
                                        </p:tav>
                                        <p:tav tm="100000">
                                          <p:val>
                                            <p:strVal val="#ppt_w"/>
                                          </p:val>
                                        </p:tav>
                                      </p:tavLst>
                                    </p:anim>
                                    <p:anim calcmode="lin" valueType="num">
                                      <p:cBhvr>
                                        <p:cTn id="69" dur="1000" fill="hold"/>
                                        <p:tgtEl>
                                          <p:spTgt spid="61"/>
                                        </p:tgtEl>
                                        <p:attrNameLst>
                                          <p:attrName>ppt_h</p:attrName>
                                        </p:attrNameLst>
                                      </p:cBhvr>
                                      <p:tavLst>
                                        <p:tav tm="0">
                                          <p:val>
                                            <p:fltVal val="0"/>
                                          </p:val>
                                        </p:tav>
                                        <p:tav tm="100000">
                                          <p:val>
                                            <p:strVal val="#ppt_h"/>
                                          </p:val>
                                        </p:tav>
                                      </p:tavLst>
                                    </p:anim>
                                    <p:anim calcmode="lin" valueType="num">
                                      <p:cBhvr>
                                        <p:cTn id="70" dur="1000" fill="hold"/>
                                        <p:tgtEl>
                                          <p:spTgt spid="61"/>
                                        </p:tgtEl>
                                        <p:attrNameLst>
                                          <p:attrName>style.rotation</p:attrName>
                                        </p:attrNameLst>
                                      </p:cBhvr>
                                      <p:tavLst>
                                        <p:tav tm="0">
                                          <p:val>
                                            <p:fltVal val="90"/>
                                          </p:val>
                                        </p:tav>
                                        <p:tav tm="100000">
                                          <p:val>
                                            <p:fltVal val="0"/>
                                          </p:val>
                                        </p:tav>
                                      </p:tavLst>
                                    </p:anim>
                                    <p:animEffect transition="in" filter="fade">
                                      <p:cBhvr>
                                        <p:cTn id="71" dur="1000"/>
                                        <p:tgtEl>
                                          <p:spTgt spid="61"/>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p:cTn id="74" dur="1000" fill="hold"/>
                                        <p:tgtEl>
                                          <p:spTgt spid="60"/>
                                        </p:tgtEl>
                                        <p:attrNameLst>
                                          <p:attrName>ppt_w</p:attrName>
                                        </p:attrNameLst>
                                      </p:cBhvr>
                                      <p:tavLst>
                                        <p:tav tm="0">
                                          <p:val>
                                            <p:fltVal val="0"/>
                                          </p:val>
                                        </p:tav>
                                        <p:tav tm="100000">
                                          <p:val>
                                            <p:strVal val="#ppt_w"/>
                                          </p:val>
                                        </p:tav>
                                      </p:tavLst>
                                    </p:anim>
                                    <p:anim calcmode="lin" valueType="num">
                                      <p:cBhvr>
                                        <p:cTn id="75" dur="1000" fill="hold"/>
                                        <p:tgtEl>
                                          <p:spTgt spid="60"/>
                                        </p:tgtEl>
                                        <p:attrNameLst>
                                          <p:attrName>ppt_h</p:attrName>
                                        </p:attrNameLst>
                                      </p:cBhvr>
                                      <p:tavLst>
                                        <p:tav tm="0">
                                          <p:val>
                                            <p:fltVal val="0"/>
                                          </p:val>
                                        </p:tav>
                                        <p:tav tm="100000">
                                          <p:val>
                                            <p:strVal val="#ppt_h"/>
                                          </p:val>
                                        </p:tav>
                                      </p:tavLst>
                                    </p:anim>
                                    <p:anim calcmode="lin" valueType="num">
                                      <p:cBhvr>
                                        <p:cTn id="76" dur="1000" fill="hold"/>
                                        <p:tgtEl>
                                          <p:spTgt spid="60"/>
                                        </p:tgtEl>
                                        <p:attrNameLst>
                                          <p:attrName>style.rotation</p:attrName>
                                        </p:attrNameLst>
                                      </p:cBhvr>
                                      <p:tavLst>
                                        <p:tav tm="0">
                                          <p:val>
                                            <p:fltVal val="90"/>
                                          </p:val>
                                        </p:tav>
                                        <p:tav tm="100000">
                                          <p:val>
                                            <p:fltVal val="0"/>
                                          </p:val>
                                        </p:tav>
                                      </p:tavLst>
                                    </p:anim>
                                    <p:animEffect transition="in" filter="fade">
                                      <p:cBhvr>
                                        <p:cTn id="77" dur="1000"/>
                                        <p:tgtEl>
                                          <p:spTgt spid="60"/>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p:cTn id="80" dur="1000" fill="hold"/>
                                        <p:tgtEl>
                                          <p:spTgt spid="59"/>
                                        </p:tgtEl>
                                        <p:attrNameLst>
                                          <p:attrName>ppt_w</p:attrName>
                                        </p:attrNameLst>
                                      </p:cBhvr>
                                      <p:tavLst>
                                        <p:tav tm="0">
                                          <p:val>
                                            <p:fltVal val="0"/>
                                          </p:val>
                                        </p:tav>
                                        <p:tav tm="100000">
                                          <p:val>
                                            <p:strVal val="#ppt_w"/>
                                          </p:val>
                                        </p:tav>
                                      </p:tavLst>
                                    </p:anim>
                                    <p:anim calcmode="lin" valueType="num">
                                      <p:cBhvr>
                                        <p:cTn id="81" dur="1000" fill="hold"/>
                                        <p:tgtEl>
                                          <p:spTgt spid="59"/>
                                        </p:tgtEl>
                                        <p:attrNameLst>
                                          <p:attrName>ppt_h</p:attrName>
                                        </p:attrNameLst>
                                      </p:cBhvr>
                                      <p:tavLst>
                                        <p:tav tm="0">
                                          <p:val>
                                            <p:fltVal val="0"/>
                                          </p:val>
                                        </p:tav>
                                        <p:tav tm="100000">
                                          <p:val>
                                            <p:strVal val="#ppt_h"/>
                                          </p:val>
                                        </p:tav>
                                      </p:tavLst>
                                    </p:anim>
                                    <p:anim calcmode="lin" valueType="num">
                                      <p:cBhvr>
                                        <p:cTn id="82" dur="1000" fill="hold"/>
                                        <p:tgtEl>
                                          <p:spTgt spid="59"/>
                                        </p:tgtEl>
                                        <p:attrNameLst>
                                          <p:attrName>style.rotation</p:attrName>
                                        </p:attrNameLst>
                                      </p:cBhvr>
                                      <p:tavLst>
                                        <p:tav tm="0">
                                          <p:val>
                                            <p:fltVal val="90"/>
                                          </p:val>
                                        </p:tav>
                                        <p:tav tm="100000">
                                          <p:val>
                                            <p:fltVal val="0"/>
                                          </p:val>
                                        </p:tav>
                                      </p:tavLst>
                                    </p:anim>
                                    <p:animEffect transition="in" filter="fade">
                                      <p:cBhvr>
                                        <p:cTn id="83" dur="1000"/>
                                        <p:tgtEl>
                                          <p:spTgt spid="59"/>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p:cTn id="86" dur="1000" fill="hold"/>
                                        <p:tgtEl>
                                          <p:spTgt spid="58"/>
                                        </p:tgtEl>
                                        <p:attrNameLst>
                                          <p:attrName>ppt_w</p:attrName>
                                        </p:attrNameLst>
                                      </p:cBhvr>
                                      <p:tavLst>
                                        <p:tav tm="0">
                                          <p:val>
                                            <p:fltVal val="0"/>
                                          </p:val>
                                        </p:tav>
                                        <p:tav tm="100000">
                                          <p:val>
                                            <p:strVal val="#ppt_w"/>
                                          </p:val>
                                        </p:tav>
                                      </p:tavLst>
                                    </p:anim>
                                    <p:anim calcmode="lin" valueType="num">
                                      <p:cBhvr>
                                        <p:cTn id="87" dur="1000" fill="hold"/>
                                        <p:tgtEl>
                                          <p:spTgt spid="58"/>
                                        </p:tgtEl>
                                        <p:attrNameLst>
                                          <p:attrName>ppt_h</p:attrName>
                                        </p:attrNameLst>
                                      </p:cBhvr>
                                      <p:tavLst>
                                        <p:tav tm="0">
                                          <p:val>
                                            <p:fltVal val="0"/>
                                          </p:val>
                                        </p:tav>
                                        <p:tav tm="100000">
                                          <p:val>
                                            <p:strVal val="#ppt_h"/>
                                          </p:val>
                                        </p:tav>
                                      </p:tavLst>
                                    </p:anim>
                                    <p:anim calcmode="lin" valueType="num">
                                      <p:cBhvr>
                                        <p:cTn id="88" dur="1000" fill="hold"/>
                                        <p:tgtEl>
                                          <p:spTgt spid="58"/>
                                        </p:tgtEl>
                                        <p:attrNameLst>
                                          <p:attrName>style.rotation</p:attrName>
                                        </p:attrNameLst>
                                      </p:cBhvr>
                                      <p:tavLst>
                                        <p:tav tm="0">
                                          <p:val>
                                            <p:fltVal val="90"/>
                                          </p:val>
                                        </p:tav>
                                        <p:tav tm="100000">
                                          <p:val>
                                            <p:fltVal val="0"/>
                                          </p:val>
                                        </p:tav>
                                      </p:tavLst>
                                    </p:anim>
                                    <p:animEffect transition="in" filter="fade">
                                      <p:cBhvr>
                                        <p:cTn id="89" dur="1000"/>
                                        <p:tgtEl>
                                          <p:spTgt spid="58"/>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1000" fill="hold"/>
                                        <p:tgtEl>
                                          <p:spTgt spid="27"/>
                                        </p:tgtEl>
                                        <p:attrNameLst>
                                          <p:attrName>ppt_w</p:attrName>
                                        </p:attrNameLst>
                                      </p:cBhvr>
                                      <p:tavLst>
                                        <p:tav tm="0">
                                          <p:val>
                                            <p:fltVal val="0"/>
                                          </p:val>
                                        </p:tav>
                                        <p:tav tm="100000">
                                          <p:val>
                                            <p:strVal val="#ppt_w"/>
                                          </p:val>
                                        </p:tav>
                                      </p:tavLst>
                                    </p:anim>
                                    <p:anim calcmode="lin" valueType="num">
                                      <p:cBhvr>
                                        <p:cTn id="93" dur="1000" fill="hold"/>
                                        <p:tgtEl>
                                          <p:spTgt spid="27"/>
                                        </p:tgtEl>
                                        <p:attrNameLst>
                                          <p:attrName>ppt_h</p:attrName>
                                        </p:attrNameLst>
                                      </p:cBhvr>
                                      <p:tavLst>
                                        <p:tav tm="0">
                                          <p:val>
                                            <p:fltVal val="0"/>
                                          </p:val>
                                        </p:tav>
                                        <p:tav tm="100000">
                                          <p:val>
                                            <p:strVal val="#ppt_h"/>
                                          </p:val>
                                        </p:tav>
                                      </p:tavLst>
                                    </p:anim>
                                    <p:anim calcmode="lin" valueType="num">
                                      <p:cBhvr>
                                        <p:cTn id="94" dur="1000" fill="hold"/>
                                        <p:tgtEl>
                                          <p:spTgt spid="27"/>
                                        </p:tgtEl>
                                        <p:attrNameLst>
                                          <p:attrName>style.rotation</p:attrName>
                                        </p:attrNameLst>
                                      </p:cBhvr>
                                      <p:tavLst>
                                        <p:tav tm="0">
                                          <p:val>
                                            <p:fltVal val="90"/>
                                          </p:val>
                                        </p:tav>
                                        <p:tav tm="100000">
                                          <p:val>
                                            <p:fltVal val="0"/>
                                          </p:val>
                                        </p:tav>
                                      </p:tavLst>
                                    </p:anim>
                                    <p:animEffect transition="in" filter="fade">
                                      <p:cBhvr>
                                        <p:cTn id="95" dur="1000"/>
                                        <p:tgtEl>
                                          <p:spTgt spid="2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1000" fill="hold"/>
                                        <p:tgtEl>
                                          <p:spTgt spid="26"/>
                                        </p:tgtEl>
                                        <p:attrNameLst>
                                          <p:attrName>ppt_w</p:attrName>
                                        </p:attrNameLst>
                                      </p:cBhvr>
                                      <p:tavLst>
                                        <p:tav tm="0">
                                          <p:val>
                                            <p:fltVal val="0"/>
                                          </p:val>
                                        </p:tav>
                                        <p:tav tm="100000">
                                          <p:val>
                                            <p:strVal val="#ppt_w"/>
                                          </p:val>
                                        </p:tav>
                                      </p:tavLst>
                                    </p:anim>
                                    <p:anim calcmode="lin" valueType="num">
                                      <p:cBhvr>
                                        <p:cTn id="99" dur="1000" fill="hold"/>
                                        <p:tgtEl>
                                          <p:spTgt spid="26"/>
                                        </p:tgtEl>
                                        <p:attrNameLst>
                                          <p:attrName>ppt_h</p:attrName>
                                        </p:attrNameLst>
                                      </p:cBhvr>
                                      <p:tavLst>
                                        <p:tav tm="0">
                                          <p:val>
                                            <p:fltVal val="0"/>
                                          </p:val>
                                        </p:tav>
                                        <p:tav tm="100000">
                                          <p:val>
                                            <p:strVal val="#ppt_h"/>
                                          </p:val>
                                        </p:tav>
                                      </p:tavLst>
                                    </p:anim>
                                    <p:anim calcmode="lin" valueType="num">
                                      <p:cBhvr>
                                        <p:cTn id="100" dur="1000" fill="hold"/>
                                        <p:tgtEl>
                                          <p:spTgt spid="26"/>
                                        </p:tgtEl>
                                        <p:attrNameLst>
                                          <p:attrName>style.rotation</p:attrName>
                                        </p:attrNameLst>
                                      </p:cBhvr>
                                      <p:tavLst>
                                        <p:tav tm="0">
                                          <p:val>
                                            <p:fltVal val="90"/>
                                          </p:val>
                                        </p:tav>
                                        <p:tav tm="100000">
                                          <p:val>
                                            <p:fltVal val="0"/>
                                          </p:val>
                                        </p:tav>
                                      </p:tavLst>
                                    </p:anim>
                                    <p:animEffect transition="in" filter="fade">
                                      <p:cBhvr>
                                        <p:cTn id="101" dur="1000"/>
                                        <p:tgtEl>
                                          <p:spTgt spid="26"/>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p:cTn id="104" dur="1000" fill="hold"/>
                                        <p:tgtEl>
                                          <p:spTgt spid="54"/>
                                        </p:tgtEl>
                                        <p:attrNameLst>
                                          <p:attrName>ppt_w</p:attrName>
                                        </p:attrNameLst>
                                      </p:cBhvr>
                                      <p:tavLst>
                                        <p:tav tm="0">
                                          <p:val>
                                            <p:fltVal val="0"/>
                                          </p:val>
                                        </p:tav>
                                        <p:tav tm="100000">
                                          <p:val>
                                            <p:strVal val="#ppt_w"/>
                                          </p:val>
                                        </p:tav>
                                      </p:tavLst>
                                    </p:anim>
                                    <p:anim calcmode="lin" valueType="num">
                                      <p:cBhvr>
                                        <p:cTn id="105" dur="1000" fill="hold"/>
                                        <p:tgtEl>
                                          <p:spTgt spid="54"/>
                                        </p:tgtEl>
                                        <p:attrNameLst>
                                          <p:attrName>ppt_h</p:attrName>
                                        </p:attrNameLst>
                                      </p:cBhvr>
                                      <p:tavLst>
                                        <p:tav tm="0">
                                          <p:val>
                                            <p:fltVal val="0"/>
                                          </p:val>
                                        </p:tav>
                                        <p:tav tm="100000">
                                          <p:val>
                                            <p:strVal val="#ppt_h"/>
                                          </p:val>
                                        </p:tav>
                                      </p:tavLst>
                                    </p:anim>
                                    <p:anim calcmode="lin" valueType="num">
                                      <p:cBhvr>
                                        <p:cTn id="106" dur="1000" fill="hold"/>
                                        <p:tgtEl>
                                          <p:spTgt spid="54"/>
                                        </p:tgtEl>
                                        <p:attrNameLst>
                                          <p:attrName>style.rotation</p:attrName>
                                        </p:attrNameLst>
                                      </p:cBhvr>
                                      <p:tavLst>
                                        <p:tav tm="0">
                                          <p:val>
                                            <p:fltVal val="90"/>
                                          </p:val>
                                        </p:tav>
                                        <p:tav tm="100000">
                                          <p:val>
                                            <p:fltVal val="0"/>
                                          </p:val>
                                        </p:tav>
                                      </p:tavLst>
                                    </p:anim>
                                    <p:animEffect transition="in" filter="fade">
                                      <p:cBhvr>
                                        <p:cTn id="107" dur="1000"/>
                                        <p:tgtEl>
                                          <p:spTgt spid="54"/>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 calcmode="lin" valueType="num">
                                      <p:cBhvr>
                                        <p:cTn id="110" dur="1000" fill="hold"/>
                                        <p:tgtEl>
                                          <p:spTgt spid="55"/>
                                        </p:tgtEl>
                                        <p:attrNameLst>
                                          <p:attrName>ppt_w</p:attrName>
                                        </p:attrNameLst>
                                      </p:cBhvr>
                                      <p:tavLst>
                                        <p:tav tm="0">
                                          <p:val>
                                            <p:fltVal val="0"/>
                                          </p:val>
                                        </p:tav>
                                        <p:tav tm="100000">
                                          <p:val>
                                            <p:strVal val="#ppt_w"/>
                                          </p:val>
                                        </p:tav>
                                      </p:tavLst>
                                    </p:anim>
                                    <p:anim calcmode="lin" valueType="num">
                                      <p:cBhvr>
                                        <p:cTn id="111" dur="1000" fill="hold"/>
                                        <p:tgtEl>
                                          <p:spTgt spid="55"/>
                                        </p:tgtEl>
                                        <p:attrNameLst>
                                          <p:attrName>ppt_h</p:attrName>
                                        </p:attrNameLst>
                                      </p:cBhvr>
                                      <p:tavLst>
                                        <p:tav tm="0">
                                          <p:val>
                                            <p:fltVal val="0"/>
                                          </p:val>
                                        </p:tav>
                                        <p:tav tm="100000">
                                          <p:val>
                                            <p:strVal val="#ppt_h"/>
                                          </p:val>
                                        </p:tav>
                                      </p:tavLst>
                                    </p:anim>
                                    <p:anim calcmode="lin" valueType="num">
                                      <p:cBhvr>
                                        <p:cTn id="112" dur="1000" fill="hold"/>
                                        <p:tgtEl>
                                          <p:spTgt spid="55"/>
                                        </p:tgtEl>
                                        <p:attrNameLst>
                                          <p:attrName>style.rotation</p:attrName>
                                        </p:attrNameLst>
                                      </p:cBhvr>
                                      <p:tavLst>
                                        <p:tav tm="0">
                                          <p:val>
                                            <p:fltVal val="90"/>
                                          </p:val>
                                        </p:tav>
                                        <p:tav tm="100000">
                                          <p:val>
                                            <p:fltVal val="0"/>
                                          </p:val>
                                        </p:tav>
                                      </p:tavLst>
                                    </p:anim>
                                    <p:animEffect transition="in" filter="fade">
                                      <p:cBhvr>
                                        <p:cTn id="113" dur="1000"/>
                                        <p:tgtEl>
                                          <p:spTgt spid="55"/>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1000" fill="hold"/>
                                        <p:tgtEl>
                                          <p:spTgt spid="56"/>
                                        </p:tgtEl>
                                        <p:attrNameLst>
                                          <p:attrName>ppt_w</p:attrName>
                                        </p:attrNameLst>
                                      </p:cBhvr>
                                      <p:tavLst>
                                        <p:tav tm="0">
                                          <p:val>
                                            <p:fltVal val="0"/>
                                          </p:val>
                                        </p:tav>
                                        <p:tav tm="100000">
                                          <p:val>
                                            <p:strVal val="#ppt_w"/>
                                          </p:val>
                                        </p:tav>
                                      </p:tavLst>
                                    </p:anim>
                                    <p:anim calcmode="lin" valueType="num">
                                      <p:cBhvr>
                                        <p:cTn id="117" dur="1000" fill="hold"/>
                                        <p:tgtEl>
                                          <p:spTgt spid="56"/>
                                        </p:tgtEl>
                                        <p:attrNameLst>
                                          <p:attrName>ppt_h</p:attrName>
                                        </p:attrNameLst>
                                      </p:cBhvr>
                                      <p:tavLst>
                                        <p:tav tm="0">
                                          <p:val>
                                            <p:fltVal val="0"/>
                                          </p:val>
                                        </p:tav>
                                        <p:tav tm="100000">
                                          <p:val>
                                            <p:strVal val="#ppt_h"/>
                                          </p:val>
                                        </p:tav>
                                      </p:tavLst>
                                    </p:anim>
                                    <p:anim calcmode="lin" valueType="num">
                                      <p:cBhvr>
                                        <p:cTn id="118" dur="1000" fill="hold"/>
                                        <p:tgtEl>
                                          <p:spTgt spid="56"/>
                                        </p:tgtEl>
                                        <p:attrNameLst>
                                          <p:attrName>style.rotation</p:attrName>
                                        </p:attrNameLst>
                                      </p:cBhvr>
                                      <p:tavLst>
                                        <p:tav tm="0">
                                          <p:val>
                                            <p:fltVal val="90"/>
                                          </p:val>
                                        </p:tav>
                                        <p:tav tm="100000">
                                          <p:val>
                                            <p:fltVal val="0"/>
                                          </p:val>
                                        </p:tav>
                                      </p:tavLst>
                                    </p:anim>
                                    <p:animEffect transition="in" filter="fade">
                                      <p:cBhvr>
                                        <p:cTn id="119" dur="1000"/>
                                        <p:tgtEl>
                                          <p:spTgt spid="5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1000" fill="hold"/>
                                        <p:tgtEl>
                                          <p:spTgt spid="57"/>
                                        </p:tgtEl>
                                        <p:attrNameLst>
                                          <p:attrName>ppt_w</p:attrName>
                                        </p:attrNameLst>
                                      </p:cBhvr>
                                      <p:tavLst>
                                        <p:tav tm="0">
                                          <p:val>
                                            <p:fltVal val="0"/>
                                          </p:val>
                                        </p:tav>
                                        <p:tav tm="100000">
                                          <p:val>
                                            <p:strVal val="#ppt_w"/>
                                          </p:val>
                                        </p:tav>
                                      </p:tavLst>
                                    </p:anim>
                                    <p:anim calcmode="lin" valueType="num">
                                      <p:cBhvr>
                                        <p:cTn id="123" dur="1000" fill="hold"/>
                                        <p:tgtEl>
                                          <p:spTgt spid="57"/>
                                        </p:tgtEl>
                                        <p:attrNameLst>
                                          <p:attrName>ppt_h</p:attrName>
                                        </p:attrNameLst>
                                      </p:cBhvr>
                                      <p:tavLst>
                                        <p:tav tm="0">
                                          <p:val>
                                            <p:fltVal val="0"/>
                                          </p:val>
                                        </p:tav>
                                        <p:tav tm="100000">
                                          <p:val>
                                            <p:strVal val="#ppt_h"/>
                                          </p:val>
                                        </p:tav>
                                      </p:tavLst>
                                    </p:anim>
                                    <p:anim calcmode="lin" valueType="num">
                                      <p:cBhvr>
                                        <p:cTn id="124" dur="1000" fill="hold"/>
                                        <p:tgtEl>
                                          <p:spTgt spid="57"/>
                                        </p:tgtEl>
                                        <p:attrNameLst>
                                          <p:attrName>style.rotation</p:attrName>
                                        </p:attrNameLst>
                                      </p:cBhvr>
                                      <p:tavLst>
                                        <p:tav tm="0">
                                          <p:val>
                                            <p:fltVal val="90"/>
                                          </p:val>
                                        </p:tav>
                                        <p:tav tm="100000">
                                          <p:val>
                                            <p:fltVal val="0"/>
                                          </p:val>
                                        </p:tav>
                                      </p:tavLst>
                                    </p:anim>
                                    <p:animEffect transition="in" filter="fade">
                                      <p:cBhvr>
                                        <p:cTn id="125" dur="1000"/>
                                        <p:tgtEl>
                                          <p:spTgt spid="57"/>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53"/>
                                        </p:tgtEl>
                                        <p:attrNameLst>
                                          <p:attrName>style.visibility</p:attrName>
                                        </p:attrNameLst>
                                      </p:cBhvr>
                                      <p:to>
                                        <p:strVal val="visible"/>
                                      </p:to>
                                    </p:set>
                                    <p:anim calcmode="lin" valueType="num">
                                      <p:cBhvr>
                                        <p:cTn id="128" dur="1000" fill="hold"/>
                                        <p:tgtEl>
                                          <p:spTgt spid="53"/>
                                        </p:tgtEl>
                                        <p:attrNameLst>
                                          <p:attrName>ppt_w</p:attrName>
                                        </p:attrNameLst>
                                      </p:cBhvr>
                                      <p:tavLst>
                                        <p:tav tm="0">
                                          <p:val>
                                            <p:fltVal val="0"/>
                                          </p:val>
                                        </p:tav>
                                        <p:tav tm="100000">
                                          <p:val>
                                            <p:strVal val="#ppt_w"/>
                                          </p:val>
                                        </p:tav>
                                      </p:tavLst>
                                    </p:anim>
                                    <p:anim calcmode="lin" valueType="num">
                                      <p:cBhvr>
                                        <p:cTn id="129" dur="1000" fill="hold"/>
                                        <p:tgtEl>
                                          <p:spTgt spid="53"/>
                                        </p:tgtEl>
                                        <p:attrNameLst>
                                          <p:attrName>ppt_h</p:attrName>
                                        </p:attrNameLst>
                                      </p:cBhvr>
                                      <p:tavLst>
                                        <p:tav tm="0">
                                          <p:val>
                                            <p:fltVal val="0"/>
                                          </p:val>
                                        </p:tav>
                                        <p:tav tm="100000">
                                          <p:val>
                                            <p:strVal val="#ppt_h"/>
                                          </p:val>
                                        </p:tav>
                                      </p:tavLst>
                                    </p:anim>
                                    <p:anim calcmode="lin" valueType="num">
                                      <p:cBhvr>
                                        <p:cTn id="130" dur="1000" fill="hold"/>
                                        <p:tgtEl>
                                          <p:spTgt spid="53"/>
                                        </p:tgtEl>
                                        <p:attrNameLst>
                                          <p:attrName>style.rotation</p:attrName>
                                        </p:attrNameLst>
                                      </p:cBhvr>
                                      <p:tavLst>
                                        <p:tav tm="0">
                                          <p:val>
                                            <p:fltVal val="90"/>
                                          </p:val>
                                        </p:tav>
                                        <p:tav tm="100000">
                                          <p:val>
                                            <p:fltVal val="0"/>
                                          </p:val>
                                        </p:tav>
                                      </p:tavLst>
                                    </p:anim>
                                    <p:animEffect transition="in" filter="fade">
                                      <p:cBhvr>
                                        <p:cTn id="131" dur="1000"/>
                                        <p:tgtEl>
                                          <p:spTgt spid="53"/>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1000" fill="hold"/>
                                        <p:tgtEl>
                                          <p:spTgt spid="52"/>
                                        </p:tgtEl>
                                        <p:attrNameLst>
                                          <p:attrName>ppt_w</p:attrName>
                                        </p:attrNameLst>
                                      </p:cBhvr>
                                      <p:tavLst>
                                        <p:tav tm="0">
                                          <p:val>
                                            <p:fltVal val="0"/>
                                          </p:val>
                                        </p:tav>
                                        <p:tav tm="100000">
                                          <p:val>
                                            <p:strVal val="#ppt_w"/>
                                          </p:val>
                                        </p:tav>
                                      </p:tavLst>
                                    </p:anim>
                                    <p:anim calcmode="lin" valueType="num">
                                      <p:cBhvr>
                                        <p:cTn id="135" dur="1000" fill="hold"/>
                                        <p:tgtEl>
                                          <p:spTgt spid="52"/>
                                        </p:tgtEl>
                                        <p:attrNameLst>
                                          <p:attrName>ppt_h</p:attrName>
                                        </p:attrNameLst>
                                      </p:cBhvr>
                                      <p:tavLst>
                                        <p:tav tm="0">
                                          <p:val>
                                            <p:fltVal val="0"/>
                                          </p:val>
                                        </p:tav>
                                        <p:tav tm="100000">
                                          <p:val>
                                            <p:strVal val="#ppt_h"/>
                                          </p:val>
                                        </p:tav>
                                      </p:tavLst>
                                    </p:anim>
                                    <p:anim calcmode="lin" valueType="num">
                                      <p:cBhvr>
                                        <p:cTn id="136" dur="1000" fill="hold"/>
                                        <p:tgtEl>
                                          <p:spTgt spid="52"/>
                                        </p:tgtEl>
                                        <p:attrNameLst>
                                          <p:attrName>style.rotation</p:attrName>
                                        </p:attrNameLst>
                                      </p:cBhvr>
                                      <p:tavLst>
                                        <p:tav tm="0">
                                          <p:val>
                                            <p:fltVal val="90"/>
                                          </p:val>
                                        </p:tav>
                                        <p:tav tm="100000">
                                          <p:val>
                                            <p:fltVal val="0"/>
                                          </p:val>
                                        </p:tav>
                                      </p:tavLst>
                                    </p:anim>
                                    <p:animEffect transition="in" filter="fade">
                                      <p:cBhvr>
                                        <p:cTn id="137" dur="1000"/>
                                        <p:tgtEl>
                                          <p:spTgt spid="52"/>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 calcmode="lin" valueType="num">
                                      <p:cBhvr>
                                        <p:cTn id="140" dur="1000" fill="hold"/>
                                        <p:tgtEl>
                                          <p:spTgt spid="51"/>
                                        </p:tgtEl>
                                        <p:attrNameLst>
                                          <p:attrName>ppt_w</p:attrName>
                                        </p:attrNameLst>
                                      </p:cBhvr>
                                      <p:tavLst>
                                        <p:tav tm="0">
                                          <p:val>
                                            <p:fltVal val="0"/>
                                          </p:val>
                                        </p:tav>
                                        <p:tav tm="100000">
                                          <p:val>
                                            <p:strVal val="#ppt_w"/>
                                          </p:val>
                                        </p:tav>
                                      </p:tavLst>
                                    </p:anim>
                                    <p:anim calcmode="lin" valueType="num">
                                      <p:cBhvr>
                                        <p:cTn id="141" dur="1000" fill="hold"/>
                                        <p:tgtEl>
                                          <p:spTgt spid="51"/>
                                        </p:tgtEl>
                                        <p:attrNameLst>
                                          <p:attrName>ppt_h</p:attrName>
                                        </p:attrNameLst>
                                      </p:cBhvr>
                                      <p:tavLst>
                                        <p:tav tm="0">
                                          <p:val>
                                            <p:fltVal val="0"/>
                                          </p:val>
                                        </p:tav>
                                        <p:tav tm="100000">
                                          <p:val>
                                            <p:strVal val="#ppt_h"/>
                                          </p:val>
                                        </p:tav>
                                      </p:tavLst>
                                    </p:anim>
                                    <p:anim calcmode="lin" valueType="num">
                                      <p:cBhvr>
                                        <p:cTn id="142" dur="1000" fill="hold"/>
                                        <p:tgtEl>
                                          <p:spTgt spid="51"/>
                                        </p:tgtEl>
                                        <p:attrNameLst>
                                          <p:attrName>style.rotation</p:attrName>
                                        </p:attrNameLst>
                                      </p:cBhvr>
                                      <p:tavLst>
                                        <p:tav tm="0">
                                          <p:val>
                                            <p:fltVal val="90"/>
                                          </p:val>
                                        </p:tav>
                                        <p:tav tm="100000">
                                          <p:val>
                                            <p:fltVal val="0"/>
                                          </p:val>
                                        </p:tav>
                                      </p:tavLst>
                                    </p:anim>
                                    <p:animEffect transition="in" filter="fade">
                                      <p:cBhvr>
                                        <p:cTn id="143" dur="1000"/>
                                        <p:tgtEl>
                                          <p:spTgt spid="5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50"/>
                                        </p:tgtEl>
                                        <p:attrNameLst>
                                          <p:attrName>style.visibility</p:attrName>
                                        </p:attrNameLst>
                                      </p:cBhvr>
                                      <p:to>
                                        <p:strVal val="visible"/>
                                      </p:to>
                                    </p:set>
                                    <p:anim calcmode="lin" valueType="num">
                                      <p:cBhvr>
                                        <p:cTn id="146" dur="1000" fill="hold"/>
                                        <p:tgtEl>
                                          <p:spTgt spid="50"/>
                                        </p:tgtEl>
                                        <p:attrNameLst>
                                          <p:attrName>ppt_w</p:attrName>
                                        </p:attrNameLst>
                                      </p:cBhvr>
                                      <p:tavLst>
                                        <p:tav tm="0">
                                          <p:val>
                                            <p:fltVal val="0"/>
                                          </p:val>
                                        </p:tav>
                                        <p:tav tm="100000">
                                          <p:val>
                                            <p:strVal val="#ppt_w"/>
                                          </p:val>
                                        </p:tav>
                                      </p:tavLst>
                                    </p:anim>
                                    <p:anim calcmode="lin" valueType="num">
                                      <p:cBhvr>
                                        <p:cTn id="147" dur="1000" fill="hold"/>
                                        <p:tgtEl>
                                          <p:spTgt spid="50"/>
                                        </p:tgtEl>
                                        <p:attrNameLst>
                                          <p:attrName>ppt_h</p:attrName>
                                        </p:attrNameLst>
                                      </p:cBhvr>
                                      <p:tavLst>
                                        <p:tav tm="0">
                                          <p:val>
                                            <p:fltVal val="0"/>
                                          </p:val>
                                        </p:tav>
                                        <p:tav tm="100000">
                                          <p:val>
                                            <p:strVal val="#ppt_h"/>
                                          </p:val>
                                        </p:tav>
                                      </p:tavLst>
                                    </p:anim>
                                    <p:anim calcmode="lin" valueType="num">
                                      <p:cBhvr>
                                        <p:cTn id="148" dur="1000" fill="hold"/>
                                        <p:tgtEl>
                                          <p:spTgt spid="50"/>
                                        </p:tgtEl>
                                        <p:attrNameLst>
                                          <p:attrName>style.rotation</p:attrName>
                                        </p:attrNameLst>
                                      </p:cBhvr>
                                      <p:tavLst>
                                        <p:tav tm="0">
                                          <p:val>
                                            <p:fltVal val="90"/>
                                          </p:val>
                                        </p:tav>
                                        <p:tav tm="100000">
                                          <p:val>
                                            <p:fltVal val="0"/>
                                          </p:val>
                                        </p:tav>
                                      </p:tavLst>
                                    </p:anim>
                                    <p:animEffect transition="in" filter="fade">
                                      <p:cBhvr>
                                        <p:cTn id="149" dur="1000"/>
                                        <p:tgtEl>
                                          <p:spTgt spid="50"/>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1027"/>
                                        </p:tgtEl>
                                        <p:attrNameLst>
                                          <p:attrName>style.visibility</p:attrName>
                                        </p:attrNameLst>
                                      </p:cBhvr>
                                      <p:to>
                                        <p:strVal val="visible"/>
                                      </p:to>
                                    </p:set>
                                    <p:anim calcmode="lin" valueType="num">
                                      <p:cBhvr>
                                        <p:cTn id="152" dur="1000" fill="hold"/>
                                        <p:tgtEl>
                                          <p:spTgt spid="1027"/>
                                        </p:tgtEl>
                                        <p:attrNameLst>
                                          <p:attrName>ppt_w</p:attrName>
                                        </p:attrNameLst>
                                      </p:cBhvr>
                                      <p:tavLst>
                                        <p:tav tm="0">
                                          <p:val>
                                            <p:fltVal val="0"/>
                                          </p:val>
                                        </p:tav>
                                        <p:tav tm="100000">
                                          <p:val>
                                            <p:strVal val="#ppt_w"/>
                                          </p:val>
                                        </p:tav>
                                      </p:tavLst>
                                    </p:anim>
                                    <p:anim calcmode="lin" valueType="num">
                                      <p:cBhvr>
                                        <p:cTn id="153" dur="1000" fill="hold"/>
                                        <p:tgtEl>
                                          <p:spTgt spid="1027"/>
                                        </p:tgtEl>
                                        <p:attrNameLst>
                                          <p:attrName>ppt_h</p:attrName>
                                        </p:attrNameLst>
                                      </p:cBhvr>
                                      <p:tavLst>
                                        <p:tav tm="0">
                                          <p:val>
                                            <p:fltVal val="0"/>
                                          </p:val>
                                        </p:tav>
                                        <p:tav tm="100000">
                                          <p:val>
                                            <p:strVal val="#ppt_h"/>
                                          </p:val>
                                        </p:tav>
                                      </p:tavLst>
                                    </p:anim>
                                    <p:anim calcmode="lin" valueType="num">
                                      <p:cBhvr>
                                        <p:cTn id="154" dur="1000" fill="hold"/>
                                        <p:tgtEl>
                                          <p:spTgt spid="1027"/>
                                        </p:tgtEl>
                                        <p:attrNameLst>
                                          <p:attrName>style.rotation</p:attrName>
                                        </p:attrNameLst>
                                      </p:cBhvr>
                                      <p:tavLst>
                                        <p:tav tm="0">
                                          <p:val>
                                            <p:fltVal val="90"/>
                                          </p:val>
                                        </p:tav>
                                        <p:tav tm="100000">
                                          <p:val>
                                            <p:fltVal val="0"/>
                                          </p:val>
                                        </p:tav>
                                      </p:tavLst>
                                    </p:anim>
                                    <p:animEffect transition="in" filter="fade">
                                      <p:cBhvr>
                                        <p:cTn id="155" dur="1000"/>
                                        <p:tgtEl>
                                          <p:spTgt spid="1027"/>
                                        </p:tgtEl>
                                      </p:cBhvr>
                                    </p:animEffect>
                                  </p:childTnLst>
                                </p:cTn>
                              </p:par>
                              <p:par>
                                <p:cTn id="156" presetID="31" presetClass="entr" presetSubtype="0" fill="hold" nodeType="withEffect">
                                  <p:stCondLst>
                                    <p:cond delay="0"/>
                                  </p:stCondLst>
                                  <p:childTnLst>
                                    <p:set>
                                      <p:cBhvr>
                                        <p:cTn id="157" dur="1" fill="hold">
                                          <p:stCondLst>
                                            <p:cond delay="0"/>
                                          </p:stCondLst>
                                        </p:cTn>
                                        <p:tgtEl>
                                          <p:spTgt spid="2"/>
                                        </p:tgtEl>
                                        <p:attrNameLst>
                                          <p:attrName>style.visibility</p:attrName>
                                        </p:attrNameLst>
                                      </p:cBhvr>
                                      <p:to>
                                        <p:strVal val="visible"/>
                                      </p:to>
                                    </p:set>
                                    <p:anim calcmode="lin" valueType="num">
                                      <p:cBhvr>
                                        <p:cTn id="158" dur="1000" fill="hold"/>
                                        <p:tgtEl>
                                          <p:spTgt spid="2"/>
                                        </p:tgtEl>
                                        <p:attrNameLst>
                                          <p:attrName>ppt_w</p:attrName>
                                        </p:attrNameLst>
                                      </p:cBhvr>
                                      <p:tavLst>
                                        <p:tav tm="0">
                                          <p:val>
                                            <p:fltVal val="0"/>
                                          </p:val>
                                        </p:tav>
                                        <p:tav tm="100000">
                                          <p:val>
                                            <p:strVal val="#ppt_w"/>
                                          </p:val>
                                        </p:tav>
                                      </p:tavLst>
                                    </p:anim>
                                    <p:anim calcmode="lin" valueType="num">
                                      <p:cBhvr>
                                        <p:cTn id="159" dur="1000" fill="hold"/>
                                        <p:tgtEl>
                                          <p:spTgt spid="2"/>
                                        </p:tgtEl>
                                        <p:attrNameLst>
                                          <p:attrName>ppt_h</p:attrName>
                                        </p:attrNameLst>
                                      </p:cBhvr>
                                      <p:tavLst>
                                        <p:tav tm="0">
                                          <p:val>
                                            <p:fltVal val="0"/>
                                          </p:val>
                                        </p:tav>
                                        <p:tav tm="100000">
                                          <p:val>
                                            <p:strVal val="#ppt_h"/>
                                          </p:val>
                                        </p:tav>
                                      </p:tavLst>
                                    </p:anim>
                                    <p:anim calcmode="lin" valueType="num">
                                      <p:cBhvr>
                                        <p:cTn id="160" dur="1000" fill="hold"/>
                                        <p:tgtEl>
                                          <p:spTgt spid="2"/>
                                        </p:tgtEl>
                                        <p:attrNameLst>
                                          <p:attrName>style.rotation</p:attrName>
                                        </p:attrNameLst>
                                      </p:cBhvr>
                                      <p:tavLst>
                                        <p:tav tm="0">
                                          <p:val>
                                            <p:fltVal val="90"/>
                                          </p:val>
                                        </p:tav>
                                        <p:tav tm="100000">
                                          <p:val>
                                            <p:fltVal val="0"/>
                                          </p:val>
                                        </p:tav>
                                      </p:tavLst>
                                    </p:anim>
                                    <p:animEffect transition="in" filter="fade">
                                      <p:cBhvr>
                                        <p:cTn id="161" dur="1000"/>
                                        <p:tgtEl>
                                          <p:spTgt spid="2"/>
                                        </p:tgtEl>
                                      </p:cBhvr>
                                    </p:animEffect>
                                  </p:childTnLst>
                                </p:cTn>
                              </p:par>
                              <p:par>
                                <p:cTn id="162" presetID="31" presetClass="entr" presetSubtype="0" fill="hold" nodeType="withEffect">
                                  <p:stCondLst>
                                    <p:cond delay="0"/>
                                  </p:stCondLst>
                                  <p:childTnLst>
                                    <p:set>
                                      <p:cBhvr>
                                        <p:cTn id="163" dur="1" fill="hold">
                                          <p:stCondLst>
                                            <p:cond delay="0"/>
                                          </p:stCondLst>
                                        </p:cTn>
                                        <p:tgtEl>
                                          <p:spTgt spid="5"/>
                                        </p:tgtEl>
                                        <p:attrNameLst>
                                          <p:attrName>style.visibility</p:attrName>
                                        </p:attrNameLst>
                                      </p:cBhvr>
                                      <p:to>
                                        <p:strVal val="visible"/>
                                      </p:to>
                                    </p:set>
                                    <p:anim calcmode="lin" valueType="num">
                                      <p:cBhvr>
                                        <p:cTn id="164" dur="1000" fill="hold"/>
                                        <p:tgtEl>
                                          <p:spTgt spid="5"/>
                                        </p:tgtEl>
                                        <p:attrNameLst>
                                          <p:attrName>ppt_w</p:attrName>
                                        </p:attrNameLst>
                                      </p:cBhvr>
                                      <p:tavLst>
                                        <p:tav tm="0">
                                          <p:val>
                                            <p:fltVal val="0"/>
                                          </p:val>
                                        </p:tav>
                                        <p:tav tm="100000">
                                          <p:val>
                                            <p:strVal val="#ppt_w"/>
                                          </p:val>
                                        </p:tav>
                                      </p:tavLst>
                                    </p:anim>
                                    <p:anim calcmode="lin" valueType="num">
                                      <p:cBhvr>
                                        <p:cTn id="165" dur="1000" fill="hold"/>
                                        <p:tgtEl>
                                          <p:spTgt spid="5"/>
                                        </p:tgtEl>
                                        <p:attrNameLst>
                                          <p:attrName>ppt_h</p:attrName>
                                        </p:attrNameLst>
                                      </p:cBhvr>
                                      <p:tavLst>
                                        <p:tav tm="0">
                                          <p:val>
                                            <p:fltVal val="0"/>
                                          </p:val>
                                        </p:tav>
                                        <p:tav tm="100000">
                                          <p:val>
                                            <p:strVal val="#ppt_h"/>
                                          </p:val>
                                        </p:tav>
                                      </p:tavLst>
                                    </p:anim>
                                    <p:anim calcmode="lin" valueType="num">
                                      <p:cBhvr>
                                        <p:cTn id="166" dur="1000" fill="hold"/>
                                        <p:tgtEl>
                                          <p:spTgt spid="5"/>
                                        </p:tgtEl>
                                        <p:attrNameLst>
                                          <p:attrName>style.rotation</p:attrName>
                                        </p:attrNameLst>
                                      </p:cBhvr>
                                      <p:tavLst>
                                        <p:tav tm="0">
                                          <p:val>
                                            <p:fltVal val="90"/>
                                          </p:val>
                                        </p:tav>
                                        <p:tav tm="100000">
                                          <p:val>
                                            <p:fltVal val="0"/>
                                          </p:val>
                                        </p:tav>
                                      </p:tavLst>
                                    </p:anim>
                                    <p:animEffect transition="in" filter="fade">
                                      <p:cBhvr>
                                        <p:cTn id="167" dur="1000"/>
                                        <p:tgtEl>
                                          <p:spTgt spid="5"/>
                                        </p:tgtEl>
                                      </p:cBhvr>
                                    </p:animEffect>
                                  </p:childTnLst>
                                </p:cTn>
                              </p:par>
                              <p:par>
                                <p:cTn id="168" presetID="31" presetClass="entr" presetSubtype="0" fill="hold"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p:cTn id="170" dur="1000" fill="hold"/>
                                        <p:tgtEl>
                                          <p:spTgt spid="3"/>
                                        </p:tgtEl>
                                        <p:attrNameLst>
                                          <p:attrName>ppt_w</p:attrName>
                                        </p:attrNameLst>
                                      </p:cBhvr>
                                      <p:tavLst>
                                        <p:tav tm="0">
                                          <p:val>
                                            <p:fltVal val="0"/>
                                          </p:val>
                                        </p:tav>
                                        <p:tav tm="100000">
                                          <p:val>
                                            <p:strVal val="#ppt_w"/>
                                          </p:val>
                                        </p:tav>
                                      </p:tavLst>
                                    </p:anim>
                                    <p:anim calcmode="lin" valueType="num">
                                      <p:cBhvr>
                                        <p:cTn id="171" dur="1000" fill="hold"/>
                                        <p:tgtEl>
                                          <p:spTgt spid="3"/>
                                        </p:tgtEl>
                                        <p:attrNameLst>
                                          <p:attrName>ppt_h</p:attrName>
                                        </p:attrNameLst>
                                      </p:cBhvr>
                                      <p:tavLst>
                                        <p:tav tm="0">
                                          <p:val>
                                            <p:fltVal val="0"/>
                                          </p:val>
                                        </p:tav>
                                        <p:tav tm="100000">
                                          <p:val>
                                            <p:strVal val="#ppt_h"/>
                                          </p:val>
                                        </p:tav>
                                      </p:tavLst>
                                    </p:anim>
                                    <p:anim calcmode="lin" valueType="num">
                                      <p:cBhvr>
                                        <p:cTn id="172" dur="1000" fill="hold"/>
                                        <p:tgtEl>
                                          <p:spTgt spid="3"/>
                                        </p:tgtEl>
                                        <p:attrNameLst>
                                          <p:attrName>style.rotation</p:attrName>
                                        </p:attrNameLst>
                                      </p:cBhvr>
                                      <p:tavLst>
                                        <p:tav tm="0">
                                          <p:val>
                                            <p:fltVal val="90"/>
                                          </p:val>
                                        </p:tav>
                                        <p:tav tm="100000">
                                          <p:val>
                                            <p:fltVal val="0"/>
                                          </p:val>
                                        </p:tav>
                                      </p:tavLst>
                                    </p:anim>
                                    <p:animEffect transition="in" filter="fade">
                                      <p:cBhvr>
                                        <p:cTn id="173" dur="1000"/>
                                        <p:tgtEl>
                                          <p:spTgt spid="3"/>
                                        </p:tgtEl>
                                      </p:cBhvr>
                                    </p:animEffect>
                                  </p:childTnLst>
                                </p:cTn>
                              </p:par>
                              <p:par>
                                <p:cTn id="174" presetID="31" presetClass="entr" presetSubtype="0" fill="hold" nodeType="withEffect">
                                  <p:stCondLst>
                                    <p:cond delay="0"/>
                                  </p:stCondLst>
                                  <p:childTnLst>
                                    <p:set>
                                      <p:cBhvr>
                                        <p:cTn id="175" dur="1" fill="hold">
                                          <p:stCondLst>
                                            <p:cond delay="0"/>
                                          </p:stCondLst>
                                        </p:cTn>
                                        <p:tgtEl>
                                          <p:spTgt spid="6"/>
                                        </p:tgtEl>
                                        <p:attrNameLst>
                                          <p:attrName>style.visibility</p:attrName>
                                        </p:attrNameLst>
                                      </p:cBhvr>
                                      <p:to>
                                        <p:strVal val="visible"/>
                                      </p:to>
                                    </p:set>
                                    <p:anim calcmode="lin" valueType="num">
                                      <p:cBhvr>
                                        <p:cTn id="176" dur="1000" fill="hold"/>
                                        <p:tgtEl>
                                          <p:spTgt spid="6"/>
                                        </p:tgtEl>
                                        <p:attrNameLst>
                                          <p:attrName>ppt_w</p:attrName>
                                        </p:attrNameLst>
                                      </p:cBhvr>
                                      <p:tavLst>
                                        <p:tav tm="0">
                                          <p:val>
                                            <p:fltVal val="0"/>
                                          </p:val>
                                        </p:tav>
                                        <p:tav tm="100000">
                                          <p:val>
                                            <p:strVal val="#ppt_w"/>
                                          </p:val>
                                        </p:tav>
                                      </p:tavLst>
                                    </p:anim>
                                    <p:anim calcmode="lin" valueType="num">
                                      <p:cBhvr>
                                        <p:cTn id="177" dur="1000" fill="hold"/>
                                        <p:tgtEl>
                                          <p:spTgt spid="6"/>
                                        </p:tgtEl>
                                        <p:attrNameLst>
                                          <p:attrName>ppt_h</p:attrName>
                                        </p:attrNameLst>
                                      </p:cBhvr>
                                      <p:tavLst>
                                        <p:tav tm="0">
                                          <p:val>
                                            <p:fltVal val="0"/>
                                          </p:val>
                                        </p:tav>
                                        <p:tav tm="100000">
                                          <p:val>
                                            <p:strVal val="#ppt_h"/>
                                          </p:val>
                                        </p:tav>
                                      </p:tavLst>
                                    </p:anim>
                                    <p:anim calcmode="lin" valueType="num">
                                      <p:cBhvr>
                                        <p:cTn id="178" dur="1000" fill="hold"/>
                                        <p:tgtEl>
                                          <p:spTgt spid="6"/>
                                        </p:tgtEl>
                                        <p:attrNameLst>
                                          <p:attrName>style.rotation</p:attrName>
                                        </p:attrNameLst>
                                      </p:cBhvr>
                                      <p:tavLst>
                                        <p:tav tm="0">
                                          <p:val>
                                            <p:fltVal val="90"/>
                                          </p:val>
                                        </p:tav>
                                        <p:tav tm="100000">
                                          <p:val>
                                            <p:fltVal val="0"/>
                                          </p:val>
                                        </p:tav>
                                      </p:tavLst>
                                    </p:anim>
                                    <p:animEffect transition="in" filter="fade">
                                      <p:cBhvr>
                                        <p:cTn id="17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27" grpId="0" animBg="1"/>
      <p:bldP spid="26" grpId="0" animBg="1"/>
      <p:bldP spid="27" grpId="0" animBg="1"/>
      <p:bldP spid="43"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2</a:t>
            </a:fld>
            <a:endParaRPr lang="fr-FR" dirty="0">
              <a:solidFill>
                <a:prstClr val="white">
                  <a:shade val="50000"/>
                </a:prstClr>
              </a:solidFill>
            </a:endParaRPr>
          </a:p>
        </p:txBody>
      </p:sp>
      <p:sp>
        <p:nvSpPr>
          <p:cNvPr id="5" name="مستطيل مستدير الزوايا 4"/>
          <p:cNvSpPr/>
          <p:nvPr/>
        </p:nvSpPr>
        <p:spPr>
          <a:xfrm>
            <a:off x="6732240" y="0"/>
            <a:ext cx="2249098" cy="936104"/>
          </a:xfrm>
          <a:prstGeom prst="roundRect">
            <a:avLst/>
          </a:prstGeom>
          <a:solidFill>
            <a:srgbClr val="99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6600" b="1" dirty="0" smtClean="0">
                <a:solidFill>
                  <a:schemeClr val="bg1"/>
                </a:solidFill>
              </a:rPr>
              <a:t>الهدف</a:t>
            </a:r>
            <a:endParaRPr lang="ar-SA" sz="6600" b="1" dirty="0">
              <a:solidFill>
                <a:schemeClr val="bg1"/>
              </a:solidFill>
            </a:endParaRPr>
          </a:p>
        </p:txBody>
      </p:sp>
      <p:sp>
        <p:nvSpPr>
          <p:cNvPr id="6" name="مستطيل مستدير الزوايا 5"/>
          <p:cNvSpPr/>
          <p:nvPr/>
        </p:nvSpPr>
        <p:spPr>
          <a:xfrm>
            <a:off x="0" y="468052"/>
            <a:ext cx="5981256" cy="220355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6000" b="1" dirty="0" smtClean="0">
                <a:solidFill>
                  <a:srgbClr val="FF0000"/>
                </a:solidFill>
              </a:rPr>
              <a:t>التحسيس بالتحولات </a:t>
            </a:r>
          </a:p>
          <a:p>
            <a:pPr algn="ctr"/>
            <a:r>
              <a:rPr lang="ar-DZ" sz="6000" b="1" dirty="0" smtClean="0">
                <a:solidFill>
                  <a:srgbClr val="FF0000"/>
                </a:solidFill>
              </a:rPr>
              <a:t>الحاصلة في المناهج</a:t>
            </a:r>
            <a:endParaRPr lang="ar-SA" sz="6000" b="1" dirty="0">
              <a:solidFill>
                <a:srgbClr val="FF0000"/>
              </a:solidFill>
            </a:endParaRPr>
          </a:p>
        </p:txBody>
      </p:sp>
      <p:sp>
        <p:nvSpPr>
          <p:cNvPr id="7" name="مستطيل مستدير الزوايا 6"/>
          <p:cNvSpPr/>
          <p:nvPr/>
        </p:nvSpPr>
        <p:spPr>
          <a:xfrm>
            <a:off x="342418" y="3140968"/>
            <a:ext cx="4176464" cy="1728192"/>
          </a:xfrm>
          <a:prstGeom prst="round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rgbClr val="FF0000"/>
                </a:solidFill>
              </a:rPr>
              <a:t>القدرة على قراءة </a:t>
            </a:r>
          </a:p>
          <a:p>
            <a:pPr algn="ctr"/>
            <a:r>
              <a:rPr lang="ar-DZ" sz="3200" b="1" dirty="0" smtClean="0">
                <a:solidFill>
                  <a:srgbClr val="FF0000"/>
                </a:solidFill>
              </a:rPr>
              <a:t>و فهم الاختيارات المنهجية </a:t>
            </a:r>
          </a:p>
          <a:p>
            <a:pPr algn="ctr"/>
            <a:r>
              <a:rPr lang="ar-DZ" sz="3200" b="1" dirty="0" smtClean="0">
                <a:solidFill>
                  <a:srgbClr val="FF0000"/>
                </a:solidFill>
              </a:rPr>
              <a:t>و هيكلة مناهج الجيل الثاني</a:t>
            </a:r>
            <a:endParaRPr lang="ar-SA" sz="3200" b="1" dirty="0">
              <a:solidFill>
                <a:srgbClr val="FF0000"/>
              </a:solidFill>
            </a:endParaRPr>
          </a:p>
        </p:txBody>
      </p:sp>
      <p:sp>
        <p:nvSpPr>
          <p:cNvPr id="8" name="مستطيل مستدير الزوايا 7"/>
          <p:cNvSpPr/>
          <p:nvPr/>
        </p:nvSpPr>
        <p:spPr>
          <a:xfrm>
            <a:off x="755576" y="5301208"/>
            <a:ext cx="3350148" cy="1221514"/>
          </a:xfrm>
          <a:prstGeom prst="round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rgbClr val="FF0000"/>
                </a:solidFill>
              </a:rPr>
              <a:t>القدرة على التبليغ</a:t>
            </a:r>
            <a:endParaRPr lang="ar-SA" sz="3200" b="1" dirty="0">
              <a:solidFill>
                <a:srgbClr val="FF0000"/>
              </a:solidFill>
            </a:endParaRPr>
          </a:p>
        </p:txBody>
      </p:sp>
      <p:cxnSp>
        <p:nvCxnSpPr>
          <p:cNvPr id="11" name="رابط كسهم مستقيم 10"/>
          <p:cNvCxnSpPr>
            <a:stCxn id="5" idx="2"/>
            <a:endCxn id="6" idx="3"/>
          </p:cNvCxnSpPr>
          <p:nvPr/>
        </p:nvCxnSpPr>
        <p:spPr>
          <a:xfrm flipH="1">
            <a:off x="5981256" y="936104"/>
            <a:ext cx="1875533" cy="633725"/>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a:stCxn id="5" idx="2"/>
            <a:endCxn id="8" idx="3"/>
          </p:cNvCxnSpPr>
          <p:nvPr/>
        </p:nvCxnSpPr>
        <p:spPr>
          <a:xfrm flipH="1">
            <a:off x="4105724" y="936104"/>
            <a:ext cx="3751065" cy="4975861"/>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a:stCxn id="5" idx="2"/>
            <a:endCxn id="7" idx="3"/>
          </p:cNvCxnSpPr>
          <p:nvPr/>
        </p:nvCxnSpPr>
        <p:spPr>
          <a:xfrm flipH="1">
            <a:off x="4518882" y="936104"/>
            <a:ext cx="3337907" cy="306896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820136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4752528" cy="520700"/>
          </a:xfrm>
          <a:solidFill>
            <a:schemeClr val="bg2"/>
          </a:solidFill>
        </p:spPr>
        <p:txBody>
          <a:bodyPr/>
          <a:lstStyle/>
          <a:p>
            <a:pPr algn="ctr">
              <a:defRPr/>
            </a:pPr>
            <a:r>
              <a:rPr kumimoji="0" lang="ar-DZ" sz="4000" b="1" dirty="0" smtClean="0">
                <a:solidFill>
                  <a:schemeClr val="tx1"/>
                </a:solidFill>
                <a:effectLst/>
                <a:latin typeface="Calibri" pitchFamily="34" charset="0"/>
                <a:ea typeface="Times New Roman" pitchFamily="18" charset="0"/>
                <a:cs typeface="Simplified Arabic" pitchFamily="2" charset="-78"/>
              </a:rPr>
              <a:t/>
            </a:r>
            <a:br>
              <a:rPr kumimoji="0" lang="ar-DZ" sz="4000" b="1" dirty="0" smtClean="0">
                <a:solidFill>
                  <a:schemeClr val="tx1"/>
                </a:solidFill>
                <a:effectLst/>
                <a:latin typeface="Calibri" pitchFamily="34" charset="0"/>
                <a:ea typeface="Times New Roman" pitchFamily="18" charset="0"/>
                <a:cs typeface="Simplified Arabic" pitchFamily="2" charset="-78"/>
              </a:rPr>
            </a:br>
            <a:r>
              <a:rPr kumimoji="0" lang="ar-DZ" sz="4000" b="1" dirty="0" smtClean="0">
                <a:solidFill>
                  <a:schemeClr val="tx1"/>
                </a:solidFill>
                <a:effectLst/>
                <a:latin typeface="Calibri" pitchFamily="34" charset="0"/>
                <a:ea typeface="Times New Roman" pitchFamily="18" charset="0"/>
                <a:cs typeface="Simplified Arabic" pitchFamily="2" charset="-78"/>
              </a:rPr>
              <a:t>جدول البرنامج السنوي</a:t>
            </a:r>
            <a:r>
              <a:rPr kumimoji="0" lang="ar-DZ" dirty="0" smtClean="0">
                <a:solidFill>
                  <a:schemeClr val="tx1"/>
                </a:solidFill>
                <a:effectLst/>
                <a:latin typeface="Arial" pitchFamily="34" charset="0"/>
                <a:cs typeface="Arial" pitchFamily="34" charset="0"/>
              </a:rPr>
              <a:t/>
            </a:r>
            <a:br>
              <a:rPr kumimoji="0" lang="ar-DZ" dirty="0" smtClean="0">
                <a:solidFill>
                  <a:schemeClr val="tx1"/>
                </a:solidFill>
                <a:effectLst/>
                <a:latin typeface="Arial" pitchFamily="34" charset="0"/>
                <a:cs typeface="Arial" pitchFamily="34" charset="0"/>
              </a:rPr>
            </a:br>
            <a:endParaRPr lang="fr-FR" dirty="0">
              <a:solidFill>
                <a:schemeClr val="tx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36984667"/>
              </p:ext>
            </p:extLst>
          </p:nvPr>
        </p:nvGraphicFramePr>
        <p:xfrm>
          <a:off x="0" y="575310"/>
          <a:ext cx="9144002" cy="6238066"/>
        </p:xfrm>
        <a:graphic>
          <a:graphicData uri="http://schemas.openxmlformats.org/drawingml/2006/table">
            <a:tbl>
              <a:tblPr firstRow="1" bandRow="1">
                <a:tableStyleId>{5C22544A-7EE6-4342-B048-85BDC9FD1C3A}</a:tableStyleId>
              </a:tblPr>
              <a:tblGrid>
                <a:gridCol w="879622"/>
                <a:gridCol w="1626739"/>
                <a:gridCol w="1412497"/>
                <a:gridCol w="1306286"/>
                <a:gridCol w="1306286"/>
                <a:gridCol w="1306286"/>
                <a:gridCol w="1306286"/>
              </a:tblGrid>
              <a:tr h="333410">
                <a:tc gridSpan="7">
                  <a:txBody>
                    <a:bodyPr/>
                    <a:lstStyle/>
                    <a:p>
                      <a:pPr algn="ctr" rtl="1"/>
                      <a:r>
                        <a:rPr lang="ar-DZ" sz="1800" dirty="0" smtClean="0">
                          <a:solidFill>
                            <a:schemeClr val="bg2"/>
                          </a:solidFill>
                        </a:rPr>
                        <a:t>الكفاءة الشاملة</a:t>
                      </a:r>
                      <a:endParaRPr lang="fr-FR" sz="1800" dirty="0">
                        <a:solidFill>
                          <a:schemeClr val="bg2"/>
                        </a:solidFill>
                      </a:endParaRPr>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pPr algn="ctr" rtl="1"/>
                      <a:endParaRPr lang="fr-FR" dirty="0">
                        <a:solidFill>
                          <a:schemeClr val="bg2"/>
                        </a:solidFill>
                      </a:endParaRPr>
                    </a:p>
                  </a:txBody>
                  <a:tcPr>
                    <a:noFill/>
                  </a:tcPr>
                </a:tc>
              </a:tr>
              <a:tr h="255672">
                <a:tc gridSpan="7">
                  <a:txBody>
                    <a:bodyPr/>
                    <a:lstStyle/>
                    <a:p>
                      <a:pPr algn="ctr" rtl="1"/>
                      <a:r>
                        <a:rPr lang="ar-DZ" sz="2000" b="1" dirty="0" smtClean="0"/>
                        <a:t>القيم</a:t>
                      </a:r>
                      <a:endParaRPr lang="fr-FR" sz="20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pPr algn="ctr" rtl="1"/>
                      <a:endParaRPr lang="fr-F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91470">
                <a:tc gridSpan="7">
                  <a:txBody>
                    <a:bodyPr/>
                    <a:lstStyle/>
                    <a:p>
                      <a:pPr algn="ctr" rtl="1"/>
                      <a:r>
                        <a:rPr lang="ar-DZ" sz="1600" b="1" dirty="0" smtClean="0"/>
                        <a:t>الكفاءات </a:t>
                      </a:r>
                      <a:r>
                        <a:rPr lang="ar-DZ" sz="1800" b="1" dirty="0" smtClean="0"/>
                        <a:t>العرضية</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pPr algn="ctr" rtl="1"/>
                      <a:endParaRPr lang="fr-FR" sz="14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831550">
                <a:tc>
                  <a:txBody>
                    <a:bodyPr/>
                    <a:lstStyle/>
                    <a:p>
                      <a:pPr algn="ctr" rtl="1"/>
                      <a:r>
                        <a:rPr lang="ar-DZ" sz="1800" b="1" dirty="0" smtClean="0"/>
                        <a:t>الحجم الساعي المقترح</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معايير ومؤشرات التقييم</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600" b="1" dirty="0" smtClean="0"/>
                        <a:t>أنماط </a:t>
                      </a:r>
                      <a:r>
                        <a:rPr lang="ar-DZ" sz="1600" b="1" dirty="0" err="1" smtClean="0"/>
                        <a:t>الوضعبات</a:t>
                      </a:r>
                      <a:r>
                        <a:rPr lang="ar-DZ" sz="1600" b="1" dirty="0" smtClean="0"/>
                        <a:t> </a:t>
                      </a:r>
                      <a:r>
                        <a:rPr lang="ar-DZ" sz="1600" b="1" dirty="0" err="1" smtClean="0"/>
                        <a:t>التعلمية</a:t>
                      </a:r>
                      <a:endParaRPr lang="fr-FR" sz="16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الموارد المعرفية</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FFFF"/>
                    </a:solidFill>
                  </a:tcPr>
                </a:tc>
                <a:tc>
                  <a:txBody>
                    <a:bodyPr/>
                    <a:lstStyle/>
                    <a:p>
                      <a:pPr algn="ctr" rtl="1"/>
                      <a:r>
                        <a:rPr lang="ar-DZ" sz="1800" b="1" dirty="0" smtClean="0"/>
                        <a:t>مركبات الكفاءة</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الكفاءة الختامية</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1"/>
                      <a:r>
                        <a:rPr lang="ar-DZ" sz="1800" b="1" dirty="0" smtClean="0"/>
                        <a:t>الميادين</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1053294">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200" b="1" kern="1200" dirty="0" err="1" smtClean="0">
                          <a:solidFill>
                            <a:schemeClr val="bg1">
                              <a:lumMod val="75000"/>
                            </a:schemeClr>
                          </a:solidFill>
                          <a:latin typeface="+mn-lt"/>
                          <a:ea typeface="+mn-ea"/>
                          <a:cs typeface="+mn-cs"/>
                        </a:rPr>
                        <a:t>معيارمركبة</a:t>
                      </a:r>
                      <a:r>
                        <a:rPr lang="ar-DZ" sz="1400" dirty="0" err="1" smtClean="0"/>
                        <a:t>1</a:t>
                      </a:r>
                      <a:endParaRPr lang="ar-DZ"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200" b="1" kern="1200" dirty="0" err="1" smtClean="0">
                          <a:solidFill>
                            <a:srgbClr val="C00000"/>
                          </a:solidFill>
                          <a:latin typeface="+mn-lt"/>
                          <a:ea typeface="+mn-ea"/>
                          <a:cs typeface="+mn-cs"/>
                        </a:rPr>
                        <a:t>معيارمركبة2</a:t>
                      </a:r>
                      <a:endParaRPr lang="ar-DZ" sz="1200" b="1" kern="1200" dirty="0" smtClean="0">
                        <a:solidFill>
                          <a:srgbClr val="C00000"/>
                        </a:solidFill>
                        <a:latin typeface="+mn-l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DZ" sz="1200" b="1" kern="1200" baseline="0" dirty="0" err="1" smtClean="0">
                          <a:solidFill>
                            <a:schemeClr val="accent5">
                              <a:lumMod val="10000"/>
                            </a:schemeClr>
                          </a:solidFill>
                          <a:latin typeface="+mn-lt"/>
                          <a:ea typeface="+mn-ea"/>
                          <a:cs typeface="+mn-cs"/>
                        </a:rPr>
                        <a:t>معيارمركبة</a:t>
                      </a:r>
                      <a:r>
                        <a:rPr lang="ar-DZ" sz="1400" dirty="0" err="1" smtClean="0"/>
                        <a:t>3</a:t>
                      </a:r>
                      <a:endParaRPr lang="fr-FR"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dirty="0" smtClean="0"/>
                        <a:t>معيار 4</a:t>
                      </a:r>
                      <a:endParaRPr lang="fr-FR" sz="1400" dirty="0" smtClean="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600" b="1" dirty="0" smtClean="0"/>
                        <a:t>نمط </a:t>
                      </a:r>
                      <a:r>
                        <a:rPr lang="ar-DZ" sz="1600" b="1" dirty="0" err="1" smtClean="0"/>
                        <a:t>1نمط</a:t>
                      </a:r>
                      <a:r>
                        <a:rPr lang="ar-DZ" sz="1600" b="1" dirty="0" smtClean="0"/>
                        <a:t> 2</a:t>
                      </a:r>
                    </a:p>
                    <a:p>
                      <a:pPr algn="ctr" rtl="1"/>
                      <a:r>
                        <a:rPr lang="ar-DZ" sz="1600" b="1" dirty="0" smtClean="0"/>
                        <a:t>نمط 3</a:t>
                      </a:r>
                    </a:p>
                    <a:p>
                      <a:pPr algn="ctr" rtl="1"/>
                      <a:r>
                        <a:rPr lang="ar-DZ" sz="1600" b="1" dirty="0" smtClean="0"/>
                        <a:t>نمط تعلم</a:t>
                      </a:r>
                      <a:r>
                        <a:rPr lang="ar-DZ" sz="1600" b="1" baseline="0" dirty="0" smtClean="0"/>
                        <a:t> الادماج</a:t>
                      </a:r>
                      <a:endParaRPr lang="fr-FR" sz="16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FFFF"/>
                    </a:solidFill>
                  </a:tcPr>
                </a:tc>
                <a:tc>
                  <a:txBody>
                    <a:bodyPr/>
                    <a:lstStyle/>
                    <a:p>
                      <a:pPr algn="ctr" rtl="1"/>
                      <a:r>
                        <a:rPr lang="ar-DZ" sz="1600" b="1" dirty="0" smtClean="0">
                          <a:solidFill>
                            <a:schemeClr val="bg1">
                              <a:lumMod val="75000"/>
                            </a:schemeClr>
                          </a:solidFill>
                        </a:rPr>
                        <a:t>مركبة المعارف</a:t>
                      </a:r>
                    </a:p>
                    <a:p>
                      <a:pPr algn="ctr" rtl="1"/>
                      <a:r>
                        <a:rPr lang="ar-DZ" sz="1600" b="1" dirty="0" smtClean="0">
                          <a:solidFill>
                            <a:srgbClr val="C00000"/>
                          </a:solidFill>
                        </a:rPr>
                        <a:t>مركبة</a:t>
                      </a:r>
                      <a:r>
                        <a:rPr lang="ar-DZ" sz="1600" b="1" baseline="0" dirty="0" smtClean="0">
                          <a:solidFill>
                            <a:srgbClr val="C00000"/>
                          </a:solidFill>
                        </a:rPr>
                        <a:t> التوظيف</a:t>
                      </a:r>
                    </a:p>
                    <a:p>
                      <a:pPr algn="ctr" rtl="1"/>
                      <a:r>
                        <a:rPr lang="ar-DZ" sz="1600" b="1" baseline="0" dirty="0" smtClean="0">
                          <a:solidFill>
                            <a:schemeClr val="accent5">
                              <a:lumMod val="10000"/>
                            </a:schemeClr>
                          </a:solidFill>
                        </a:rPr>
                        <a:t>سلوك وقيم</a:t>
                      </a:r>
                      <a:endParaRPr lang="fr-FR" sz="1600" b="1" dirty="0">
                        <a:solidFill>
                          <a:schemeClr val="accent5">
                            <a:lumMod val="10000"/>
                          </a:schemeClr>
                        </a:solidFill>
                      </a:endParaRPr>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smtClean="0"/>
                        <a:t>الكفاءة </a:t>
                      </a:r>
                      <a:r>
                        <a:rPr lang="ar-DZ" sz="1800" b="1" dirty="0" err="1" smtClean="0"/>
                        <a:t>الختامية1</a:t>
                      </a:r>
                      <a:endParaRPr lang="fr-FR" sz="1800" b="1" dirty="0" smtClean="0"/>
                    </a:p>
                    <a:p>
                      <a:pPr algn="ctr" rtl="1"/>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الميدان 1</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081012">
                <a:tc>
                  <a:txBody>
                    <a:bodyPr/>
                    <a:lstStyle/>
                    <a:p>
                      <a:pPr algn="ctr" rtl="1"/>
                      <a:endParaRPr lang="fr-FR" sz="180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400" b="1" kern="1200" dirty="0" err="1" smtClean="0">
                          <a:solidFill>
                            <a:schemeClr val="bg1">
                              <a:lumMod val="75000"/>
                            </a:schemeClr>
                          </a:solidFill>
                          <a:latin typeface="+mn-lt"/>
                          <a:ea typeface="+mn-ea"/>
                          <a:cs typeface="+mn-cs"/>
                        </a:rPr>
                        <a:t>معيارمركبة</a:t>
                      </a:r>
                      <a:r>
                        <a:rPr lang="ar-DZ" sz="1400" dirty="0" err="1" smtClean="0"/>
                        <a:t>1</a:t>
                      </a:r>
                      <a:endParaRPr lang="ar-DZ"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dirty="0" err="1" smtClean="0">
                          <a:solidFill>
                            <a:srgbClr val="C00000"/>
                          </a:solidFill>
                          <a:latin typeface="+mn-lt"/>
                          <a:ea typeface="+mn-ea"/>
                          <a:cs typeface="+mn-cs"/>
                        </a:rPr>
                        <a:t>معيارمركبة2</a:t>
                      </a:r>
                      <a:endParaRPr lang="ar-DZ" sz="1400" b="1" kern="1200" dirty="0" smtClean="0">
                        <a:solidFill>
                          <a:srgbClr val="C00000"/>
                        </a:solidFill>
                        <a:latin typeface="+mn-l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baseline="0" dirty="0" err="1" smtClean="0">
                          <a:solidFill>
                            <a:schemeClr val="accent5">
                              <a:lumMod val="10000"/>
                            </a:schemeClr>
                          </a:solidFill>
                          <a:latin typeface="+mn-lt"/>
                          <a:ea typeface="+mn-ea"/>
                          <a:cs typeface="+mn-cs"/>
                        </a:rPr>
                        <a:t>معيارمركبة</a:t>
                      </a:r>
                      <a:r>
                        <a:rPr lang="ar-DZ" sz="1400" dirty="0" err="1" smtClean="0"/>
                        <a:t>3</a:t>
                      </a:r>
                      <a:endParaRPr lang="fr-FR"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dirty="0" smtClean="0"/>
                        <a:t>معيار 4</a:t>
                      </a:r>
                      <a:endParaRPr lang="fr-FR" sz="14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600" b="1" dirty="0" smtClean="0"/>
                        <a:t>نمط </a:t>
                      </a:r>
                      <a:r>
                        <a:rPr lang="ar-DZ" sz="1600" b="1" dirty="0" err="1" smtClean="0"/>
                        <a:t>1نمط</a:t>
                      </a:r>
                      <a:r>
                        <a:rPr lang="ar-DZ" sz="1600" b="1" dirty="0" smtClean="0"/>
                        <a:t> 2</a:t>
                      </a:r>
                    </a:p>
                    <a:p>
                      <a:pPr algn="ctr" rtl="1"/>
                      <a:r>
                        <a:rPr lang="ar-DZ" sz="1600" b="1" dirty="0" smtClean="0"/>
                        <a:t>نمط 3</a:t>
                      </a:r>
                    </a:p>
                    <a:p>
                      <a:pPr algn="ctr" rtl="1"/>
                      <a:r>
                        <a:rPr lang="ar-DZ" sz="1600" b="1" dirty="0" smtClean="0"/>
                        <a:t>نمط تعلم</a:t>
                      </a:r>
                      <a:r>
                        <a:rPr lang="ar-DZ" sz="1600" b="1" baseline="0" dirty="0" smtClean="0"/>
                        <a:t> الادماج</a:t>
                      </a:r>
                      <a:endParaRPr lang="fr-FR" sz="1600" b="1" dirty="0" smtClean="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FFFF"/>
                    </a:solidFill>
                  </a:tcPr>
                </a:tc>
                <a:tc>
                  <a:txBody>
                    <a:bodyPr/>
                    <a:lstStyle/>
                    <a:p>
                      <a:pPr algn="ctr" rtl="1"/>
                      <a:r>
                        <a:rPr lang="ar-DZ" sz="1600" b="1" dirty="0" smtClean="0">
                          <a:solidFill>
                            <a:schemeClr val="bg1">
                              <a:lumMod val="75000"/>
                            </a:schemeClr>
                          </a:solidFill>
                        </a:rPr>
                        <a:t>مركبة المعارف</a:t>
                      </a:r>
                    </a:p>
                    <a:p>
                      <a:pPr algn="ctr" rtl="1"/>
                      <a:r>
                        <a:rPr lang="ar-DZ" sz="1600" b="1" dirty="0" smtClean="0">
                          <a:solidFill>
                            <a:srgbClr val="C00000"/>
                          </a:solidFill>
                        </a:rPr>
                        <a:t>مركبة</a:t>
                      </a:r>
                      <a:r>
                        <a:rPr lang="ar-DZ" sz="1600" b="1" baseline="0" dirty="0" smtClean="0">
                          <a:solidFill>
                            <a:srgbClr val="C00000"/>
                          </a:solidFill>
                        </a:rPr>
                        <a:t> التوظيف</a:t>
                      </a:r>
                    </a:p>
                    <a:p>
                      <a:pPr algn="ctr" rtl="1"/>
                      <a:r>
                        <a:rPr lang="ar-DZ" sz="1600" b="1" baseline="0" dirty="0" smtClean="0">
                          <a:solidFill>
                            <a:schemeClr val="accent5">
                              <a:lumMod val="10000"/>
                            </a:schemeClr>
                          </a:solidFill>
                        </a:rPr>
                        <a:t>سلوك وقيم</a:t>
                      </a:r>
                      <a:endParaRPr lang="fr-FR" sz="1600" b="1" dirty="0" smtClean="0">
                        <a:solidFill>
                          <a:schemeClr val="accent5">
                            <a:lumMod val="10000"/>
                          </a:schemeClr>
                        </a:solidFill>
                      </a:endParaRPr>
                    </a:p>
                    <a:p>
                      <a:pPr algn="ctr" rtl="1"/>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smtClean="0"/>
                        <a:t>الكفاءة الختامية 2</a:t>
                      </a:r>
                      <a:endParaRPr lang="fr-FR" sz="1800" b="1" dirty="0" smtClean="0"/>
                    </a:p>
                    <a:p>
                      <a:pPr algn="ctr" rtl="1"/>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الميدان 2</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081012">
                <a:tc>
                  <a:txBody>
                    <a:bodyPr/>
                    <a:lstStyle/>
                    <a:p>
                      <a:pPr algn="ctr" rtl="1"/>
                      <a:endParaRPr lang="fr-FR" sz="180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400" b="1" kern="1200" dirty="0" err="1" smtClean="0">
                          <a:solidFill>
                            <a:schemeClr val="bg1">
                              <a:lumMod val="75000"/>
                            </a:schemeClr>
                          </a:solidFill>
                          <a:latin typeface="+mn-lt"/>
                          <a:ea typeface="+mn-ea"/>
                          <a:cs typeface="+mn-cs"/>
                        </a:rPr>
                        <a:t>معيارمركبة</a:t>
                      </a:r>
                      <a:r>
                        <a:rPr lang="ar-DZ" sz="1400" dirty="0" err="1" smtClean="0"/>
                        <a:t>1</a:t>
                      </a:r>
                      <a:endParaRPr lang="ar-DZ"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dirty="0" err="1" smtClean="0">
                          <a:solidFill>
                            <a:srgbClr val="C00000"/>
                          </a:solidFill>
                          <a:latin typeface="+mn-lt"/>
                          <a:ea typeface="+mn-ea"/>
                          <a:cs typeface="+mn-cs"/>
                        </a:rPr>
                        <a:t>معيارمركبة2</a:t>
                      </a:r>
                      <a:endParaRPr lang="ar-DZ" sz="1400" b="1" kern="1200" dirty="0" smtClean="0">
                        <a:solidFill>
                          <a:srgbClr val="C00000"/>
                        </a:solidFill>
                        <a:latin typeface="+mn-l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baseline="0" dirty="0" err="1" smtClean="0">
                          <a:solidFill>
                            <a:schemeClr val="accent5">
                              <a:lumMod val="10000"/>
                            </a:schemeClr>
                          </a:solidFill>
                          <a:latin typeface="+mn-lt"/>
                          <a:ea typeface="+mn-ea"/>
                          <a:cs typeface="+mn-cs"/>
                        </a:rPr>
                        <a:t>معيارمركبة</a:t>
                      </a:r>
                      <a:r>
                        <a:rPr lang="ar-DZ" sz="1400" dirty="0" err="1" smtClean="0"/>
                        <a:t>3</a:t>
                      </a:r>
                      <a:endParaRPr lang="fr-FR"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dirty="0" smtClean="0"/>
                        <a:t>معيار 4</a:t>
                      </a:r>
                      <a:endParaRPr lang="fr-FR" sz="14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600" b="1" dirty="0" smtClean="0"/>
                        <a:t>نمط </a:t>
                      </a:r>
                      <a:r>
                        <a:rPr lang="ar-DZ" sz="1600" b="1" dirty="0" err="1" smtClean="0"/>
                        <a:t>1نمط</a:t>
                      </a:r>
                      <a:r>
                        <a:rPr lang="ar-DZ" sz="1600" b="1" dirty="0" smtClean="0"/>
                        <a:t> 2</a:t>
                      </a:r>
                    </a:p>
                    <a:p>
                      <a:pPr algn="ctr" rtl="1"/>
                      <a:r>
                        <a:rPr lang="ar-DZ" sz="1600" b="1" dirty="0" smtClean="0"/>
                        <a:t>نمط 3</a:t>
                      </a:r>
                    </a:p>
                    <a:p>
                      <a:pPr algn="ctr" rtl="1"/>
                      <a:r>
                        <a:rPr lang="ar-DZ" sz="1600" b="1" dirty="0" smtClean="0"/>
                        <a:t>نمط تعلم</a:t>
                      </a:r>
                      <a:r>
                        <a:rPr lang="ar-DZ" sz="1600" b="1" baseline="0" dirty="0" smtClean="0"/>
                        <a:t> الادماج</a:t>
                      </a:r>
                      <a:endParaRPr lang="fr-FR" sz="1600" b="1" dirty="0" smtClean="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FFFF"/>
                    </a:solidFill>
                  </a:tcPr>
                </a:tc>
                <a:tc>
                  <a:txBody>
                    <a:bodyPr/>
                    <a:lstStyle/>
                    <a:p>
                      <a:pPr algn="ctr" rtl="1"/>
                      <a:r>
                        <a:rPr lang="ar-DZ" sz="1600" b="1" dirty="0" smtClean="0">
                          <a:solidFill>
                            <a:schemeClr val="bg1">
                              <a:lumMod val="75000"/>
                            </a:schemeClr>
                          </a:solidFill>
                        </a:rPr>
                        <a:t>مركبة المعارف</a:t>
                      </a:r>
                    </a:p>
                    <a:p>
                      <a:pPr algn="ctr" rtl="1"/>
                      <a:r>
                        <a:rPr lang="ar-DZ" sz="1600" b="1" dirty="0" smtClean="0">
                          <a:solidFill>
                            <a:srgbClr val="C00000"/>
                          </a:solidFill>
                        </a:rPr>
                        <a:t>مركبة</a:t>
                      </a:r>
                      <a:r>
                        <a:rPr lang="ar-DZ" sz="1600" b="1" baseline="0" dirty="0" smtClean="0">
                          <a:solidFill>
                            <a:srgbClr val="C00000"/>
                          </a:solidFill>
                        </a:rPr>
                        <a:t> التوظيف</a:t>
                      </a:r>
                    </a:p>
                    <a:p>
                      <a:pPr algn="ctr" rtl="1"/>
                      <a:r>
                        <a:rPr lang="ar-DZ" sz="1600" b="1" baseline="0" dirty="0" smtClean="0">
                          <a:solidFill>
                            <a:schemeClr val="accent5">
                              <a:lumMod val="10000"/>
                            </a:schemeClr>
                          </a:solidFill>
                        </a:rPr>
                        <a:t>سلوك وقيم</a:t>
                      </a:r>
                      <a:endParaRPr lang="fr-FR" sz="1600" b="1" dirty="0" smtClean="0">
                        <a:solidFill>
                          <a:schemeClr val="accent5">
                            <a:lumMod val="10000"/>
                          </a:schemeClr>
                        </a:solidFill>
                      </a:endParaRPr>
                    </a:p>
                    <a:p>
                      <a:pPr algn="ctr" rtl="1"/>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smtClean="0"/>
                        <a:t>الكفاءة الختامية 3</a:t>
                      </a:r>
                      <a:endParaRPr lang="fr-FR" sz="1800" b="1" dirty="0" smtClean="0"/>
                    </a:p>
                    <a:p>
                      <a:pPr algn="ctr" rtl="1"/>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b="1" dirty="0" smtClean="0"/>
                        <a:t>الميدان 3</a:t>
                      </a:r>
                      <a:endParaRPr lang="fr-FR" sz="18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947992">
                <a:tc>
                  <a:txBody>
                    <a:bodyPr/>
                    <a:lstStyle/>
                    <a:p>
                      <a:pPr algn="ctr" rtl="1"/>
                      <a:endParaRPr lang="fr-FR" sz="180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400" b="1" kern="1200" dirty="0" err="1" smtClean="0">
                          <a:solidFill>
                            <a:schemeClr val="bg1">
                              <a:lumMod val="75000"/>
                            </a:schemeClr>
                          </a:solidFill>
                          <a:latin typeface="+mn-lt"/>
                          <a:ea typeface="+mn-ea"/>
                          <a:cs typeface="+mn-cs"/>
                        </a:rPr>
                        <a:t>معيارمركبة</a:t>
                      </a:r>
                      <a:r>
                        <a:rPr lang="ar-DZ" sz="1400" dirty="0" err="1" smtClean="0"/>
                        <a:t>1</a:t>
                      </a:r>
                      <a:endParaRPr lang="ar-DZ"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dirty="0" err="1" smtClean="0">
                          <a:solidFill>
                            <a:srgbClr val="C00000"/>
                          </a:solidFill>
                          <a:latin typeface="+mn-lt"/>
                          <a:ea typeface="+mn-ea"/>
                          <a:cs typeface="+mn-cs"/>
                        </a:rPr>
                        <a:t>معيارمركبة2</a:t>
                      </a:r>
                      <a:endParaRPr lang="ar-DZ" sz="1400" b="1" kern="1200" dirty="0" smtClean="0">
                        <a:solidFill>
                          <a:srgbClr val="C00000"/>
                        </a:solidFill>
                        <a:latin typeface="+mn-l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DZ" sz="1400" b="1" kern="1200" baseline="0" dirty="0" err="1" smtClean="0">
                          <a:solidFill>
                            <a:schemeClr val="accent5">
                              <a:lumMod val="10000"/>
                            </a:schemeClr>
                          </a:solidFill>
                          <a:latin typeface="+mn-lt"/>
                          <a:ea typeface="+mn-ea"/>
                          <a:cs typeface="+mn-cs"/>
                        </a:rPr>
                        <a:t>معيارمركبة</a:t>
                      </a:r>
                      <a:r>
                        <a:rPr lang="ar-DZ" sz="1400" dirty="0" err="1" smtClean="0"/>
                        <a:t>3</a:t>
                      </a:r>
                      <a:endParaRPr lang="fr-FR" sz="14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ar-DZ" sz="1400" dirty="0" smtClean="0"/>
                        <a:t>معيار 4</a:t>
                      </a:r>
                      <a:endParaRPr lang="fr-FR" sz="14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600" b="1" dirty="0" smtClean="0"/>
                        <a:t>نمط تعلم</a:t>
                      </a:r>
                      <a:r>
                        <a:rPr lang="ar-DZ" sz="1600" b="1" baseline="0" dirty="0" smtClean="0"/>
                        <a:t> ادماج الميادين</a:t>
                      </a:r>
                      <a:endParaRPr lang="fr-FR" sz="1600" b="1" dirty="0" smtClean="0"/>
                    </a:p>
                    <a:p>
                      <a:pPr algn="ctr" rtl="1"/>
                      <a:endParaRPr lang="fr-FR" sz="1600" b="1"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FFFF"/>
                    </a:solidFill>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1"/>
                      <a:r>
                        <a:rPr lang="ar-DZ" sz="1800" dirty="0" err="1" smtClean="0"/>
                        <a:t>......</a:t>
                      </a:r>
                      <a:endParaRPr lang="fr-FR" sz="1800" dirty="0"/>
                    </a:p>
                  </a:txBody>
                  <a:tcPr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503847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2274"/>
            <a:ext cx="4032449"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3200" b="1" dirty="0" smtClean="0"/>
              <a:t> محاور هيكلة المناهج  </a:t>
            </a:r>
            <a:endParaRPr lang="fr-FR" sz="3200" b="1" dirty="0"/>
          </a:p>
        </p:txBody>
      </p:sp>
      <p:sp>
        <p:nvSpPr>
          <p:cNvPr id="14" name="Lune 13"/>
          <p:cNvSpPr/>
          <p:nvPr/>
        </p:nvSpPr>
        <p:spPr>
          <a:xfrm rot="5400000">
            <a:off x="3911244" y="853536"/>
            <a:ext cx="1446613" cy="2664296"/>
          </a:xfrm>
          <a:prstGeom prst="moon">
            <a:avLst>
              <a:gd name="adj" fmla="val 822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المحور </a:t>
            </a: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النسقي</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Lune 14"/>
          <p:cNvSpPr/>
          <p:nvPr/>
        </p:nvSpPr>
        <p:spPr>
          <a:xfrm rot="12975605">
            <a:off x="5758823" y="2828012"/>
            <a:ext cx="1223867" cy="1495154"/>
          </a:xfrm>
          <a:prstGeom prst="moon">
            <a:avLst>
              <a:gd name="adj" fmla="val 822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rtl="1"/>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القيمي</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Lune 15"/>
          <p:cNvSpPr/>
          <p:nvPr/>
        </p:nvSpPr>
        <p:spPr>
          <a:xfrm rot="19450038">
            <a:off x="2268916" y="2679082"/>
            <a:ext cx="1519405" cy="1971265"/>
          </a:xfrm>
          <a:prstGeom prst="moon">
            <a:avLst>
              <a:gd name="adj" fmla="val 7015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rtl="1"/>
            <a:endParaRPr lang="fr-FR" sz="2400" b="1" dirty="0">
              <a:solidFill>
                <a:schemeClr val="tx1"/>
              </a:solidFill>
            </a:endParaRPr>
          </a:p>
        </p:txBody>
      </p:sp>
      <p:sp>
        <p:nvSpPr>
          <p:cNvPr id="17" name="Lune 36"/>
          <p:cNvSpPr/>
          <p:nvPr/>
        </p:nvSpPr>
        <p:spPr>
          <a:xfrm rot="16200000" flipV="1">
            <a:off x="4058486" y="1863053"/>
            <a:ext cx="1152128" cy="2880321"/>
          </a:xfrm>
          <a:custGeom>
            <a:avLst/>
            <a:gdLst>
              <a:gd name="connsiteX0" fmla="*/ 1270730 w 1270730"/>
              <a:gd name="connsiteY0" fmla="*/ 1387647 h 1387647"/>
              <a:gd name="connsiteX1" fmla="*/ 0 w 1270730"/>
              <a:gd name="connsiteY1" fmla="*/ 693823 h 1387647"/>
              <a:gd name="connsiteX2" fmla="*/ 1270730 w 1270730"/>
              <a:gd name="connsiteY2" fmla="*/ -1 h 1387647"/>
              <a:gd name="connsiteX3" fmla="*/ 1270730 w 1270730"/>
              <a:gd name="connsiteY3" fmla="*/ 1387646 h 1387647"/>
              <a:gd name="connsiteX4" fmla="*/ 1270730 w 1270730"/>
              <a:gd name="connsiteY4" fmla="*/ 1387647 h 1387647"/>
              <a:gd name="connsiteX0" fmla="*/ 1270730 w 1471586"/>
              <a:gd name="connsiteY0" fmla="*/ 1387648 h 1387648"/>
              <a:gd name="connsiteX1" fmla="*/ 0 w 1471586"/>
              <a:gd name="connsiteY1" fmla="*/ 693824 h 1387648"/>
              <a:gd name="connsiteX2" fmla="*/ 1270730 w 1471586"/>
              <a:gd name="connsiteY2" fmla="*/ 0 h 1387648"/>
              <a:gd name="connsiteX3" fmla="*/ 1471586 w 1471586"/>
              <a:gd name="connsiteY3" fmla="*/ 755561 h 1387648"/>
              <a:gd name="connsiteX4" fmla="*/ 1270730 w 1471586"/>
              <a:gd name="connsiteY4" fmla="*/ 1387647 h 1387648"/>
              <a:gd name="connsiteX5" fmla="*/ 1270730 w 1471586"/>
              <a:gd name="connsiteY5" fmla="*/ 1387648 h 1387648"/>
              <a:gd name="connsiteX0" fmla="*/ 1224908 w 1471667"/>
              <a:gd name="connsiteY0" fmla="*/ 1392749 h 1392749"/>
              <a:gd name="connsiteX1" fmla="*/ 81 w 1471667"/>
              <a:gd name="connsiteY1" fmla="*/ 693824 h 1392749"/>
              <a:gd name="connsiteX2" fmla="*/ 1270811 w 1471667"/>
              <a:gd name="connsiteY2" fmla="*/ 0 h 1392749"/>
              <a:gd name="connsiteX3" fmla="*/ 1471667 w 1471667"/>
              <a:gd name="connsiteY3" fmla="*/ 755561 h 1392749"/>
              <a:gd name="connsiteX4" fmla="*/ 1270811 w 1471667"/>
              <a:gd name="connsiteY4" fmla="*/ 1387647 h 1392749"/>
              <a:gd name="connsiteX5" fmla="*/ 1224908 w 1471667"/>
              <a:gd name="connsiteY5" fmla="*/ 1392749 h 1392749"/>
              <a:gd name="connsiteX0" fmla="*/ 1224933 w 1471692"/>
              <a:gd name="connsiteY0" fmla="*/ 1402950 h 1402950"/>
              <a:gd name="connsiteX1" fmla="*/ 106 w 1471692"/>
              <a:gd name="connsiteY1" fmla="*/ 704025 h 1402950"/>
              <a:gd name="connsiteX2" fmla="*/ 1153529 w 1471692"/>
              <a:gd name="connsiteY2" fmla="*/ 0 h 1402950"/>
              <a:gd name="connsiteX3" fmla="*/ 1471692 w 1471692"/>
              <a:gd name="connsiteY3" fmla="*/ 765762 h 1402950"/>
              <a:gd name="connsiteX4" fmla="*/ 1270836 w 1471692"/>
              <a:gd name="connsiteY4" fmla="*/ 1397848 h 1402950"/>
              <a:gd name="connsiteX5" fmla="*/ 1224933 w 1471692"/>
              <a:gd name="connsiteY5" fmla="*/ 1402950 h 1402950"/>
              <a:gd name="connsiteX0" fmla="*/ 1246614 w 1493373"/>
              <a:gd name="connsiteY0" fmla="*/ 1428251 h 1428251"/>
              <a:gd name="connsiteX1" fmla="*/ 21787 w 1493373"/>
              <a:gd name="connsiteY1" fmla="*/ 729326 h 1428251"/>
              <a:gd name="connsiteX2" fmla="*/ 514115 w 1493373"/>
              <a:gd name="connsiteY2" fmla="*/ 204501 h 1428251"/>
              <a:gd name="connsiteX3" fmla="*/ 1175210 w 1493373"/>
              <a:gd name="connsiteY3" fmla="*/ 25301 h 1428251"/>
              <a:gd name="connsiteX4" fmla="*/ 1493373 w 1493373"/>
              <a:gd name="connsiteY4" fmla="*/ 791063 h 1428251"/>
              <a:gd name="connsiteX5" fmla="*/ 1292517 w 1493373"/>
              <a:gd name="connsiteY5" fmla="*/ 1423149 h 1428251"/>
              <a:gd name="connsiteX6" fmla="*/ 1246614 w 1493373"/>
              <a:gd name="connsiteY6" fmla="*/ 1428251 h 1428251"/>
              <a:gd name="connsiteX0" fmla="*/ 1225091 w 1471850"/>
              <a:gd name="connsiteY0" fmla="*/ 1428251 h 1428251"/>
              <a:gd name="connsiteX1" fmla="*/ 436489 w 1471850"/>
              <a:gd name="connsiteY1" fmla="*/ 1255213 h 1428251"/>
              <a:gd name="connsiteX2" fmla="*/ 264 w 1471850"/>
              <a:gd name="connsiteY2" fmla="*/ 729326 h 1428251"/>
              <a:gd name="connsiteX3" fmla="*/ 492592 w 1471850"/>
              <a:gd name="connsiteY3" fmla="*/ 204501 h 1428251"/>
              <a:gd name="connsiteX4" fmla="*/ 1153687 w 1471850"/>
              <a:gd name="connsiteY4" fmla="*/ 25301 h 1428251"/>
              <a:gd name="connsiteX5" fmla="*/ 1471850 w 1471850"/>
              <a:gd name="connsiteY5" fmla="*/ 791063 h 1428251"/>
              <a:gd name="connsiteX6" fmla="*/ 1270994 w 1471850"/>
              <a:gd name="connsiteY6" fmla="*/ 1423149 h 1428251"/>
              <a:gd name="connsiteX7" fmla="*/ 1225091 w 1471850"/>
              <a:gd name="connsiteY7" fmla="*/ 1428251 h 1428251"/>
              <a:gd name="connsiteX0" fmla="*/ 1225047 w 1471806"/>
              <a:gd name="connsiteY0" fmla="*/ 1428251 h 1429776"/>
              <a:gd name="connsiteX1" fmla="*/ 885272 w 1471806"/>
              <a:gd name="connsiteY1" fmla="*/ 1413330 h 1429776"/>
              <a:gd name="connsiteX2" fmla="*/ 436445 w 1471806"/>
              <a:gd name="connsiteY2" fmla="*/ 1255213 h 1429776"/>
              <a:gd name="connsiteX3" fmla="*/ 220 w 1471806"/>
              <a:gd name="connsiteY3" fmla="*/ 729326 h 1429776"/>
              <a:gd name="connsiteX4" fmla="*/ 492548 w 1471806"/>
              <a:gd name="connsiteY4" fmla="*/ 204501 h 1429776"/>
              <a:gd name="connsiteX5" fmla="*/ 1153643 w 1471806"/>
              <a:gd name="connsiteY5" fmla="*/ 25301 h 1429776"/>
              <a:gd name="connsiteX6" fmla="*/ 1471806 w 1471806"/>
              <a:gd name="connsiteY6" fmla="*/ 791063 h 1429776"/>
              <a:gd name="connsiteX7" fmla="*/ 1270950 w 1471806"/>
              <a:gd name="connsiteY7" fmla="*/ 1423149 h 1429776"/>
              <a:gd name="connsiteX8" fmla="*/ 1225047 w 1471806"/>
              <a:gd name="connsiteY8" fmla="*/ 1428251 h 1429776"/>
              <a:gd name="connsiteX0" fmla="*/ 1225047 w 1471806"/>
              <a:gd name="connsiteY0" fmla="*/ 1428251 h 1429776"/>
              <a:gd name="connsiteX1" fmla="*/ 885272 w 1471806"/>
              <a:gd name="connsiteY1" fmla="*/ 1413330 h 1429776"/>
              <a:gd name="connsiteX2" fmla="*/ 436445 w 1471806"/>
              <a:gd name="connsiteY2" fmla="*/ 1255213 h 1429776"/>
              <a:gd name="connsiteX3" fmla="*/ 220 w 1471806"/>
              <a:gd name="connsiteY3" fmla="*/ 729326 h 1429776"/>
              <a:gd name="connsiteX4" fmla="*/ 492548 w 1471806"/>
              <a:gd name="connsiteY4" fmla="*/ 204501 h 1429776"/>
              <a:gd name="connsiteX5" fmla="*/ 1153643 w 1471806"/>
              <a:gd name="connsiteY5" fmla="*/ 25301 h 1429776"/>
              <a:gd name="connsiteX6" fmla="*/ 1471806 w 1471806"/>
              <a:gd name="connsiteY6" fmla="*/ 791063 h 1429776"/>
              <a:gd name="connsiteX7" fmla="*/ 1357655 w 1471806"/>
              <a:gd name="connsiteY7" fmla="*/ 1183423 h 1429776"/>
              <a:gd name="connsiteX8" fmla="*/ 1225047 w 1471806"/>
              <a:gd name="connsiteY8" fmla="*/ 1428251 h 1429776"/>
              <a:gd name="connsiteX0" fmla="*/ 1225047 w 1471807"/>
              <a:gd name="connsiteY0" fmla="*/ 1428251 h 1429776"/>
              <a:gd name="connsiteX1" fmla="*/ 885272 w 1471807"/>
              <a:gd name="connsiteY1" fmla="*/ 1413330 h 1429776"/>
              <a:gd name="connsiteX2" fmla="*/ 436445 w 1471807"/>
              <a:gd name="connsiteY2" fmla="*/ 1255213 h 1429776"/>
              <a:gd name="connsiteX3" fmla="*/ 220 w 1471807"/>
              <a:gd name="connsiteY3" fmla="*/ 729326 h 1429776"/>
              <a:gd name="connsiteX4" fmla="*/ 492548 w 1471807"/>
              <a:gd name="connsiteY4" fmla="*/ 204501 h 1429776"/>
              <a:gd name="connsiteX5" fmla="*/ 1153643 w 1471807"/>
              <a:gd name="connsiteY5" fmla="*/ 25301 h 1429776"/>
              <a:gd name="connsiteX6" fmla="*/ 1471806 w 1471807"/>
              <a:gd name="connsiteY6" fmla="*/ 791063 h 1429776"/>
              <a:gd name="connsiteX7" fmla="*/ 1357655 w 1471807"/>
              <a:gd name="connsiteY7" fmla="*/ 1183423 h 1429776"/>
              <a:gd name="connsiteX8" fmla="*/ 1225047 w 1471807"/>
              <a:gd name="connsiteY8" fmla="*/ 1428251 h 1429776"/>
              <a:gd name="connsiteX0" fmla="*/ 1225047 w 1441884"/>
              <a:gd name="connsiteY0" fmla="*/ 1428251 h 1429776"/>
              <a:gd name="connsiteX1" fmla="*/ 885272 w 1441884"/>
              <a:gd name="connsiteY1" fmla="*/ 1413330 h 1429776"/>
              <a:gd name="connsiteX2" fmla="*/ 436445 w 1441884"/>
              <a:gd name="connsiteY2" fmla="*/ 1255213 h 1429776"/>
              <a:gd name="connsiteX3" fmla="*/ 220 w 1441884"/>
              <a:gd name="connsiteY3" fmla="*/ 729326 h 1429776"/>
              <a:gd name="connsiteX4" fmla="*/ 492548 w 1441884"/>
              <a:gd name="connsiteY4" fmla="*/ 204501 h 1429776"/>
              <a:gd name="connsiteX5" fmla="*/ 1153643 w 1441884"/>
              <a:gd name="connsiteY5" fmla="*/ 25301 h 1429776"/>
              <a:gd name="connsiteX6" fmla="*/ 1436104 w 1441884"/>
              <a:gd name="connsiteY6" fmla="*/ 561539 h 1429776"/>
              <a:gd name="connsiteX7" fmla="*/ 1357655 w 1441884"/>
              <a:gd name="connsiteY7" fmla="*/ 1183423 h 1429776"/>
              <a:gd name="connsiteX8" fmla="*/ 1225047 w 1441884"/>
              <a:gd name="connsiteY8" fmla="*/ 1428251 h 1429776"/>
              <a:gd name="connsiteX0" fmla="*/ 1225047 w 1440637"/>
              <a:gd name="connsiteY0" fmla="*/ 1403908 h 1405433"/>
              <a:gd name="connsiteX1" fmla="*/ 885272 w 1440637"/>
              <a:gd name="connsiteY1" fmla="*/ 1388987 h 1405433"/>
              <a:gd name="connsiteX2" fmla="*/ 436445 w 1440637"/>
              <a:gd name="connsiteY2" fmla="*/ 1230870 h 1405433"/>
              <a:gd name="connsiteX3" fmla="*/ 220 w 1440637"/>
              <a:gd name="connsiteY3" fmla="*/ 704983 h 1405433"/>
              <a:gd name="connsiteX4" fmla="*/ 492548 w 1440637"/>
              <a:gd name="connsiteY4" fmla="*/ 180158 h 1405433"/>
              <a:gd name="connsiteX5" fmla="*/ 1153643 w 1440637"/>
              <a:gd name="connsiteY5" fmla="*/ 958 h 1405433"/>
              <a:gd name="connsiteX6" fmla="*/ 1339199 w 1440637"/>
              <a:gd name="connsiteY6" fmla="*/ 266867 h 1405433"/>
              <a:gd name="connsiteX7" fmla="*/ 1436104 w 1440637"/>
              <a:gd name="connsiteY7" fmla="*/ 537196 h 1405433"/>
              <a:gd name="connsiteX8" fmla="*/ 1357655 w 1440637"/>
              <a:gd name="connsiteY8" fmla="*/ 1159080 h 1405433"/>
              <a:gd name="connsiteX9" fmla="*/ 1225047 w 1440637"/>
              <a:gd name="connsiteY9" fmla="*/ 1403908 h 1405433"/>
              <a:gd name="connsiteX0" fmla="*/ 1225047 w 1440637"/>
              <a:gd name="connsiteY0" fmla="*/ 1403908 h 1405433"/>
              <a:gd name="connsiteX1" fmla="*/ 885272 w 1440637"/>
              <a:gd name="connsiteY1" fmla="*/ 1388987 h 1405433"/>
              <a:gd name="connsiteX2" fmla="*/ 436445 w 1440637"/>
              <a:gd name="connsiteY2" fmla="*/ 1230870 h 1405433"/>
              <a:gd name="connsiteX3" fmla="*/ 220 w 1440637"/>
              <a:gd name="connsiteY3" fmla="*/ 704983 h 1405433"/>
              <a:gd name="connsiteX4" fmla="*/ 492548 w 1440637"/>
              <a:gd name="connsiteY4" fmla="*/ 180158 h 1405433"/>
              <a:gd name="connsiteX5" fmla="*/ 1153643 w 1440637"/>
              <a:gd name="connsiteY5" fmla="*/ 958 h 1405433"/>
              <a:gd name="connsiteX6" fmla="*/ 1339199 w 1440637"/>
              <a:gd name="connsiteY6" fmla="*/ 266867 h 1405433"/>
              <a:gd name="connsiteX7" fmla="*/ 1436104 w 1440637"/>
              <a:gd name="connsiteY7" fmla="*/ 537196 h 1405433"/>
              <a:gd name="connsiteX8" fmla="*/ 1357655 w 1440637"/>
              <a:gd name="connsiteY8" fmla="*/ 1159080 h 1405433"/>
              <a:gd name="connsiteX9" fmla="*/ 1225047 w 1440637"/>
              <a:gd name="connsiteY9" fmla="*/ 1403908 h 1405433"/>
              <a:gd name="connsiteX0" fmla="*/ 1225047 w 1448431"/>
              <a:gd name="connsiteY0" fmla="*/ 1403908 h 1405433"/>
              <a:gd name="connsiteX1" fmla="*/ 885272 w 1448431"/>
              <a:gd name="connsiteY1" fmla="*/ 1388987 h 1405433"/>
              <a:gd name="connsiteX2" fmla="*/ 436445 w 1448431"/>
              <a:gd name="connsiteY2" fmla="*/ 1230870 h 1405433"/>
              <a:gd name="connsiteX3" fmla="*/ 220 w 1448431"/>
              <a:gd name="connsiteY3" fmla="*/ 704983 h 1405433"/>
              <a:gd name="connsiteX4" fmla="*/ 492548 w 1448431"/>
              <a:gd name="connsiteY4" fmla="*/ 180158 h 1405433"/>
              <a:gd name="connsiteX5" fmla="*/ 1153643 w 1448431"/>
              <a:gd name="connsiteY5" fmla="*/ 958 h 1405433"/>
              <a:gd name="connsiteX6" fmla="*/ 1186190 w 1448431"/>
              <a:gd name="connsiteY6" fmla="*/ 32241 h 1405433"/>
              <a:gd name="connsiteX7" fmla="*/ 1267795 w 1448431"/>
              <a:gd name="connsiteY7" fmla="*/ 78146 h 1405433"/>
              <a:gd name="connsiteX8" fmla="*/ 1436104 w 1448431"/>
              <a:gd name="connsiteY8" fmla="*/ 537196 h 1405433"/>
              <a:gd name="connsiteX9" fmla="*/ 1357655 w 1448431"/>
              <a:gd name="connsiteY9" fmla="*/ 1159080 h 1405433"/>
              <a:gd name="connsiteX10" fmla="*/ 1225047 w 1448431"/>
              <a:gd name="connsiteY10" fmla="*/ 1403908 h 1405433"/>
              <a:gd name="connsiteX0" fmla="*/ 1225047 w 1448431"/>
              <a:gd name="connsiteY0" fmla="*/ 1410722 h 1412247"/>
              <a:gd name="connsiteX1" fmla="*/ 885272 w 1448431"/>
              <a:gd name="connsiteY1" fmla="*/ 1395801 h 1412247"/>
              <a:gd name="connsiteX2" fmla="*/ 436445 w 1448431"/>
              <a:gd name="connsiteY2" fmla="*/ 1237684 h 1412247"/>
              <a:gd name="connsiteX3" fmla="*/ 220 w 1448431"/>
              <a:gd name="connsiteY3" fmla="*/ 711797 h 1412247"/>
              <a:gd name="connsiteX4" fmla="*/ 492548 w 1448431"/>
              <a:gd name="connsiteY4" fmla="*/ 186972 h 1412247"/>
              <a:gd name="connsiteX5" fmla="*/ 1153643 w 1448431"/>
              <a:gd name="connsiteY5" fmla="*/ 7772 h 1412247"/>
              <a:gd name="connsiteX6" fmla="*/ 1267795 w 1448431"/>
              <a:gd name="connsiteY6" fmla="*/ 84960 h 1412247"/>
              <a:gd name="connsiteX7" fmla="*/ 1436104 w 1448431"/>
              <a:gd name="connsiteY7" fmla="*/ 544010 h 1412247"/>
              <a:gd name="connsiteX8" fmla="*/ 1357655 w 1448431"/>
              <a:gd name="connsiteY8" fmla="*/ 1165894 h 1412247"/>
              <a:gd name="connsiteX9" fmla="*/ 1225047 w 1448431"/>
              <a:gd name="connsiteY9" fmla="*/ 1410722 h 1412247"/>
              <a:gd name="connsiteX0" fmla="*/ 1225047 w 1448431"/>
              <a:gd name="connsiteY0" fmla="*/ 1449838 h 1451363"/>
              <a:gd name="connsiteX1" fmla="*/ 885272 w 1448431"/>
              <a:gd name="connsiteY1" fmla="*/ 1434917 h 1451363"/>
              <a:gd name="connsiteX2" fmla="*/ 436445 w 1448431"/>
              <a:gd name="connsiteY2" fmla="*/ 1276800 h 1451363"/>
              <a:gd name="connsiteX3" fmla="*/ 220 w 1448431"/>
              <a:gd name="connsiteY3" fmla="*/ 750913 h 1451363"/>
              <a:gd name="connsiteX4" fmla="*/ 492548 w 1448431"/>
              <a:gd name="connsiteY4" fmla="*/ 226088 h 1451363"/>
              <a:gd name="connsiteX5" fmla="*/ 1153643 w 1448431"/>
              <a:gd name="connsiteY5" fmla="*/ 46888 h 1451363"/>
              <a:gd name="connsiteX6" fmla="*/ 1175989 w 1448431"/>
              <a:gd name="connsiteY6" fmla="*/ 42468 h 1451363"/>
              <a:gd name="connsiteX7" fmla="*/ 1436104 w 1448431"/>
              <a:gd name="connsiteY7" fmla="*/ 583126 h 1451363"/>
              <a:gd name="connsiteX8" fmla="*/ 1357655 w 1448431"/>
              <a:gd name="connsiteY8" fmla="*/ 1205010 h 1451363"/>
              <a:gd name="connsiteX9" fmla="*/ 1225047 w 1448431"/>
              <a:gd name="connsiteY9" fmla="*/ 1449838 h 1451363"/>
              <a:gd name="connsiteX0" fmla="*/ 1175989 w 1448431"/>
              <a:gd name="connsiteY0" fmla="*/ 0 h 1408895"/>
              <a:gd name="connsiteX1" fmla="*/ 1436104 w 1448431"/>
              <a:gd name="connsiteY1" fmla="*/ 540658 h 1408895"/>
              <a:gd name="connsiteX2" fmla="*/ 1357655 w 1448431"/>
              <a:gd name="connsiteY2" fmla="*/ 1162542 h 1408895"/>
              <a:gd name="connsiteX3" fmla="*/ 1225047 w 1448431"/>
              <a:gd name="connsiteY3" fmla="*/ 1407370 h 1408895"/>
              <a:gd name="connsiteX4" fmla="*/ 885272 w 1448431"/>
              <a:gd name="connsiteY4" fmla="*/ 1392449 h 1408895"/>
              <a:gd name="connsiteX5" fmla="*/ 436445 w 1448431"/>
              <a:gd name="connsiteY5" fmla="*/ 1234332 h 1408895"/>
              <a:gd name="connsiteX6" fmla="*/ 220 w 1448431"/>
              <a:gd name="connsiteY6" fmla="*/ 708445 h 1408895"/>
              <a:gd name="connsiteX7" fmla="*/ 492548 w 1448431"/>
              <a:gd name="connsiteY7" fmla="*/ 183620 h 1408895"/>
              <a:gd name="connsiteX8" fmla="*/ 1245083 w 1448431"/>
              <a:gd name="connsiteY8" fmla="*/ 95860 h 1408895"/>
              <a:gd name="connsiteX0" fmla="*/ 1175989 w 1448431"/>
              <a:gd name="connsiteY0" fmla="*/ 3494 h 1412389"/>
              <a:gd name="connsiteX1" fmla="*/ 1436104 w 1448431"/>
              <a:gd name="connsiteY1" fmla="*/ 544152 h 1412389"/>
              <a:gd name="connsiteX2" fmla="*/ 1357655 w 1448431"/>
              <a:gd name="connsiteY2" fmla="*/ 1166036 h 1412389"/>
              <a:gd name="connsiteX3" fmla="*/ 1225047 w 1448431"/>
              <a:gd name="connsiteY3" fmla="*/ 1410864 h 1412389"/>
              <a:gd name="connsiteX4" fmla="*/ 885272 w 1448431"/>
              <a:gd name="connsiteY4" fmla="*/ 1395943 h 1412389"/>
              <a:gd name="connsiteX5" fmla="*/ 436445 w 1448431"/>
              <a:gd name="connsiteY5" fmla="*/ 1237826 h 1412389"/>
              <a:gd name="connsiteX6" fmla="*/ 220 w 1448431"/>
              <a:gd name="connsiteY6" fmla="*/ 711939 h 1412389"/>
              <a:gd name="connsiteX7" fmla="*/ 492548 w 1448431"/>
              <a:gd name="connsiteY7" fmla="*/ 187114 h 1412389"/>
              <a:gd name="connsiteX8" fmla="*/ 1153278 w 1448431"/>
              <a:gd name="connsiteY8" fmla="*/ 22846 h 1412389"/>
              <a:gd name="connsiteX0" fmla="*/ 1175989 w 1448431"/>
              <a:gd name="connsiteY0" fmla="*/ 23366 h 1432261"/>
              <a:gd name="connsiteX1" fmla="*/ 1436104 w 1448431"/>
              <a:gd name="connsiteY1" fmla="*/ 564024 h 1432261"/>
              <a:gd name="connsiteX2" fmla="*/ 1357655 w 1448431"/>
              <a:gd name="connsiteY2" fmla="*/ 1185908 h 1432261"/>
              <a:gd name="connsiteX3" fmla="*/ 1225047 w 1448431"/>
              <a:gd name="connsiteY3" fmla="*/ 1430736 h 1432261"/>
              <a:gd name="connsiteX4" fmla="*/ 885272 w 1448431"/>
              <a:gd name="connsiteY4" fmla="*/ 1415815 h 1432261"/>
              <a:gd name="connsiteX5" fmla="*/ 436445 w 1448431"/>
              <a:gd name="connsiteY5" fmla="*/ 1257698 h 1432261"/>
              <a:gd name="connsiteX6" fmla="*/ 220 w 1448431"/>
              <a:gd name="connsiteY6" fmla="*/ 731811 h 1432261"/>
              <a:gd name="connsiteX7" fmla="*/ 492548 w 1448431"/>
              <a:gd name="connsiteY7" fmla="*/ 206986 h 1432261"/>
              <a:gd name="connsiteX8" fmla="*/ 1127878 w 1448431"/>
              <a:gd name="connsiteY8" fmla="*/ 20493 h 143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431" h="1432261">
                <a:moveTo>
                  <a:pt x="1175989" y="23366"/>
                </a:moveTo>
                <a:cubicBezTo>
                  <a:pt x="1192140" y="68421"/>
                  <a:pt x="1421127" y="383868"/>
                  <a:pt x="1436104" y="564024"/>
                </a:cubicBezTo>
                <a:cubicBezTo>
                  <a:pt x="1451081" y="744180"/>
                  <a:pt x="1473586" y="865487"/>
                  <a:pt x="1357655" y="1185908"/>
                </a:cubicBezTo>
                <a:lnTo>
                  <a:pt x="1225047" y="1430736"/>
                </a:lnTo>
                <a:cubicBezTo>
                  <a:pt x="1166718" y="1425699"/>
                  <a:pt x="1016706" y="1444655"/>
                  <a:pt x="885272" y="1415815"/>
                </a:cubicBezTo>
                <a:cubicBezTo>
                  <a:pt x="753838" y="1386975"/>
                  <a:pt x="589904" y="1368298"/>
                  <a:pt x="436445" y="1257698"/>
                </a:cubicBezTo>
                <a:cubicBezTo>
                  <a:pt x="282986" y="1147098"/>
                  <a:pt x="-9130" y="906930"/>
                  <a:pt x="220" y="731811"/>
                </a:cubicBezTo>
                <a:cubicBezTo>
                  <a:pt x="9571" y="556692"/>
                  <a:pt x="300311" y="324323"/>
                  <a:pt x="492548" y="206986"/>
                </a:cubicBezTo>
                <a:cubicBezTo>
                  <a:pt x="684785" y="89649"/>
                  <a:pt x="907230" y="-53945"/>
                  <a:pt x="1127878" y="20493"/>
                </a:cubicBezTo>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ar-SA" sz="2800" b="1" dirty="0" smtClean="0">
                <a:solidFill>
                  <a:srgbClr val="000000"/>
                </a:solidFill>
              </a:rPr>
              <a:t>المنهاج</a:t>
            </a:r>
            <a:endParaRPr lang="fr-FR" sz="2000" b="1" dirty="0">
              <a:solidFill>
                <a:srgbClr val="000000"/>
              </a:solidFill>
            </a:endParaRPr>
          </a:p>
          <a:p>
            <a:pPr algn="ctr" fontAlgn="auto">
              <a:spcBef>
                <a:spcPts val="0"/>
              </a:spcBef>
              <a:spcAft>
                <a:spcPts val="0"/>
              </a:spcAft>
              <a:defRPr/>
            </a:pPr>
            <a:endParaRPr lang="fr-FR" sz="2000" b="1" dirty="0">
              <a:solidFill>
                <a:srgbClr val="000000"/>
              </a:solidFill>
            </a:endParaRPr>
          </a:p>
        </p:txBody>
      </p:sp>
      <p:sp>
        <p:nvSpPr>
          <p:cNvPr id="18" name="Lune 17"/>
          <p:cNvSpPr/>
          <p:nvPr/>
        </p:nvSpPr>
        <p:spPr>
          <a:xfrm rot="16005642">
            <a:off x="3782263" y="4063512"/>
            <a:ext cx="1917681" cy="1576214"/>
          </a:xfrm>
          <a:prstGeom prst="moon">
            <a:avLst>
              <a:gd name="adj" fmla="val 822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fr-FR" sz="2400" b="1" dirty="0"/>
          </a:p>
        </p:txBody>
      </p:sp>
      <p:sp>
        <p:nvSpPr>
          <p:cNvPr id="20" name="ZoneTexte 19"/>
          <p:cNvSpPr txBox="1"/>
          <p:nvPr/>
        </p:nvSpPr>
        <p:spPr>
          <a:xfrm>
            <a:off x="4221542" y="4470484"/>
            <a:ext cx="1070538" cy="677108"/>
          </a:xfrm>
          <a:prstGeom prst="rect">
            <a:avLst/>
          </a:prstGeom>
          <a:solidFill>
            <a:srgbClr val="00B050"/>
          </a:solidFill>
        </p:spPr>
        <p:txBody>
          <a:bodyPr wrap="square" rtlCol="0">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a:t>
            </a:r>
            <a:r>
              <a:rPr lang="ar-SA" sz="2000" b="1" dirty="0" smtClean="0">
                <a:solidFill>
                  <a:schemeClr val="bg1"/>
                </a:solidFill>
              </a:rPr>
              <a:t>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البيداغوجي</a:t>
            </a:r>
            <a:endParaRPr lang="fr-FR" b="1" dirty="0">
              <a:solidFill>
                <a:schemeClr val="bg1"/>
              </a:solidFill>
            </a:endParaRPr>
          </a:p>
        </p:txBody>
      </p:sp>
      <p:sp>
        <p:nvSpPr>
          <p:cNvPr id="22" name="ZoneTexte 21"/>
          <p:cNvSpPr txBox="1"/>
          <p:nvPr/>
        </p:nvSpPr>
        <p:spPr>
          <a:xfrm rot="3349527">
            <a:off x="2351814" y="3298328"/>
            <a:ext cx="1264948" cy="830997"/>
          </a:xfrm>
          <a:prstGeom prst="rect">
            <a:avLst/>
          </a:prstGeom>
          <a:solidFill>
            <a:srgbClr val="00B050"/>
          </a:solidFill>
        </p:spPr>
        <p:txBody>
          <a:bodyPr wrap="square" rtlCol="0">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المعرفي </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Bulle ronde 23"/>
          <p:cNvSpPr/>
          <p:nvPr/>
        </p:nvSpPr>
        <p:spPr>
          <a:xfrm rot="528589">
            <a:off x="5931199" y="252778"/>
            <a:ext cx="3033578" cy="2533226"/>
          </a:xfrm>
          <a:prstGeom prst="wedgeEllipseCallout">
            <a:avLst>
              <a:gd name="adj1" fmla="val -61910"/>
              <a:gd name="adj2" fmla="val 43777"/>
            </a:avLst>
          </a:prstGeom>
          <a:solidFill>
            <a:srgbClr val="0000FF"/>
          </a:solidFill>
        </p:spPr>
        <p:style>
          <a:lnRef idx="3">
            <a:schemeClr val="lt1"/>
          </a:lnRef>
          <a:fillRef idx="1">
            <a:schemeClr val="accent3"/>
          </a:fillRef>
          <a:effectRef idx="1">
            <a:schemeClr val="accent3"/>
          </a:effectRef>
          <a:fontRef idx="minor">
            <a:schemeClr val="lt1"/>
          </a:fontRef>
        </p:style>
        <p:txBody>
          <a:bodyPr anchor="ctr"/>
          <a:lstStyle/>
          <a:p>
            <a:pPr lvl="0" algn="r" rtl="1"/>
            <a:r>
              <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rPr>
              <a:t>تقارب وتلاقي المناهج في وحدة تعلمية شاملة</a:t>
            </a:r>
            <a:r>
              <a:rPr lang="ar-SA"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ar-DZ"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r>
              <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rPr>
              <a:t>تصور شامل وتنازلي</a:t>
            </a: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للمناهج</a:t>
            </a:r>
            <a:endParaRPr lang="ar-DZ"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r>
              <a:rPr lang="ar-S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انسجام الأفقي والعمودي للمناهج</a:t>
            </a:r>
          </a:p>
          <a:p>
            <a:pPr lvl="0" algn="ctr" rtl="1"/>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Bulle ronde 26"/>
          <p:cNvSpPr/>
          <p:nvPr/>
        </p:nvSpPr>
        <p:spPr>
          <a:xfrm rot="152120">
            <a:off x="6128482" y="4299041"/>
            <a:ext cx="2916375" cy="2495676"/>
          </a:xfrm>
          <a:prstGeom prst="wedgeEllipseCallout">
            <a:avLst>
              <a:gd name="adj1" fmla="val -29626"/>
              <a:gd name="adj2" fmla="val -75528"/>
            </a:avLst>
          </a:prstGeom>
          <a:solidFill>
            <a:srgbClr val="0000FF"/>
          </a:solidFill>
        </p:spPr>
        <p:style>
          <a:lnRef idx="3">
            <a:schemeClr val="lt1"/>
          </a:lnRef>
          <a:fillRef idx="1">
            <a:schemeClr val="accent3"/>
          </a:fillRef>
          <a:effectRef idx="1">
            <a:schemeClr val="accent3"/>
          </a:effectRef>
          <a:fontRef idx="minor">
            <a:schemeClr val="lt1"/>
          </a:fontRef>
        </p:style>
        <p:txBody>
          <a:bodyPr anchor="ctr"/>
          <a:lstStyle/>
          <a:p>
            <a:pPr lvl="0" algn="r" rtl="1"/>
            <a:r>
              <a:rPr lang="ar-SA" sz="1400" dirty="0">
                <a:ln w="18415" cmpd="sng">
                  <a:solidFill>
                    <a:srgbClr val="FFFFFF"/>
                  </a:solidFill>
                  <a:prstDash val="solid"/>
                </a:ln>
                <a:solidFill>
                  <a:srgbClr val="FFFFFF"/>
                </a:solidFill>
                <a:effectLst>
                  <a:outerShdw blurRad="63500" dir="3600000" algn="tl" rotWithShape="0">
                    <a:srgbClr val="000000">
                      <a:alpha val="70000"/>
                    </a:srgbClr>
                  </a:outerShdw>
                </a:effectLst>
              </a:rPr>
              <a:t>قيم الهوية: الانتماء إلى الإسلام والعروبة والامازيغية في إطار جغرافي وزمني </a:t>
            </a:r>
            <a:r>
              <a:rPr lang="ar-SA"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محدود</a:t>
            </a:r>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القيم الاجتماعية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والثقافية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القيم الكونية</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ar-SA"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Bulle ronde 30"/>
          <p:cNvSpPr/>
          <p:nvPr/>
        </p:nvSpPr>
        <p:spPr>
          <a:xfrm rot="21078412">
            <a:off x="-463" y="22129"/>
            <a:ext cx="3357586" cy="3046292"/>
          </a:xfrm>
          <a:prstGeom prst="wedgeEllipseCallout">
            <a:avLst>
              <a:gd name="adj1" fmla="val 17872"/>
              <a:gd name="adj2" fmla="val 68019"/>
            </a:avLst>
          </a:prstGeom>
          <a:solidFill>
            <a:srgbClr val="0000FF"/>
          </a:solidFill>
        </p:spPr>
        <p:style>
          <a:lnRef idx="3">
            <a:schemeClr val="lt1"/>
          </a:lnRef>
          <a:fillRef idx="1">
            <a:schemeClr val="accent3"/>
          </a:fillRef>
          <a:effectRef idx="1">
            <a:schemeClr val="accent3"/>
          </a:effectRef>
          <a:fontRef idx="minor">
            <a:schemeClr val="lt1"/>
          </a:fontRef>
        </p:style>
        <p:txBody>
          <a:bodyPr anchor="ctr"/>
          <a:lstStyle/>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التنظيم المنطقي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للمعارف</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ar-DZ"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المصفوفة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المفاهيمية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sz="1400" dirty="0">
                <a:ln w="18415" cmpd="sng">
                  <a:solidFill>
                    <a:srgbClr val="FFFFFF"/>
                  </a:solidFill>
                  <a:prstDash val="solid"/>
                </a:ln>
                <a:solidFill>
                  <a:srgbClr val="FFFFFF"/>
                </a:solidFill>
                <a:effectLst>
                  <a:outerShdw blurRad="63500" dir="3600000" algn="tl" rotWithShape="0">
                    <a:srgbClr val="000000">
                      <a:alpha val="70000"/>
                    </a:srgbClr>
                  </a:outerShdw>
                </a:effectLst>
              </a:rPr>
              <a:t>تقديم منسجم مع خصوصيات  </a:t>
            </a:r>
            <a:r>
              <a:rPr lang="ar-SA"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المادة</a:t>
            </a:r>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المفاهيم </a:t>
            </a:r>
            <a:r>
              <a:rPr lang="ar-SA"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المهيكلة</a:t>
            </a: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للمادة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r>
              <a:rPr lang="ar-SA" sz="1400" dirty="0">
                <a:ln w="18415" cmpd="sng">
                  <a:solidFill>
                    <a:srgbClr val="FFFFFF"/>
                  </a:solidFill>
                  <a:prstDash val="solid"/>
                </a:ln>
                <a:solidFill>
                  <a:srgbClr val="FFFFFF"/>
                </a:solidFill>
                <a:effectLst>
                  <a:outerShdw blurRad="63500" dir="3600000" algn="tl" rotWithShape="0">
                    <a:srgbClr val="000000">
                      <a:alpha val="70000"/>
                    </a:srgbClr>
                  </a:outerShdw>
                </a:effectLst>
              </a:rPr>
              <a:t>إدماج المعارف المادية: وحدة </a:t>
            </a:r>
            <a:r>
              <a:rPr lang="ar-SA"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المعارف</a:t>
            </a:r>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r" rtl="1"/>
            <a:endPar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sz="14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المعارف في خدمة الانسان </a:t>
            </a:r>
            <a:r>
              <a:rPr lang="ar-SA"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والمجتمع</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Bulle ronde 39"/>
          <p:cNvSpPr/>
          <p:nvPr/>
        </p:nvSpPr>
        <p:spPr>
          <a:xfrm rot="20670057">
            <a:off x="-33948" y="3680830"/>
            <a:ext cx="3217065" cy="3120794"/>
          </a:xfrm>
          <a:prstGeom prst="wedgeEllipseCallout">
            <a:avLst>
              <a:gd name="adj1" fmla="val 87530"/>
              <a:gd name="adj2" fmla="val 24405"/>
            </a:avLst>
          </a:prstGeom>
          <a:solidFill>
            <a:srgbClr val="0000FF"/>
          </a:solidFill>
        </p:spPr>
        <p:style>
          <a:lnRef idx="3">
            <a:schemeClr val="lt1"/>
          </a:lnRef>
          <a:fillRef idx="1">
            <a:schemeClr val="accent3"/>
          </a:fillRef>
          <a:effectRef idx="1">
            <a:schemeClr val="accent3"/>
          </a:effectRef>
          <a:fontRef idx="minor">
            <a:schemeClr val="lt1"/>
          </a:fontRef>
        </p:style>
        <p:txBody>
          <a:bodyPr anchor="ctr"/>
          <a:lstStyle/>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النظرية  البنائية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والبنائية-الاجتماعية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ar-DZ"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المقاربة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بالكفاءات</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الوضعية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التعلمية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الوضعية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الاندماجية</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r>
              <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rPr>
              <a:t>التقييم في </a:t>
            </a:r>
            <a:r>
              <a:rPr lang="ar-DZ"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ظ</a:t>
            </a:r>
            <a:r>
              <a:rPr lang="ar-SA"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 </a:t>
            </a:r>
            <a:r>
              <a:rPr lang="ar-SA" sz="16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المقاربة بالكفاءات</a:t>
            </a:r>
            <a:endPar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rtl="1"/>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56418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0" dur="1000" fill="hold"/>
                                        <p:tgtEl>
                                          <p:spTgt spid="2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2" dur="1000" fill="hold"/>
                                        <p:tgtEl>
                                          <p:spTgt spid="3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64" dur="1000" fill="hold"/>
                                        <p:tgtEl>
                                          <p:spTgt spid="4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76" dur="1000" fill="hold"/>
                                        <p:tgtEl>
                                          <p:spTgt spid="27"/>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20" grpId="0" animBg="1"/>
      <p:bldP spid="22" grpId="0" animBg="1"/>
      <p:bldP spid="24" grpId="0" animBg="1"/>
      <p:bldP spid="27" grpId="0" animBg="1"/>
      <p:bldP spid="31"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0648" y="259480"/>
            <a:ext cx="3316934" cy="46166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r" rtl="1"/>
            <a:r>
              <a:rPr lang="ar-SA" sz="2400" b="1" dirty="0" smtClean="0"/>
              <a:t>تلتقي المنهاج </a:t>
            </a:r>
            <a:r>
              <a:rPr lang="ar-SA" sz="2400" b="1" dirty="0"/>
              <a:t>في وحدة </a:t>
            </a:r>
            <a:r>
              <a:rPr lang="ar-SA" sz="2400" b="1" dirty="0" smtClean="0"/>
              <a:t> شاملة</a:t>
            </a:r>
            <a:endParaRPr lang="ar-SA" sz="2400" b="1" dirty="0"/>
          </a:p>
        </p:txBody>
      </p:sp>
      <p:sp>
        <p:nvSpPr>
          <p:cNvPr id="8" name="Losange 7"/>
          <p:cNvSpPr/>
          <p:nvPr/>
        </p:nvSpPr>
        <p:spPr>
          <a:xfrm>
            <a:off x="2699792" y="3284984"/>
            <a:ext cx="4104456" cy="2520280"/>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172033" y="4297937"/>
            <a:ext cx="3240360" cy="461665"/>
          </a:xfrm>
          <a:prstGeom prst="rect">
            <a:avLst/>
          </a:prstGeom>
          <a:noFill/>
        </p:spPr>
        <p:txBody>
          <a:bodyPr wrap="square" rtlCol="0">
            <a:spAutoFit/>
          </a:bodyPr>
          <a:lstStyle/>
          <a:p>
            <a:pPr algn="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الملمح الشامل للتعليم الأساسي</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Légende encadrée avec une bordure 2 10"/>
          <p:cNvSpPr/>
          <p:nvPr/>
        </p:nvSpPr>
        <p:spPr>
          <a:xfrm>
            <a:off x="6571879" y="2754409"/>
            <a:ext cx="2232248" cy="720080"/>
          </a:xfrm>
          <a:prstGeom prst="accentBorderCallout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Légende encadrée avec une bordure 2 11"/>
          <p:cNvSpPr/>
          <p:nvPr/>
        </p:nvSpPr>
        <p:spPr>
          <a:xfrm rot="16200000">
            <a:off x="1369265" y="1854693"/>
            <a:ext cx="953272" cy="2344449"/>
          </a:xfrm>
          <a:prstGeom prst="accentBorderCallout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Légende encadrée avec une bordure 2 12"/>
          <p:cNvSpPr/>
          <p:nvPr/>
        </p:nvSpPr>
        <p:spPr>
          <a:xfrm rot="10800000">
            <a:off x="395536" y="5337078"/>
            <a:ext cx="2232248" cy="828226"/>
          </a:xfrm>
          <a:prstGeom prst="accentBorderCallout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Légende encadrée avec une bordure 1 14"/>
          <p:cNvSpPr/>
          <p:nvPr/>
        </p:nvSpPr>
        <p:spPr>
          <a:xfrm rot="5400000">
            <a:off x="7124197" y="5041252"/>
            <a:ext cx="1296144" cy="1936043"/>
          </a:xfrm>
          <a:prstGeom prst="accentBorderCallout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lèche droite 15"/>
          <p:cNvSpPr/>
          <p:nvPr/>
        </p:nvSpPr>
        <p:spPr>
          <a:xfrm rot="7957128">
            <a:off x="5396276" y="3425414"/>
            <a:ext cx="288032" cy="218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lèche droite 16"/>
          <p:cNvSpPr/>
          <p:nvPr/>
        </p:nvSpPr>
        <p:spPr>
          <a:xfrm rot="11715742">
            <a:off x="6427863" y="4737666"/>
            <a:ext cx="288032" cy="218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droite 17"/>
          <p:cNvSpPr/>
          <p:nvPr/>
        </p:nvSpPr>
        <p:spPr>
          <a:xfrm rot="18989548">
            <a:off x="3527422" y="5154310"/>
            <a:ext cx="288032" cy="218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droite 18"/>
          <p:cNvSpPr/>
          <p:nvPr/>
        </p:nvSpPr>
        <p:spPr>
          <a:xfrm rot="524974">
            <a:off x="3131936" y="3851424"/>
            <a:ext cx="288032" cy="218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p:cNvSpPr txBox="1"/>
          <p:nvPr/>
        </p:nvSpPr>
        <p:spPr>
          <a:xfrm>
            <a:off x="6635714" y="2941207"/>
            <a:ext cx="2104577" cy="400110"/>
          </a:xfrm>
          <a:prstGeom prst="rect">
            <a:avLst/>
          </a:prstGeom>
          <a:solidFill>
            <a:schemeClr val="bg1"/>
          </a:solidFill>
        </p:spPr>
        <p:txBody>
          <a:bodyPr wrap="square" rtlCol="0">
            <a:spAutoFit/>
          </a:bodyPr>
          <a:lstStyle/>
          <a:p>
            <a:pPr algn="ctr" rtl="1"/>
            <a:r>
              <a:rPr lang="fr-FR" sz="2000" b="1" dirty="0" smtClean="0"/>
              <a:t>1</a:t>
            </a:r>
            <a:r>
              <a:rPr lang="ar-SA" sz="2000" b="1" dirty="0" smtClean="0"/>
              <a:t>. تكوين الشخصية</a:t>
            </a:r>
            <a:endParaRPr lang="fr-FR" sz="2000" b="1" dirty="0">
              <a:latin typeface="Garamond" pitchFamily="18" charset="0"/>
            </a:endParaRPr>
          </a:p>
        </p:txBody>
      </p:sp>
      <p:sp>
        <p:nvSpPr>
          <p:cNvPr id="43" name="ZoneTexte 42"/>
          <p:cNvSpPr txBox="1"/>
          <p:nvPr/>
        </p:nvSpPr>
        <p:spPr>
          <a:xfrm>
            <a:off x="781564" y="2826862"/>
            <a:ext cx="2128674" cy="400110"/>
          </a:xfrm>
          <a:prstGeom prst="rect">
            <a:avLst/>
          </a:prstGeom>
          <a:solidFill>
            <a:schemeClr val="bg1"/>
          </a:solidFill>
        </p:spPr>
        <p:txBody>
          <a:bodyPr wrap="square" rtlCol="0">
            <a:spAutoFit/>
          </a:bodyPr>
          <a:lstStyle/>
          <a:p>
            <a:pPr algn="ctr" rtl="1"/>
            <a:r>
              <a:rPr lang="fr-FR" sz="2000" b="1" dirty="0" smtClean="0">
                <a:latin typeface="Garamond" pitchFamily="18" charset="0"/>
              </a:rPr>
              <a:t>2</a:t>
            </a:r>
            <a:r>
              <a:rPr lang="ar-SA" sz="2000" b="1" dirty="0" smtClean="0">
                <a:latin typeface="Garamond" pitchFamily="18" charset="0"/>
              </a:rPr>
              <a:t>. الكفاءات العرضية</a:t>
            </a:r>
            <a:endParaRPr lang="fr-FR" sz="2000" b="1" dirty="0">
              <a:latin typeface="Garamond" pitchFamily="18" charset="0"/>
            </a:endParaRPr>
          </a:p>
        </p:txBody>
      </p:sp>
      <p:sp>
        <p:nvSpPr>
          <p:cNvPr id="44" name="ZoneTexte 43"/>
          <p:cNvSpPr txBox="1"/>
          <p:nvPr/>
        </p:nvSpPr>
        <p:spPr>
          <a:xfrm>
            <a:off x="6876256" y="5666764"/>
            <a:ext cx="1800200" cy="400110"/>
          </a:xfrm>
          <a:prstGeom prst="rect">
            <a:avLst/>
          </a:prstGeom>
          <a:solidFill>
            <a:schemeClr val="bg1"/>
          </a:solidFill>
        </p:spPr>
        <p:txBody>
          <a:bodyPr wrap="square" rtlCol="0">
            <a:spAutoFit/>
          </a:bodyPr>
          <a:lstStyle/>
          <a:p>
            <a:pPr algn="ctr" rtl="1"/>
            <a:r>
              <a:rPr lang="ar-SA" sz="2000" b="1" dirty="0" smtClean="0">
                <a:latin typeface="Garamond" pitchFamily="18" charset="0"/>
              </a:rPr>
              <a:t>3. ميدان المعارف</a:t>
            </a:r>
            <a:endParaRPr lang="fr-FR" sz="2000" b="1" dirty="0">
              <a:latin typeface="Garamond" pitchFamily="18" charset="0"/>
            </a:endParaRPr>
          </a:p>
        </p:txBody>
      </p:sp>
      <p:sp>
        <p:nvSpPr>
          <p:cNvPr id="45" name="Rectangle 44"/>
          <p:cNvSpPr/>
          <p:nvPr/>
        </p:nvSpPr>
        <p:spPr>
          <a:xfrm>
            <a:off x="562521" y="5605209"/>
            <a:ext cx="1898277" cy="400110"/>
          </a:xfrm>
          <a:prstGeom prst="rect">
            <a:avLst/>
          </a:prstGeom>
          <a:solidFill>
            <a:schemeClr val="bg1"/>
          </a:solidFill>
        </p:spPr>
        <p:txBody>
          <a:bodyPr wrap="none">
            <a:spAutoFit/>
          </a:bodyPr>
          <a:lstStyle/>
          <a:p>
            <a:r>
              <a:rPr lang="ar-SA" sz="2000" b="1" dirty="0" smtClean="0">
                <a:latin typeface="Garamond" pitchFamily="18" charset="0"/>
              </a:rPr>
              <a:t>4. الكفاءات </a:t>
            </a:r>
            <a:r>
              <a:rPr lang="ar-SA" sz="2000" b="1" dirty="0" err="1" smtClean="0">
                <a:latin typeface="Garamond" pitchFamily="18" charset="0"/>
              </a:rPr>
              <a:t>المادوية</a:t>
            </a:r>
            <a:endParaRPr lang="fr-FR" sz="2000" dirty="0"/>
          </a:p>
        </p:txBody>
      </p:sp>
      <p:cxnSp>
        <p:nvCxnSpPr>
          <p:cNvPr id="47" name="Connecteur droit avec flèche 46"/>
          <p:cNvCxnSpPr>
            <a:endCxn id="8" idx="0"/>
          </p:cNvCxnSpPr>
          <p:nvPr/>
        </p:nvCxnSpPr>
        <p:spPr>
          <a:xfrm>
            <a:off x="3006689" y="721145"/>
            <a:ext cx="1745331" cy="256383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8" idx="0"/>
          </p:cNvCxnSpPr>
          <p:nvPr/>
        </p:nvCxnSpPr>
        <p:spPr>
          <a:xfrm>
            <a:off x="3491748" y="721145"/>
            <a:ext cx="1260272" cy="256383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8" idx="0"/>
          </p:cNvCxnSpPr>
          <p:nvPr/>
        </p:nvCxnSpPr>
        <p:spPr>
          <a:xfrm>
            <a:off x="4015447" y="693939"/>
            <a:ext cx="736573" cy="259104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endCxn id="8" idx="0"/>
          </p:cNvCxnSpPr>
          <p:nvPr/>
        </p:nvCxnSpPr>
        <p:spPr>
          <a:xfrm>
            <a:off x="4383733" y="688894"/>
            <a:ext cx="368287" cy="259609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8" idx="0"/>
          </p:cNvCxnSpPr>
          <p:nvPr/>
        </p:nvCxnSpPr>
        <p:spPr>
          <a:xfrm flipH="1">
            <a:off x="4752020" y="722112"/>
            <a:ext cx="503201" cy="256287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4792214" y="707541"/>
            <a:ext cx="926014" cy="255023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a:off x="4792213" y="722112"/>
            <a:ext cx="1522076" cy="253566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4752020" y="707541"/>
            <a:ext cx="40194" cy="255023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076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arn(inVertic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ppt_x"/>
                                          </p:val>
                                        </p:tav>
                                        <p:tav tm="100000">
                                          <p:val>
                                            <p:strVal val="#ppt_x"/>
                                          </p:val>
                                        </p:tav>
                                      </p:tavLst>
                                    </p:anim>
                                    <p:anim calcmode="lin" valueType="num">
                                      <p:cBhvr additive="base">
                                        <p:cTn id="84" dur="500" fill="hold"/>
                                        <p:tgtEl>
                                          <p:spTgt spid="5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ppt_x"/>
                                          </p:val>
                                        </p:tav>
                                        <p:tav tm="100000">
                                          <p:val>
                                            <p:strVal val="#ppt_x"/>
                                          </p:val>
                                        </p:tav>
                                      </p:tavLst>
                                    </p:anim>
                                    <p:anim calcmode="lin" valueType="num">
                                      <p:cBhvr additive="base">
                                        <p:cTn id="94" dur="500" fill="hold"/>
                                        <p:tgtEl>
                                          <p:spTgt spid="5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ppt_x"/>
                                          </p:val>
                                        </p:tav>
                                        <p:tav tm="100000">
                                          <p:val>
                                            <p:strVal val="#ppt_x"/>
                                          </p:val>
                                        </p:tav>
                                      </p:tavLst>
                                    </p:anim>
                                    <p:anim calcmode="lin" valueType="num">
                                      <p:cBhvr additive="base">
                                        <p:cTn id="9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ppt_x"/>
                                          </p:val>
                                        </p:tav>
                                        <p:tav tm="100000">
                                          <p:val>
                                            <p:strVal val="#ppt_x"/>
                                          </p:val>
                                        </p:tav>
                                      </p:tavLst>
                                    </p:anim>
                                    <p:anim calcmode="lin" valueType="num">
                                      <p:cBhvr additive="base">
                                        <p:cTn id="104" dur="500" fill="hold"/>
                                        <p:tgtEl>
                                          <p:spTgt spid="5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1" grpId="0" animBg="1"/>
      <p:bldP spid="12" grpId="0" animBg="1"/>
      <p:bldP spid="13" grpId="0" animBg="1"/>
      <p:bldP spid="15" grpId="0" animBg="1"/>
      <p:bldP spid="16" grpId="0" animBg="1"/>
      <p:bldP spid="17" grpId="0" animBg="1"/>
      <p:bldP spid="18" grpId="0" animBg="1"/>
      <p:bldP spid="19" grpId="0" animBg="1"/>
      <p:bldP spid="42" grpId="0" animBg="1"/>
      <p:bldP spid="43" grpId="0" animBg="1"/>
      <p:bldP spid="44"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551264" y="0"/>
            <a:ext cx="3592736" cy="930275"/>
          </a:xfr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1" algn="ctr" rtl="1">
              <a:defRPr/>
            </a:pPr>
            <a:r>
              <a:rPr lang="ar-DZ" sz="4800" b="1" dirty="0" smtClean="0">
                <a:solidFill>
                  <a:srgbClr val="FF0000"/>
                </a:solidFill>
              </a:rPr>
              <a:t>الوثيقة المرافقة </a:t>
            </a:r>
            <a:endParaRPr lang="fr-FR" sz="4800" b="1" dirty="0" smtClean="0">
              <a:solidFill>
                <a:srgbClr val="FF0000"/>
              </a:solidFill>
            </a:endParaRPr>
          </a:p>
        </p:txBody>
      </p:sp>
      <p:sp>
        <p:nvSpPr>
          <p:cNvPr id="3" name="Espace réservé du contenu 2"/>
          <p:cNvSpPr>
            <a:spLocks noGrp="1"/>
          </p:cNvSpPr>
          <p:nvPr>
            <p:ph idx="1"/>
          </p:nvPr>
        </p:nvSpPr>
        <p:spPr>
          <a:xfrm>
            <a:off x="215900" y="963613"/>
            <a:ext cx="8293100" cy="5278437"/>
          </a:xfrm>
        </p:spPr>
        <p:txBody>
          <a:bodyPr/>
          <a:lstStyle/>
          <a:p>
            <a:pPr algn="r" rtl="1">
              <a:buClr>
                <a:srgbClr val="FF0000"/>
              </a:buClr>
              <a:defRPr/>
            </a:pPr>
            <a:r>
              <a:rPr lang="ar-DZ" dirty="0" smtClean="0">
                <a:solidFill>
                  <a:schemeClr val="accent6">
                    <a:lumMod val="50000"/>
                  </a:schemeClr>
                </a:solidFill>
              </a:rPr>
              <a:t>الدور ا</a:t>
            </a:r>
            <a:r>
              <a:rPr lang="ar-DZ" dirty="0" smtClean="0">
                <a:solidFill>
                  <a:schemeClr val="bg2"/>
                </a:solidFill>
              </a:rPr>
              <a:t>لإجرائي للوثيقة المرافقة</a:t>
            </a:r>
            <a:endParaRPr lang="fr-FR" dirty="0" smtClean="0">
              <a:solidFill>
                <a:schemeClr val="bg2"/>
              </a:solidFill>
            </a:endParaRPr>
          </a:p>
          <a:p>
            <a:pPr algn="r" rtl="1">
              <a:buClr>
                <a:srgbClr val="FF0000"/>
              </a:buClr>
              <a:defRPr/>
            </a:pPr>
            <a:r>
              <a:rPr lang="ar-DZ" dirty="0" smtClean="0">
                <a:solidFill>
                  <a:srgbClr val="FF0000"/>
                </a:solidFill>
                <a:cs typeface="Simplified Arabic" pitchFamily="2" charset="-78"/>
              </a:rPr>
              <a:t>يعتمد على </a:t>
            </a:r>
            <a:r>
              <a:rPr lang="ar-DZ" u="sng" dirty="0" smtClean="0">
                <a:solidFill>
                  <a:srgbClr val="0033CC"/>
                </a:solidFill>
                <a:latin typeface="+mj-lt"/>
                <a:cs typeface="+mj-cs"/>
              </a:rPr>
              <a:t>الحرّية البيداغوجية </a:t>
            </a:r>
            <a:r>
              <a:rPr lang="ar-DZ" u="sng" dirty="0" err="1" smtClean="0">
                <a:solidFill>
                  <a:srgbClr val="0033CC"/>
                </a:solidFill>
                <a:latin typeface="+mj-lt"/>
                <a:cs typeface="+mj-cs"/>
              </a:rPr>
              <a:t>المسؤولة</a:t>
            </a:r>
            <a:r>
              <a:rPr lang="ar-DZ" dirty="0" smtClean="0">
                <a:solidFill>
                  <a:srgbClr val="0033CC"/>
                </a:solidFill>
                <a:latin typeface="+mj-lt"/>
                <a:cs typeface="+mj-cs"/>
              </a:rPr>
              <a:t> </a:t>
            </a:r>
            <a:r>
              <a:rPr lang="ar-DZ" dirty="0" smtClean="0">
                <a:solidFill>
                  <a:srgbClr val="FF0000"/>
                </a:solidFill>
                <a:cs typeface="Simplified Arabic" pitchFamily="2" charset="-78"/>
              </a:rPr>
              <a:t>للمدرّس في استعمال الوثيقة المرافقة</a:t>
            </a:r>
            <a:endParaRPr lang="ar-DZ" dirty="0" smtClean="0">
              <a:solidFill>
                <a:schemeClr val="bg2"/>
              </a:solidFill>
            </a:endParaRPr>
          </a:p>
          <a:p>
            <a:pPr algn="r" rtl="1">
              <a:buClr>
                <a:srgbClr val="FF0000"/>
              </a:buClr>
              <a:defRPr/>
            </a:pPr>
            <a:r>
              <a:rPr lang="ar-DZ" dirty="0" smtClean="0">
                <a:solidFill>
                  <a:schemeClr val="bg2"/>
                </a:solidFill>
              </a:rPr>
              <a:t> تقديم المادّة وكيفية مساهمتها في تحقيق الملامح</a:t>
            </a:r>
            <a:endParaRPr lang="fr-FR" dirty="0" smtClean="0">
              <a:solidFill>
                <a:schemeClr val="bg2"/>
              </a:solidFill>
            </a:endParaRPr>
          </a:p>
          <a:p>
            <a:pPr algn="r" rtl="1">
              <a:buClr>
                <a:srgbClr val="FF0000"/>
              </a:buClr>
              <a:defRPr/>
            </a:pPr>
            <a:r>
              <a:rPr lang="ar-DZ" dirty="0" smtClean="0">
                <a:solidFill>
                  <a:schemeClr val="bg2"/>
                </a:solidFill>
              </a:rPr>
              <a:t>صعوبات تعلّم المادّة </a:t>
            </a:r>
            <a:endParaRPr lang="fr-FR" dirty="0" smtClean="0">
              <a:solidFill>
                <a:schemeClr val="bg2"/>
              </a:solidFill>
            </a:endParaRPr>
          </a:p>
          <a:p>
            <a:pPr algn="r" rtl="1">
              <a:buClr>
                <a:srgbClr val="FF0000"/>
              </a:buClr>
              <a:defRPr/>
            </a:pPr>
            <a:r>
              <a:rPr lang="ar-DZ" dirty="0" smtClean="0">
                <a:solidFill>
                  <a:schemeClr val="bg2"/>
                </a:solidFill>
              </a:rPr>
              <a:t>عناصر تعليمية خاصّة بالمادّة</a:t>
            </a:r>
            <a:endParaRPr lang="fr-FR" dirty="0" smtClean="0">
              <a:solidFill>
                <a:schemeClr val="bg2"/>
              </a:solidFill>
            </a:endParaRPr>
          </a:p>
          <a:p>
            <a:pPr algn="r" rtl="1">
              <a:buClr>
                <a:srgbClr val="FF0000"/>
              </a:buClr>
              <a:defRPr/>
            </a:pPr>
            <a:r>
              <a:rPr lang="ar-DZ" dirty="0" smtClean="0">
                <a:solidFill>
                  <a:srgbClr val="C00000"/>
                </a:solidFill>
              </a:rPr>
              <a:t>المخطّط السنوي لبناء </a:t>
            </a:r>
            <a:r>
              <a:rPr lang="ar-DZ" dirty="0" err="1" smtClean="0">
                <a:solidFill>
                  <a:srgbClr val="C00000"/>
                </a:solidFill>
              </a:rPr>
              <a:t>التعلمات</a:t>
            </a:r>
            <a:r>
              <a:rPr lang="ar-DZ" dirty="0" smtClean="0">
                <a:solidFill>
                  <a:srgbClr val="C00000"/>
                </a:solidFill>
              </a:rPr>
              <a:t> </a:t>
            </a:r>
            <a:r>
              <a:rPr lang="ar-DZ" dirty="0" smtClean="0">
                <a:solidFill>
                  <a:schemeClr val="accent6">
                    <a:lumMod val="50000"/>
                  </a:schemeClr>
                </a:solidFill>
              </a:rPr>
              <a:t>مخطّط </a:t>
            </a:r>
            <a:r>
              <a:rPr lang="ar-DZ" dirty="0" err="1" smtClean="0">
                <a:solidFill>
                  <a:schemeClr val="accent6">
                    <a:lumMod val="50000"/>
                  </a:schemeClr>
                </a:solidFill>
              </a:rPr>
              <a:t>التعلّمات</a:t>
            </a:r>
            <a:r>
              <a:rPr lang="ar-DZ" dirty="0" smtClean="0">
                <a:solidFill>
                  <a:schemeClr val="accent6">
                    <a:lumMod val="50000"/>
                  </a:schemeClr>
                </a:solidFill>
              </a:rPr>
              <a:t> لتنمية الكفاءات </a:t>
            </a:r>
            <a:r>
              <a:rPr lang="ar-DZ" sz="2800" dirty="0" smtClean="0">
                <a:solidFill>
                  <a:schemeClr val="accent6">
                    <a:lumMod val="50000"/>
                  </a:schemeClr>
                </a:solidFill>
              </a:rPr>
              <a:t>(أو المقطع </a:t>
            </a:r>
            <a:r>
              <a:rPr lang="ar-DZ" sz="2800" dirty="0" err="1" smtClean="0">
                <a:solidFill>
                  <a:schemeClr val="accent6">
                    <a:lumMod val="50000"/>
                  </a:schemeClr>
                </a:solidFill>
              </a:rPr>
              <a:t>التعلّمي</a:t>
            </a:r>
            <a:r>
              <a:rPr lang="ar-DZ" sz="2800" dirty="0" smtClean="0">
                <a:solidFill>
                  <a:schemeClr val="accent6">
                    <a:lumMod val="50000"/>
                  </a:schemeClr>
                </a:solidFill>
              </a:rPr>
              <a:t> </a:t>
            </a:r>
            <a:r>
              <a:rPr lang="fr-FR" sz="2800" dirty="0" smtClean="0">
                <a:solidFill>
                  <a:schemeClr val="accent6">
                    <a:lumMod val="50000"/>
                  </a:schemeClr>
                </a:solidFill>
              </a:rPr>
              <a:t>(</a:t>
            </a:r>
            <a:endParaRPr lang="ar-DZ" sz="2800" dirty="0" smtClean="0">
              <a:solidFill>
                <a:schemeClr val="accent6">
                  <a:lumMod val="50000"/>
                </a:schemeClr>
              </a:solidFill>
            </a:endParaRPr>
          </a:p>
          <a:p>
            <a:pPr algn="r" rtl="1">
              <a:buClr>
                <a:srgbClr val="FF0000"/>
              </a:buClr>
              <a:defRPr/>
            </a:pPr>
            <a:r>
              <a:rPr lang="ar-DZ" dirty="0" smtClean="0">
                <a:solidFill>
                  <a:schemeClr val="bg2"/>
                </a:solidFill>
              </a:rPr>
              <a:t>التقويم </a:t>
            </a:r>
          </a:p>
        </p:txBody>
      </p:sp>
    </p:spTree>
    <p:extLst>
      <p:ext uri="{BB962C8B-B14F-4D97-AF65-F5344CB8AC3E}">
        <p14:creationId xmlns:p14="http://schemas.microsoft.com/office/powerpoint/2010/main" val="113062603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23728" y="32048"/>
            <a:ext cx="4896544" cy="706437"/>
          </a:xfr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defRPr/>
            </a:pPr>
            <a:r>
              <a:rPr lang="ar-DZ" b="1" dirty="0" smtClean="0">
                <a:solidFill>
                  <a:schemeClr val="tx1"/>
                </a:solidFill>
              </a:rPr>
              <a:t>أهمّ تطوّرات الوثيقة المرافقة</a:t>
            </a:r>
            <a:endParaRPr lang="fr-FR" b="1" dirty="0">
              <a:solidFill>
                <a:schemeClr val="tx1"/>
              </a:solidFill>
            </a:endParaRPr>
          </a:p>
        </p:txBody>
      </p:sp>
      <p:sp>
        <p:nvSpPr>
          <p:cNvPr id="9" name="Espace réservé du texte 8"/>
          <p:cNvSpPr>
            <a:spLocks noGrp="1"/>
          </p:cNvSpPr>
          <p:nvPr>
            <p:ph type="body" idx="1"/>
          </p:nvPr>
        </p:nvSpPr>
        <p:spPr>
          <a:xfrm>
            <a:off x="2123729" y="836712"/>
            <a:ext cx="1800199" cy="496788"/>
          </a:xfr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DZ" altLang="fr-FR" sz="2800" u="sng" dirty="0" smtClean="0"/>
              <a:t>مناهج ج2</a:t>
            </a:r>
            <a:endParaRPr lang="fr-FR" altLang="fr-FR" sz="2800" u="sng" dirty="0" smtClean="0"/>
          </a:p>
        </p:txBody>
      </p:sp>
      <p:sp>
        <p:nvSpPr>
          <p:cNvPr id="10" name="Espace réservé du contenu 9"/>
          <p:cNvSpPr>
            <a:spLocks noGrp="1"/>
          </p:cNvSpPr>
          <p:nvPr>
            <p:ph sz="half" idx="2"/>
          </p:nvPr>
        </p:nvSpPr>
        <p:spPr>
          <a:xfrm>
            <a:off x="149225" y="1300163"/>
            <a:ext cx="4467225" cy="4594225"/>
          </a:xfrm>
        </p:spPr>
        <p:txBody>
          <a:bodyPr>
            <a:normAutofit fontScale="92500" lnSpcReduction="10000"/>
          </a:bodyPr>
          <a:lstStyle/>
          <a:p>
            <a:pPr marL="0" indent="0" algn="r" rtl="1">
              <a:buNone/>
              <a:defRPr/>
            </a:pPr>
            <a:r>
              <a:rPr lang="ar-DZ" sz="2000" u="sng" dirty="0" smtClean="0">
                <a:solidFill>
                  <a:schemeClr val="bg2"/>
                </a:solidFill>
              </a:rPr>
              <a:t>التقويم:</a:t>
            </a:r>
          </a:p>
          <a:p>
            <a:pPr marL="180975" indent="-180975" algn="r" rtl="1">
              <a:spcBef>
                <a:spcPts val="0"/>
              </a:spcBef>
              <a:buClr>
                <a:srgbClr val="FF0000"/>
              </a:buClr>
              <a:defRPr/>
            </a:pPr>
            <a:r>
              <a:rPr lang="ar-DZ" sz="2000" dirty="0" smtClean="0">
                <a:solidFill>
                  <a:schemeClr val="bg2"/>
                </a:solidFill>
              </a:rPr>
              <a:t>يشمل التقويم المعارف والمساعي ونموّ القيم </a:t>
            </a:r>
            <a:r>
              <a:rPr lang="ar-DZ" sz="2000" dirty="0" err="1" smtClean="0">
                <a:solidFill>
                  <a:schemeClr val="bg2"/>
                </a:solidFill>
              </a:rPr>
              <a:t>والسلوكات</a:t>
            </a:r>
            <a:endParaRPr lang="ar-DZ" sz="2000" dirty="0" smtClean="0">
              <a:solidFill>
                <a:schemeClr val="bg2"/>
              </a:solidFill>
            </a:endParaRPr>
          </a:p>
          <a:p>
            <a:pPr marL="180975" indent="-180975" algn="r" rtl="1">
              <a:spcBef>
                <a:spcPts val="0"/>
              </a:spcBef>
              <a:buClr>
                <a:srgbClr val="FF0000"/>
              </a:buClr>
              <a:defRPr/>
            </a:pPr>
            <a:r>
              <a:rPr lang="ar-DZ" sz="2000" dirty="0" smtClean="0">
                <a:solidFill>
                  <a:srgbClr val="C00000"/>
                </a:solidFill>
              </a:rPr>
              <a:t>التقويم التكويني جزء لا يتجزّأ من مسار التعلّم</a:t>
            </a:r>
          </a:p>
          <a:p>
            <a:pPr marL="180975" indent="-180975" algn="r" rtl="1">
              <a:spcBef>
                <a:spcPts val="0"/>
              </a:spcBef>
              <a:buClr>
                <a:srgbClr val="FF0000"/>
              </a:buClr>
              <a:defRPr/>
            </a:pPr>
            <a:r>
              <a:rPr lang="ar-DZ" sz="2000" dirty="0" smtClean="0">
                <a:solidFill>
                  <a:srgbClr val="C00000"/>
                </a:solidFill>
              </a:rPr>
              <a:t>تأسيس التقويم الذاتي والتقويم من الفوج</a:t>
            </a:r>
          </a:p>
          <a:p>
            <a:pPr marL="180975" indent="-180975" algn="r" rtl="1">
              <a:spcBef>
                <a:spcPts val="0"/>
              </a:spcBef>
              <a:buClr>
                <a:srgbClr val="FF0000"/>
              </a:buClr>
              <a:defRPr/>
            </a:pPr>
            <a:r>
              <a:rPr lang="ar-DZ" sz="2000" dirty="0" smtClean="0">
                <a:solidFill>
                  <a:schemeClr val="bg2"/>
                </a:solidFill>
              </a:rPr>
              <a:t>تأسيس المعالجة البيداغوجية ضمن التعلّم لتمكين المتعلّم من تجاوز الصعوبات التي تعترض </a:t>
            </a:r>
            <a:r>
              <a:rPr lang="ar-DZ" sz="2000" dirty="0" err="1" smtClean="0">
                <a:solidFill>
                  <a:schemeClr val="bg2"/>
                </a:solidFill>
              </a:rPr>
              <a:t>تعلّماته</a:t>
            </a:r>
            <a:endParaRPr lang="ar-DZ" sz="2000" dirty="0" smtClean="0">
              <a:solidFill>
                <a:schemeClr val="bg2"/>
              </a:solidFill>
            </a:endParaRPr>
          </a:p>
          <a:p>
            <a:pPr marL="180975" indent="-180975" algn="r" rtl="1">
              <a:spcBef>
                <a:spcPts val="0"/>
              </a:spcBef>
              <a:buClr>
                <a:srgbClr val="FF0000"/>
              </a:buClr>
              <a:defRPr/>
            </a:pPr>
            <a:r>
              <a:rPr lang="ar-DZ" sz="2000" dirty="0" smtClean="0">
                <a:solidFill>
                  <a:srgbClr val="C00000"/>
                </a:solidFill>
              </a:rPr>
              <a:t>وتيرة التقويم الفصلية معقولة</a:t>
            </a:r>
            <a:r>
              <a:rPr lang="ar-DZ" dirty="0" smtClean="0">
                <a:solidFill>
                  <a:srgbClr val="C00000"/>
                </a:solidFill>
              </a:rPr>
              <a:t>.</a:t>
            </a:r>
          </a:p>
          <a:p>
            <a:pPr marL="0" indent="0" algn="r" rtl="1">
              <a:buNone/>
              <a:defRPr/>
            </a:pPr>
            <a:r>
              <a:rPr lang="ar-DZ" sz="2600" u="sng" dirty="0" smtClean="0">
                <a:solidFill>
                  <a:schemeClr val="bg2"/>
                </a:solidFill>
              </a:rPr>
              <a:t>شروط وضع المناهج حيّز التنفيذ:</a:t>
            </a:r>
            <a:endParaRPr lang="fr-FR" sz="2800" u="sng" dirty="0" smtClean="0">
              <a:solidFill>
                <a:schemeClr val="bg2"/>
              </a:solidFill>
            </a:endParaRPr>
          </a:p>
          <a:p>
            <a:pPr marL="180975" indent="-180975" algn="r" rtl="1">
              <a:buClr>
                <a:srgbClr val="FF0000"/>
              </a:buClr>
              <a:defRPr/>
            </a:pPr>
            <a:r>
              <a:rPr lang="ar-DZ" sz="2000" dirty="0" smtClean="0">
                <a:solidFill>
                  <a:schemeClr val="bg2"/>
                </a:solidFill>
              </a:rPr>
              <a:t>برمجة تكوين مسبق لكلّ المدرّسين المكلّفين بتطبيق </a:t>
            </a:r>
            <a:r>
              <a:rPr lang="ar-DZ" sz="2000" dirty="0" err="1" smtClean="0">
                <a:solidFill>
                  <a:schemeClr val="bg2"/>
                </a:solidFill>
              </a:rPr>
              <a:t>م</a:t>
            </a:r>
            <a:r>
              <a:rPr lang="ar-DZ" sz="2000" dirty="0" smtClean="0">
                <a:solidFill>
                  <a:schemeClr val="bg2"/>
                </a:solidFill>
              </a:rPr>
              <a:t>.ج 2</a:t>
            </a:r>
          </a:p>
          <a:p>
            <a:pPr marL="180975" indent="-180975" algn="r" rtl="1">
              <a:buClr>
                <a:srgbClr val="FF0000"/>
              </a:buClr>
              <a:defRPr/>
            </a:pPr>
            <a:r>
              <a:rPr lang="ar-DZ" sz="2000" dirty="0" smtClean="0">
                <a:solidFill>
                  <a:schemeClr val="bg2"/>
                </a:solidFill>
              </a:rPr>
              <a:t> الكتاب المدرسي الجديد يخضع لدفتر شروط</a:t>
            </a:r>
          </a:p>
          <a:p>
            <a:pPr marL="180975" indent="-180975" algn="r" rtl="1">
              <a:buClr>
                <a:srgbClr val="FF0000"/>
              </a:buClr>
              <a:defRPr/>
            </a:pPr>
            <a:r>
              <a:rPr lang="ar-DZ" sz="2000" dirty="0" smtClean="0">
                <a:solidFill>
                  <a:schemeClr val="bg2"/>
                </a:solidFill>
              </a:rPr>
              <a:t>السنة الدراسية </a:t>
            </a:r>
            <a:r>
              <a:rPr lang="ar-DZ" sz="2000" dirty="0" err="1" smtClean="0">
                <a:solidFill>
                  <a:schemeClr val="bg2"/>
                </a:solidFill>
              </a:rPr>
              <a:t>بـ</a:t>
            </a:r>
            <a:r>
              <a:rPr lang="ar-DZ" sz="2000" dirty="0" smtClean="0">
                <a:solidFill>
                  <a:schemeClr val="bg2"/>
                </a:solidFill>
              </a:rPr>
              <a:t> 36 أسبوعا كما </a:t>
            </a:r>
            <a:r>
              <a:rPr lang="ar-DZ" sz="2000" dirty="0" err="1" smtClean="0">
                <a:solidFill>
                  <a:schemeClr val="bg2"/>
                </a:solidFill>
              </a:rPr>
              <a:t>ينصّ</a:t>
            </a:r>
            <a:r>
              <a:rPr lang="ar-DZ" sz="2000" dirty="0" smtClean="0">
                <a:solidFill>
                  <a:schemeClr val="bg2"/>
                </a:solidFill>
              </a:rPr>
              <a:t> عليه القانون التوجيهي</a:t>
            </a:r>
            <a:endParaRPr lang="fr-FR" sz="2000" dirty="0" smtClean="0">
              <a:solidFill>
                <a:schemeClr val="bg2"/>
              </a:solidFill>
            </a:endParaRPr>
          </a:p>
          <a:p>
            <a:pPr marL="180975" indent="-180975" algn="r" rtl="1">
              <a:buClr>
                <a:srgbClr val="FF0000"/>
              </a:buClr>
              <a:defRPr/>
            </a:pPr>
            <a:r>
              <a:rPr lang="ar-DZ" sz="2200" dirty="0" smtClean="0">
                <a:solidFill>
                  <a:schemeClr val="bg2"/>
                </a:solidFill>
              </a:rPr>
              <a:t>اقتراح تجريب محدود للبرامج في الميدان. </a:t>
            </a:r>
          </a:p>
          <a:p>
            <a:pPr algn="r" rtl="1">
              <a:defRPr/>
            </a:pPr>
            <a:endParaRPr lang="fr-FR" dirty="0" smtClean="0"/>
          </a:p>
          <a:p>
            <a:pPr algn="r" rtl="1">
              <a:defRPr/>
            </a:pPr>
            <a:endParaRPr lang="fr-FR" dirty="0"/>
          </a:p>
        </p:txBody>
      </p:sp>
      <p:sp>
        <p:nvSpPr>
          <p:cNvPr id="11" name="Espace réservé du texte 10"/>
          <p:cNvSpPr>
            <a:spLocks noGrp="1"/>
          </p:cNvSpPr>
          <p:nvPr>
            <p:ph type="body" sz="quarter" idx="3"/>
          </p:nvPr>
        </p:nvSpPr>
        <p:spPr>
          <a:xfrm>
            <a:off x="6444208" y="836712"/>
            <a:ext cx="1656184" cy="495747"/>
          </a:xfr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DZ" altLang="fr-FR" sz="2800" u="sng" dirty="0" smtClean="0"/>
              <a:t>مناهج ج1</a:t>
            </a:r>
            <a:endParaRPr lang="fr-FR" altLang="fr-FR" sz="2800" u="sng" dirty="0" smtClean="0"/>
          </a:p>
        </p:txBody>
      </p:sp>
      <p:sp>
        <p:nvSpPr>
          <p:cNvPr id="12" name="Espace réservé du contenu 11"/>
          <p:cNvSpPr>
            <a:spLocks noGrp="1"/>
          </p:cNvSpPr>
          <p:nvPr>
            <p:ph sz="quarter" idx="4"/>
          </p:nvPr>
        </p:nvSpPr>
        <p:spPr>
          <a:xfrm>
            <a:off x="4338638" y="1227138"/>
            <a:ext cx="4679950" cy="4392612"/>
          </a:xfrm>
        </p:spPr>
        <p:txBody>
          <a:bodyPr>
            <a:normAutofit fontScale="92500" lnSpcReduction="10000"/>
          </a:bodyPr>
          <a:lstStyle/>
          <a:p>
            <a:pPr marL="0" indent="0" algn="r" rtl="1">
              <a:buClr>
                <a:srgbClr val="FF0000"/>
              </a:buClr>
              <a:buNone/>
              <a:defRPr/>
            </a:pPr>
            <a:r>
              <a:rPr lang="ar-DZ" sz="2600" u="sng" dirty="0" smtClean="0">
                <a:solidFill>
                  <a:schemeClr val="bg2"/>
                </a:solidFill>
              </a:rPr>
              <a:t>التقويم</a:t>
            </a:r>
            <a:r>
              <a:rPr lang="ar-DZ" sz="2600" dirty="0" smtClean="0">
                <a:solidFill>
                  <a:schemeClr val="bg2"/>
                </a:solidFill>
              </a:rPr>
              <a:t>:</a:t>
            </a:r>
          </a:p>
          <a:p>
            <a:pPr algn="r" rtl="1">
              <a:buClr>
                <a:srgbClr val="FF0000"/>
              </a:buClr>
              <a:defRPr/>
            </a:pPr>
            <a:r>
              <a:rPr lang="ar-DZ" sz="2200" dirty="0" smtClean="0">
                <a:solidFill>
                  <a:schemeClr val="bg2"/>
                </a:solidFill>
              </a:rPr>
              <a:t> التركيز على تقييم الكفاءات المتعلّقة بالمادّة ومعارفها</a:t>
            </a:r>
          </a:p>
          <a:p>
            <a:pPr algn="r" rtl="1">
              <a:buClr>
                <a:srgbClr val="FF0000"/>
              </a:buClr>
              <a:defRPr/>
            </a:pPr>
            <a:r>
              <a:rPr lang="ar-DZ" sz="2200" dirty="0" smtClean="0">
                <a:solidFill>
                  <a:srgbClr val="C00000"/>
                </a:solidFill>
              </a:rPr>
              <a:t>تطبيق ناقص </a:t>
            </a:r>
            <a:r>
              <a:rPr lang="ar-DZ" sz="2200" dirty="0" err="1" smtClean="0">
                <a:solidFill>
                  <a:srgbClr val="C00000"/>
                </a:solidFill>
              </a:rPr>
              <a:t>للتقوبم</a:t>
            </a:r>
            <a:r>
              <a:rPr lang="ar-DZ" sz="2200" dirty="0" smtClean="0">
                <a:solidFill>
                  <a:srgbClr val="C00000"/>
                </a:solidFill>
              </a:rPr>
              <a:t> التكويني</a:t>
            </a:r>
          </a:p>
          <a:p>
            <a:pPr algn="r" rtl="1">
              <a:buClr>
                <a:srgbClr val="FF0000"/>
              </a:buClr>
              <a:defRPr/>
            </a:pPr>
            <a:r>
              <a:rPr lang="ar-DZ" sz="2200" dirty="0" smtClean="0">
                <a:solidFill>
                  <a:srgbClr val="C00000"/>
                </a:solidFill>
              </a:rPr>
              <a:t>غياب التقويم الذاتي </a:t>
            </a:r>
            <a:r>
              <a:rPr lang="ar-DZ" sz="2000" dirty="0" smtClean="0">
                <a:solidFill>
                  <a:srgbClr val="C00000"/>
                </a:solidFill>
              </a:rPr>
              <a:t>والتقويم من الفوج </a:t>
            </a:r>
            <a:endParaRPr lang="ar-DZ" sz="2200" dirty="0" smtClean="0">
              <a:solidFill>
                <a:srgbClr val="C00000"/>
              </a:solidFill>
            </a:endParaRPr>
          </a:p>
          <a:p>
            <a:pPr algn="r" rtl="1">
              <a:buClr>
                <a:srgbClr val="FF0000"/>
              </a:buClr>
              <a:defRPr/>
            </a:pPr>
            <a:r>
              <a:rPr lang="ar-DZ" sz="2200" dirty="0" smtClean="0">
                <a:solidFill>
                  <a:schemeClr val="bg2"/>
                </a:solidFill>
              </a:rPr>
              <a:t>غياب المعالجة البيداغوجية الفعّالة</a:t>
            </a:r>
          </a:p>
          <a:p>
            <a:pPr algn="r" rtl="1">
              <a:buClr>
                <a:srgbClr val="FF0000"/>
              </a:buClr>
              <a:defRPr/>
            </a:pPr>
            <a:r>
              <a:rPr lang="ar-DZ" sz="2200" dirty="0" smtClean="0">
                <a:solidFill>
                  <a:srgbClr val="C00000"/>
                </a:solidFill>
              </a:rPr>
              <a:t>مبالغة في حصص التقويم على حساب التعلّم</a:t>
            </a:r>
            <a:endParaRPr lang="ar-DZ" sz="2200" dirty="0" smtClean="0">
              <a:solidFill>
                <a:schemeClr val="bg2"/>
              </a:solidFill>
            </a:endParaRPr>
          </a:p>
          <a:p>
            <a:pPr marL="0" indent="0" algn="r" rtl="1">
              <a:buClr>
                <a:srgbClr val="FF0000"/>
              </a:buClr>
              <a:buNone/>
              <a:defRPr/>
            </a:pPr>
            <a:r>
              <a:rPr lang="ar-DZ" sz="2800" u="sng" dirty="0" smtClean="0">
                <a:solidFill>
                  <a:schemeClr val="bg2"/>
                </a:solidFill>
              </a:rPr>
              <a:t>شروط وضع المناهج حيّز التنفيذ</a:t>
            </a:r>
            <a:r>
              <a:rPr lang="ar-DZ" sz="2800" dirty="0" smtClean="0">
                <a:solidFill>
                  <a:schemeClr val="bg2"/>
                </a:solidFill>
              </a:rPr>
              <a:t>:</a:t>
            </a:r>
          </a:p>
          <a:p>
            <a:pPr algn="r" rtl="1">
              <a:buClr>
                <a:srgbClr val="FF0000"/>
              </a:buClr>
              <a:defRPr/>
            </a:pPr>
            <a:r>
              <a:rPr lang="ar-DZ" sz="2200" dirty="0" smtClean="0">
                <a:solidFill>
                  <a:schemeClr val="bg2"/>
                </a:solidFill>
              </a:rPr>
              <a:t>نقص في تكوين المدرّسين المكلّفين بتطبيق </a:t>
            </a:r>
            <a:r>
              <a:rPr lang="ar-DZ" sz="2200" dirty="0" err="1" smtClean="0">
                <a:solidFill>
                  <a:schemeClr val="bg2"/>
                </a:solidFill>
              </a:rPr>
              <a:t>م</a:t>
            </a:r>
            <a:r>
              <a:rPr lang="ar-DZ" sz="2200" dirty="0" smtClean="0">
                <a:solidFill>
                  <a:schemeClr val="bg2"/>
                </a:solidFill>
              </a:rPr>
              <a:t>.ج.2</a:t>
            </a:r>
          </a:p>
          <a:p>
            <a:pPr algn="r" rtl="1">
              <a:buClr>
                <a:srgbClr val="FF0000"/>
              </a:buClr>
              <a:defRPr/>
            </a:pPr>
            <a:r>
              <a:rPr lang="ar-DZ" sz="2200" dirty="0" smtClean="0">
                <a:solidFill>
                  <a:schemeClr val="bg2"/>
                </a:solidFill>
              </a:rPr>
              <a:t>اختلالات بين المناهج والكتاب المدرسي</a:t>
            </a:r>
          </a:p>
          <a:p>
            <a:pPr algn="r" rtl="1">
              <a:buClr>
                <a:srgbClr val="FF0000"/>
              </a:buClr>
              <a:defRPr/>
            </a:pPr>
            <a:r>
              <a:rPr lang="ar-DZ" sz="2200" dirty="0" smtClean="0">
                <a:solidFill>
                  <a:schemeClr val="bg2"/>
                </a:solidFill>
              </a:rPr>
              <a:t>السنة الدراسية بين 32 </a:t>
            </a:r>
            <a:r>
              <a:rPr lang="ar-DZ" sz="2200" dirty="0" err="1" smtClean="0">
                <a:solidFill>
                  <a:schemeClr val="bg2"/>
                </a:solidFill>
              </a:rPr>
              <a:t>و</a:t>
            </a:r>
            <a:r>
              <a:rPr lang="ar-DZ" sz="2200" dirty="0" smtClean="0">
                <a:solidFill>
                  <a:schemeClr val="bg2"/>
                </a:solidFill>
              </a:rPr>
              <a:t> 28 أسبوعا </a:t>
            </a:r>
            <a:r>
              <a:rPr lang="ar-DZ" sz="2200" dirty="0" err="1" smtClean="0">
                <a:solidFill>
                  <a:schemeClr val="bg2"/>
                </a:solidFill>
              </a:rPr>
              <a:t>تعلّميا</a:t>
            </a:r>
            <a:endParaRPr lang="fr-FR" sz="2600" dirty="0" smtClean="0">
              <a:solidFill>
                <a:schemeClr val="bg2"/>
              </a:solidFill>
            </a:endParaRPr>
          </a:p>
          <a:p>
            <a:pPr algn="r" rtl="1">
              <a:buClr>
                <a:srgbClr val="FF0000"/>
              </a:buClr>
              <a:defRPr/>
            </a:pPr>
            <a:r>
              <a:rPr lang="ar-DZ" sz="2200" dirty="0" smtClean="0">
                <a:solidFill>
                  <a:schemeClr val="bg2"/>
                </a:solidFill>
              </a:rPr>
              <a:t>غياب تجريب مسبق للبرامج في الميدان.</a:t>
            </a:r>
            <a:endParaRPr lang="fr-FR" sz="2200" dirty="0" smtClean="0">
              <a:solidFill>
                <a:schemeClr val="bg2"/>
              </a:solidFill>
            </a:endParaRPr>
          </a:p>
          <a:p>
            <a:pPr algn="r" rtl="1">
              <a:defRPr/>
            </a:pPr>
            <a:endParaRPr lang="fr-FR" sz="2800" u="sng" dirty="0"/>
          </a:p>
        </p:txBody>
      </p:sp>
      <p:sp>
        <p:nvSpPr>
          <p:cNvPr id="7" name="Titre 1"/>
          <p:cNvSpPr txBox="1">
            <a:spLocks/>
          </p:cNvSpPr>
          <p:nvPr/>
        </p:nvSpPr>
        <p:spPr bwMode="auto">
          <a:xfrm>
            <a:off x="467544" y="5784850"/>
            <a:ext cx="8229600" cy="706438"/>
          </a:xfrm>
          <a:prstGeom prst="rect">
            <a:avLst/>
          </a:prstGeom>
          <a:solidFill>
            <a:srgbClr val="00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normAutofit fontScale="97500"/>
          </a:bodyPr>
          <a:lstStyle/>
          <a:p>
            <a:pPr algn="ctr" rtl="1" eaLnBrk="0" fontAlgn="base" hangingPunct="0">
              <a:spcBef>
                <a:spcPct val="0"/>
              </a:spcBef>
              <a:spcAft>
                <a:spcPct val="0"/>
              </a:spcAft>
              <a:defRPr/>
            </a:pPr>
            <a:r>
              <a:rPr kumimoji="1" lang="ar-DZ" sz="3200" kern="0" dirty="0">
                <a:solidFill>
                  <a:schemeClr val="bg2"/>
                </a:solidFill>
                <a:effectLst>
                  <a:outerShdw blurRad="38100" dist="38100" dir="2700000" algn="tl">
                    <a:srgbClr val="000000"/>
                  </a:outerShdw>
                </a:effectLst>
                <a:latin typeface="Times New Roman"/>
              </a:rPr>
              <a:t> تحديد رسمي لبداية تطبيق </a:t>
            </a:r>
            <a:r>
              <a:rPr kumimoji="1" lang="ar-DZ" sz="3200" kern="0" dirty="0" err="1">
                <a:solidFill>
                  <a:schemeClr val="bg2"/>
                </a:solidFill>
                <a:effectLst>
                  <a:outerShdw blurRad="38100" dist="38100" dir="2700000" algn="tl">
                    <a:srgbClr val="000000"/>
                  </a:outerShdw>
                </a:effectLst>
                <a:latin typeface="Times New Roman"/>
              </a:rPr>
              <a:t>م</a:t>
            </a:r>
            <a:r>
              <a:rPr kumimoji="1" lang="ar-DZ" sz="3200" kern="0" dirty="0">
                <a:solidFill>
                  <a:schemeClr val="bg2"/>
                </a:solidFill>
                <a:effectLst>
                  <a:outerShdw blurRad="38100" dist="38100" dir="2700000" algn="tl">
                    <a:srgbClr val="000000"/>
                  </a:outerShdw>
                </a:effectLst>
                <a:latin typeface="Times New Roman"/>
              </a:rPr>
              <a:t> ج 2 ؛ </a:t>
            </a:r>
            <a:r>
              <a:rPr kumimoji="1" lang="ar-DZ" sz="3200" kern="0" dirty="0" err="1">
                <a:solidFill>
                  <a:schemeClr val="bg2"/>
                </a:solidFill>
                <a:effectLst>
                  <a:outerShdw blurRad="38100" dist="38100" dir="2700000" algn="tl">
                    <a:srgbClr val="000000"/>
                  </a:outerShdw>
                </a:effectLst>
                <a:latin typeface="Times New Roman"/>
              </a:rPr>
              <a:t>ورزنامة</a:t>
            </a:r>
            <a:r>
              <a:rPr kumimoji="1" lang="ar-DZ" sz="3200" kern="0" dirty="0">
                <a:solidFill>
                  <a:schemeClr val="bg2"/>
                </a:solidFill>
                <a:effectLst>
                  <a:outerShdw blurRad="38100" dist="38100" dir="2700000" algn="tl">
                    <a:srgbClr val="000000"/>
                  </a:outerShdw>
                </a:effectLst>
                <a:latin typeface="Times New Roman"/>
              </a:rPr>
              <a:t> المرحلة الانتقالية   </a:t>
            </a:r>
            <a:endParaRPr kumimoji="1" lang="fr-FR" sz="3200" b="1" kern="0" dirty="0">
              <a:solidFill>
                <a:schemeClr val="bg2"/>
              </a:solidFill>
              <a:effectLst>
                <a:outerShdw blurRad="38100" dist="38100" dir="2700000" algn="tl">
                  <a:srgbClr val="000000"/>
                </a:outerShdw>
              </a:effectLst>
              <a:latin typeface="Times New Roman"/>
            </a:endParaRPr>
          </a:p>
        </p:txBody>
      </p:sp>
    </p:spTree>
    <p:extLst>
      <p:ext uri="{BB962C8B-B14F-4D97-AF65-F5344CB8AC3E}">
        <p14:creationId xmlns:p14="http://schemas.microsoft.com/office/powerpoint/2010/main" val="1108079204"/>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 calcmode="lin" valueType="num">
                                      <p:cBhvr>
                                        <p:cTn id="14" dur="2000" fill="hold"/>
                                        <p:tgtEl>
                                          <p:spTgt spid="11">
                                            <p:bg/>
                                          </p:spTgt>
                                        </p:tgtEl>
                                        <p:attrNameLst>
                                          <p:attrName>ppt_w</p:attrName>
                                        </p:attrNameLst>
                                      </p:cBhvr>
                                      <p:tavLst>
                                        <p:tav tm="0">
                                          <p:val>
                                            <p:fltVal val="0"/>
                                          </p:val>
                                        </p:tav>
                                        <p:tav tm="100000">
                                          <p:val>
                                            <p:strVal val="#ppt_w"/>
                                          </p:val>
                                        </p:tav>
                                      </p:tavLst>
                                    </p:anim>
                                    <p:anim calcmode="lin" valueType="num">
                                      <p:cBhvr>
                                        <p:cTn id="15" dur="2000" fill="hold"/>
                                        <p:tgtEl>
                                          <p:spTgt spid="11">
                                            <p:bg/>
                                          </p:spTgt>
                                        </p:tgtEl>
                                        <p:attrNameLst>
                                          <p:attrName>ppt_h</p:attrName>
                                        </p:attrNameLst>
                                      </p:cBhvr>
                                      <p:tavLst>
                                        <p:tav tm="0">
                                          <p:val>
                                            <p:fltVal val="0"/>
                                          </p:val>
                                        </p:tav>
                                        <p:tav tm="100000">
                                          <p:val>
                                            <p:strVal val="#ppt_h"/>
                                          </p:val>
                                        </p:tav>
                                      </p:tavLst>
                                    </p:anim>
                                    <p:animEffect transition="in" filter="fade">
                                      <p:cBhvr>
                                        <p:cTn id="16" dur="2000"/>
                                        <p:tgtEl>
                                          <p:spTgt spid="11">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2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p:cTn id="28" dur="2000" fill="hold"/>
                                        <p:tgtEl>
                                          <p:spTgt spid="9">
                                            <p:bg/>
                                          </p:spTgt>
                                        </p:tgtEl>
                                        <p:attrNameLst>
                                          <p:attrName>ppt_w</p:attrName>
                                        </p:attrNameLst>
                                      </p:cBhvr>
                                      <p:tavLst>
                                        <p:tav tm="0">
                                          <p:val>
                                            <p:fltVal val="0"/>
                                          </p:val>
                                        </p:tav>
                                        <p:tav tm="100000">
                                          <p:val>
                                            <p:strVal val="#ppt_w"/>
                                          </p:val>
                                        </p:tav>
                                      </p:tavLst>
                                    </p:anim>
                                    <p:anim calcmode="lin" valueType="num">
                                      <p:cBhvr>
                                        <p:cTn id="29" dur="2000" fill="hold"/>
                                        <p:tgtEl>
                                          <p:spTgt spid="9">
                                            <p:bg/>
                                          </p:spTgt>
                                        </p:tgtEl>
                                        <p:attrNameLst>
                                          <p:attrName>ppt_h</p:attrName>
                                        </p:attrNameLst>
                                      </p:cBhvr>
                                      <p:tavLst>
                                        <p:tav tm="0">
                                          <p:val>
                                            <p:fltVal val="0"/>
                                          </p:val>
                                        </p:tav>
                                        <p:tav tm="100000">
                                          <p:val>
                                            <p:strVal val="#ppt_h"/>
                                          </p:val>
                                        </p:tav>
                                      </p:tavLst>
                                    </p:anim>
                                    <p:animEffect transition="in" filter="fade">
                                      <p:cBhvr>
                                        <p:cTn id="30" dur="2000"/>
                                        <p:tgtEl>
                                          <p:spTgt spid="9">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7" dur="2000"/>
                                        <p:tgtEl>
                                          <p:spTgt spid="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3"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4" dur="2000"/>
                                        <p:tgtEl>
                                          <p:spTgt spid="12">
                                            <p:txEl>
                                              <p:pRg st="0" end="0"/>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p:cTn id="47" dur="2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48" dur="2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49" dur="2000"/>
                                        <p:tgtEl>
                                          <p:spTgt spid="12">
                                            <p:txEl>
                                              <p:pRg st="1" end="1"/>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 calcmode="lin" valueType="num">
                                      <p:cBhvr>
                                        <p:cTn id="52" dur="2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53" dur="2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54" dur="2000"/>
                                        <p:tgtEl>
                                          <p:spTgt spid="12">
                                            <p:txEl>
                                              <p:pRg st="2" end="2"/>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 calcmode="lin" valueType="num">
                                      <p:cBhvr>
                                        <p:cTn id="57" dur="2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58" dur="20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59" dur="2000"/>
                                        <p:tgtEl>
                                          <p:spTgt spid="12">
                                            <p:txEl>
                                              <p:pRg st="3" end="3"/>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 calcmode="lin" valueType="num">
                                      <p:cBhvr>
                                        <p:cTn id="62" dur="2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63" dur="20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64" dur="2000"/>
                                        <p:tgtEl>
                                          <p:spTgt spid="12">
                                            <p:txEl>
                                              <p:pRg st="4" end="4"/>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anim calcmode="lin" valueType="num">
                                      <p:cBhvr>
                                        <p:cTn id="67" dur="20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68" dur="20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69" dur="2000"/>
                                        <p:tgtEl>
                                          <p:spTgt spid="12">
                                            <p:txEl>
                                              <p:pRg st="5" end="5"/>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 calcmode="lin" valueType="num">
                                      <p:cBhvr>
                                        <p:cTn id="74"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5"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6" dur="2000"/>
                                        <p:tgtEl>
                                          <p:spTgt spid="10">
                                            <p:txEl>
                                              <p:pRg st="0" end="0"/>
                                            </p:txEl>
                                          </p:spTgt>
                                        </p:tgtEl>
                                      </p:cBhvr>
                                    </p:animEffect>
                                  </p:childTnLst>
                                </p:cTn>
                              </p:par>
                              <p:par>
                                <p:cTn id="77" presetID="53" presetClass="entr" presetSubtype="0" fill="hold" nodeType="with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 calcmode="lin" valueType="num">
                                      <p:cBhvr>
                                        <p:cTn id="79" dur="2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0" dur="2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81" dur="2000"/>
                                        <p:tgtEl>
                                          <p:spTgt spid="10">
                                            <p:txEl>
                                              <p:pRg st="1" end="1"/>
                                            </p:txEl>
                                          </p:spTgt>
                                        </p:tgtEl>
                                      </p:cBhvr>
                                    </p:animEffect>
                                  </p:childTnLst>
                                </p:cTn>
                              </p:par>
                              <p:par>
                                <p:cTn id="82" presetID="53" presetClass="entr" presetSubtype="0" fill="hold" nodeType="withEffect">
                                  <p:stCondLst>
                                    <p:cond delay="0"/>
                                  </p:stCondLst>
                                  <p:childTnLst>
                                    <p:set>
                                      <p:cBhvr>
                                        <p:cTn id="83" dur="1" fill="hold">
                                          <p:stCondLst>
                                            <p:cond delay="0"/>
                                          </p:stCondLst>
                                        </p:cTn>
                                        <p:tgtEl>
                                          <p:spTgt spid="10">
                                            <p:txEl>
                                              <p:pRg st="2" end="2"/>
                                            </p:txEl>
                                          </p:spTgt>
                                        </p:tgtEl>
                                        <p:attrNameLst>
                                          <p:attrName>style.visibility</p:attrName>
                                        </p:attrNameLst>
                                      </p:cBhvr>
                                      <p:to>
                                        <p:strVal val="visible"/>
                                      </p:to>
                                    </p:set>
                                    <p:anim calcmode="lin" valueType="num">
                                      <p:cBhvr>
                                        <p:cTn id="84" dur="2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5" dur="2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86" dur="2000"/>
                                        <p:tgtEl>
                                          <p:spTgt spid="10">
                                            <p:txEl>
                                              <p:pRg st="2" end="2"/>
                                            </p:txEl>
                                          </p:spTgt>
                                        </p:tgtEl>
                                      </p:cBhvr>
                                    </p:animEffect>
                                  </p:childTnLst>
                                </p:cTn>
                              </p:par>
                              <p:par>
                                <p:cTn id="87" presetID="53" presetClass="entr" presetSubtype="0" fill="hold" nodeType="withEffect">
                                  <p:stCondLst>
                                    <p:cond delay="0"/>
                                  </p:stCondLst>
                                  <p:childTnLst>
                                    <p:set>
                                      <p:cBhvr>
                                        <p:cTn id="88" dur="1" fill="hold">
                                          <p:stCondLst>
                                            <p:cond delay="0"/>
                                          </p:stCondLst>
                                        </p:cTn>
                                        <p:tgtEl>
                                          <p:spTgt spid="10">
                                            <p:txEl>
                                              <p:pRg st="3" end="3"/>
                                            </p:txEl>
                                          </p:spTgt>
                                        </p:tgtEl>
                                        <p:attrNameLst>
                                          <p:attrName>style.visibility</p:attrName>
                                        </p:attrNameLst>
                                      </p:cBhvr>
                                      <p:to>
                                        <p:strVal val="visible"/>
                                      </p:to>
                                    </p:set>
                                    <p:anim calcmode="lin" valueType="num">
                                      <p:cBhvr>
                                        <p:cTn id="89" dur="2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90" dur="2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91" dur="2000"/>
                                        <p:tgtEl>
                                          <p:spTgt spid="10">
                                            <p:txEl>
                                              <p:pRg st="3" end="3"/>
                                            </p:txEl>
                                          </p:spTgt>
                                        </p:tgtEl>
                                      </p:cBhvr>
                                    </p:animEffect>
                                  </p:childTnLst>
                                </p:cTn>
                              </p:par>
                              <p:par>
                                <p:cTn id="92" presetID="53" presetClass="entr" presetSubtype="0" fill="hold" nodeType="withEffect">
                                  <p:stCondLst>
                                    <p:cond delay="0"/>
                                  </p:stCondLst>
                                  <p:childTnLst>
                                    <p:set>
                                      <p:cBhvr>
                                        <p:cTn id="93" dur="1" fill="hold">
                                          <p:stCondLst>
                                            <p:cond delay="0"/>
                                          </p:stCondLst>
                                        </p:cTn>
                                        <p:tgtEl>
                                          <p:spTgt spid="10">
                                            <p:txEl>
                                              <p:pRg st="4" end="4"/>
                                            </p:txEl>
                                          </p:spTgt>
                                        </p:tgtEl>
                                        <p:attrNameLst>
                                          <p:attrName>style.visibility</p:attrName>
                                        </p:attrNameLst>
                                      </p:cBhvr>
                                      <p:to>
                                        <p:strVal val="visible"/>
                                      </p:to>
                                    </p:set>
                                    <p:anim calcmode="lin" valueType="num">
                                      <p:cBhvr>
                                        <p:cTn id="94" dur="2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95" dur="2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96" dur="2000"/>
                                        <p:tgtEl>
                                          <p:spTgt spid="10">
                                            <p:txEl>
                                              <p:pRg st="4" end="4"/>
                                            </p:txEl>
                                          </p:spTgt>
                                        </p:tgtEl>
                                      </p:cBhvr>
                                    </p:animEffect>
                                  </p:childTnLst>
                                </p:cTn>
                              </p:par>
                              <p:par>
                                <p:cTn id="97" presetID="53" presetClass="entr" presetSubtype="0" fill="hold" nodeType="withEffect">
                                  <p:stCondLst>
                                    <p:cond delay="0"/>
                                  </p:stCondLst>
                                  <p:childTnLst>
                                    <p:set>
                                      <p:cBhvr>
                                        <p:cTn id="98" dur="1" fill="hold">
                                          <p:stCondLst>
                                            <p:cond delay="0"/>
                                          </p:stCondLst>
                                        </p:cTn>
                                        <p:tgtEl>
                                          <p:spTgt spid="10">
                                            <p:txEl>
                                              <p:pRg st="5" end="5"/>
                                            </p:txEl>
                                          </p:spTgt>
                                        </p:tgtEl>
                                        <p:attrNameLst>
                                          <p:attrName>style.visibility</p:attrName>
                                        </p:attrNameLst>
                                      </p:cBhvr>
                                      <p:to>
                                        <p:strVal val="visible"/>
                                      </p:to>
                                    </p:set>
                                    <p:anim calcmode="lin" valueType="num">
                                      <p:cBhvr>
                                        <p:cTn id="99" dur="2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100" dur="20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101" dur="2000"/>
                                        <p:tgtEl>
                                          <p:spTgt spid="10">
                                            <p:txEl>
                                              <p:pRg st="5" end="5"/>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nodeType="clickEffect">
                                  <p:stCondLst>
                                    <p:cond delay="0"/>
                                  </p:stCondLst>
                                  <p:childTnLst>
                                    <p:set>
                                      <p:cBhvr>
                                        <p:cTn id="105" dur="1" fill="hold">
                                          <p:stCondLst>
                                            <p:cond delay="0"/>
                                          </p:stCondLst>
                                        </p:cTn>
                                        <p:tgtEl>
                                          <p:spTgt spid="12">
                                            <p:txEl>
                                              <p:pRg st="6" end="6"/>
                                            </p:txEl>
                                          </p:spTgt>
                                        </p:tgtEl>
                                        <p:attrNameLst>
                                          <p:attrName>style.visibility</p:attrName>
                                        </p:attrNameLst>
                                      </p:cBhvr>
                                      <p:to>
                                        <p:strVal val="visible"/>
                                      </p:to>
                                    </p:set>
                                    <p:anim calcmode="lin" valueType="num">
                                      <p:cBhvr>
                                        <p:cTn id="106" dur="2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107" dur="20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108" dur="2000"/>
                                        <p:tgtEl>
                                          <p:spTgt spid="12">
                                            <p:txEl>
                                              <p:pRg st="6" end="6"/>
                                            </p:txEl>
                                          </p:spTgt>
                                        </p:tgtEl>
                                      </p:cBhvr>
                                    </p:animEffect>
                                  </p:childTnLst>
                                </p:cTn>
                              </p:par>
                              <p:par>
                                <p:cTn id="109" presetID="53" presetClass="entr" presetSubtype="0" fill="hold" nodeType="withEffect">
                                  <p:stCondLst>
                                    <p:cond delay="0"/>
                                  </p:stCondLst>
                                  <p:childTnLst>
                                    <p:set>
                                      <p:cBhvr>
                                        <p:cTn id="110" dur="1" fill="hold">
                                          <p:stCondLst>
                                            <p:cond delay="0"/>
                                          </p:stCondLst>
                                        </p:cTn>
                                        <p:tgtEl>
                                          <p:spTgt spid="12">
                                            <p:txEl>
                                              <p:pRg st="7" end="7"/>
                                            </p:txEl>
                                          </p:spTgt>
                                        </p:tgtEl>
                                        <p:attrNameLst>
                                          <p:attrName>style.visibility</p:attrName>
                                        </p:attrNameLst>
                                      </p:cBhvr>
                                      <p:to>
                                        <p:strVal val="visible"/>
                                      </p:to>
                                    </p:set>
                                    <p:anim calcmode="lin" valueType="num">
                                      <p:cBhvr>
                                        <p:cTn id="111" dur="20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112" dur="20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113" dur="2000"/>
                                        <p:tgtEl>
                                          <p:spTgt spid="12">
                                            <p:txEl>
                                              <p:pRg st="7" end="7"/>
                                            </p:txEl>
                                          </p:spTgt>
                                        </p:tgtEl>
                                      </p:cBhvr>
                                    </p:animEffect>
                                  </p:childTnLst>
                                </p:cTn>
                              </p:par>
                              <p:par>
                                <p:cTn id="114" presetID="53" presetClass="entr" presetSubtype="0" fill="hold" nodeType="withEffect">
                                  <p:stCondLst>
                                    <p:cond delay="0"/>
                                  </p:stCondLst>
                                  <p:childTnLst>
                                    <p:set>
                                      <p:cBhvr>
                                        <p:cTn id="115" dur="1" fill="hold">
                                          <p:stCondLst>
                                            <p:cond delay="0"/>
                                          </p:stCondLst>
                                        </p:cTn>
                                        <p:tgtEl>
                                          <p:spTgt spid="12">
                                            <p:txEl>
                                              <p:pRg st="8" end="8"/>
                                            </p:txEl>
                                          </p:spTgt>
                                        </p:tgtEl>
                                        <p:attrNameLst>
                                          <p:attrName>style.visibility</p:attrName>
                                        </p:attrNameLst>
                                      </p:cBhvr>
                                      <p:to>
                                        <p:strVal val="visible"/>
                                      </p:to>
                                    </p:set>
                                    <p:anim calcmode="lin" valueType="num">
                                      <p:cBhvr>
                                        <p:cTn id="116" dur="2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17" dur="20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118" dur="2000"/>
                                        <p:tgtEl>
                                          <p:spTgt spid="12">
                                            <p:txEl>
                                              <p:pRg st="8" end="8"/>
                                            </p:txEl>
                                          </p:spTgt>
                                        </p:tgtEl>
                                      </p:cBhvr>
                                    </p:animEffect>
                                  </p:childTnLst>
                                </p:cTn>
                              </p:par>
                              <p:par>
                                <p:cTn id="119" presetID="53" presetClass="entr" presetSubtype="0" fill="hold" nodeType="withEffect">
                                  <p:stCondLst>
                                    <p:cond delay="0"/>
                                  </p:stCondLst>
                                  <p:childTnLst>
                                    <p:set>
                                      <p:cBhvr>
                                        <p:cTn id="120" dur="1" fill="hold">
                                          <p:stCondLst>
                                            <p:cond delay="0"/>
                                          </p:stCondLst>
                                        </p:cTn>
                                        <p:tgtEl>
                                          <p:spTgt spid="12">
                                            <p:txEl>
                                              <p:pRg st="9" end="9"/>
                                            </p:txEl>
                                          </p:spTgt>
                                        </p:tgtEl>
                                        <p:attrNameLst>
                                          <p:attrName>style.visibility</p:attrName>
                                        </p:attrNameLst>
                                      </p:cBhvr>
                                      <p:to>
                                        <p:strVal val="visible"/>
                                      </p:to>
                                    </p:set>
                                    <p:anim calcmode="lin" valueType="num">
                                      <p:cBhvr>
                                        <p:cTn id="121" dur="20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122" dur="2000" fill="hold"/>
                                        <p:tgtEl>
                                          <p:spTgt spid="12">
                                            <p:txEl>
                                              <p:pRg st="9" end="9"/>
                                            </p:txEl>
                                          </p:spTgt>
                                        </p:tgtEl>
                                        <p:attrNameLst>
                                          <p:attrName>ppt_h</p:attrName>
                                        </p:attrNameLst>
                                      </p:cBhvr>
                                      <p:tavLst>
                                        <p:tav tm="0">
                                          <p:val>
                                            <p:fltVal val="0"/>
                                          </p:val>
                                        </p:tav>
                                        <p:tav tm="100000">
                                          <p:val>
                                            <p:strVal val="#ppt_h"/>
                                          </p:val>
                                        </p:tav>
                                      </p:tavLst>
                                    </p:anim>
                                    <p:animEffect transition="in" filter="fade">
                                      <p:cBhvr>
                                        <p:cTn id="123" dur="2000"/>
                                        <p:tgtEl>
                                          <p:spTgt spid="12">
                                            <p:txEl>
                                              <p:pRg st="9" end="9"/>
                                            </p:txEl>
                                          </p:spTgt>
                                        </p:tgtEl>
                                      </p:cBhvr>
                                    </p:animEffect>
                                  </p:childTnLst>
                                </p:cTn>
                              </p:par>
                              <p:par>
                                <p:cTn id="124" presetID="53" presetClass="entr" presetSubtype="0" fill="hold" nodeType="withEffect">
                                  <p:stCondLst>
                                    <p:cond delay="0"/>
                                  </p:stCondLst>
                                  <p:childTnLst>
                                    <p:set>
                                      <p:cBhvr>
                                        <p:cTn id="125" dur="1" fill="hold">
                                          <p:stCondLst>
                                            <p:cond delay="0"/>
                                          </p:stCondLst>
                                        </p:cTn>
                                        <p:tgtEl>
                                          <p:spTgt spid="12">
                                            <p:txEl>
                                              <p:pRg st="10" end="10"/>
                                            </p:txEl>
                                          </p:spTgt>
                                        </p:tgtEl>
                                        <p:attrNameLst>
                                          <p:attrName>style.visibility</p:attrName>
                                        </p:attrNameLst>
                                      </p:cBhvr>
                                      <p:to>
                                        <p:strVal val="visible"/>
                                      </p:to>
                                    </p:set>
                                    <p:anim calcmode="lin" valueType="num">
                                      <p:cBhvr>
                                        <p:cTn id="126" dur="2000" fill="hold"/>
                                        <p:tgtEl>
                                          <p:spTgt spid="12">
                                            <p:txEl>
                                              <p:pRg st="10" end="10"/>
                                            </p:txEl>
                                          </p:spTgt>
                                        </p:tgtEl>
                                        <p:attrNameLst>
                                          <p:attrName>ppt_w</p:attrName>
                                        </p:attrNameLst>
                                      </p:cBhvr>
                                      <p:tavLst>
                                        <p:tav tm="0">
                                          <p:val>
                                            <p:fltVal val="0"/>
                                          </p:val>
                                        </p:tav>
                                        <p:tav tm="100000">
                                          <p:val>
                                            <p:strVal val="#ppt_w"/>
                                          </p:val>
                                        </p:tav>
                                      </p:tavLst>
                                    </p:anim>
                                    <p:anim calcmode="lin" valueType="num">
                                      <p:cBhvr>
                                        <p:cTn id="127" dur="2000" fill="hold"/>
                                        <p:tgtEl>
                                          <p:spTgt spid="12">
                                            <p:txEl>
                                              <p:pRg st="10" end="10"/>
                                            </p:txEl>
                                          </p:spTgt>
                                        </p:tgtEl>
                                        <p:attrNameLst>
                                          <p:attrName>ppt_h</p:attrName>
                                        </p:attrNameLst>
                                      </p:cBhvr>
                                      <p:tavLst>
                                        <p:tav tm="0">
                                          <p:val>
                                            <p:fltVal val="0"/>
                                          </p:val>
                                        </p:tav>
                                        <p:tav tm="100000">
                                          <p:val>
                                            <p:strVal val="#ppt_h"/>
                                          </p:val>
                                        </p:tav>
                                      </p:tavLst>
                                    </p:anim>
                                    <p:animEffect transition="in" filter="fade">
                                      <p:cBhvr>
                                        <p:cTn id="128" dur="2000"/>
                                        <p:tgtEl>
                                          <p:spTgt spid="12">
                                            <p:txEl>
                                              <p:pRg st="10" end="10"/>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nodeType="clickEffect">
                                  <p:stCondLst>
                                    <p:cond delay="0"/>
                                  </p:stCondLst>
                                  <p:childTnLst>
                                    <p:set>
                                      <p:cBhvr>
                                        <p:cTn id="132" dur="1" fill="hold">
                                          <p:stCondLst>
                                            <p:cond delay="0"/>
                                          </p:stCondLst>
                                        </p:cTn>
                                        <p:tgtEl>
                                          <p:spTgt spid="10">
                                            <p:txEl>
                                              <p:pRg st="6" end="6"/>
                                            </p:txEl>
                                          </p:spTgt>
                                        </p:tgtEl>
                                        <p:attrNameLst>
                                          <p:attrName>style.visibility</p:attrName>
                                        </p:attrNameLst>
                                      </p:cBhvr>
                                      <p:to>
                                        <p:strVal val="visible"/>
                                      </p:to>
                                    </p:set>
                                    <p:anim calcmode="lin" valueType="num">
                                      <p:cBhvr>
                                        <p:cTn id="133" dur="2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134" dur="20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135" dur="2000"/>
                                        <p:tgtEl>
                                          <p:spTgt spid="10">
                                            <p:txEl>
                                              <p:pRg st="6" end="6"/>
                                            </p:txEl>
                                          </p:spTgt>
                                        </p:tgtEl>
                                      </p:cBhvr>
                                    </p:animEffect>
                                  </p:childTnLst>
                                </p:cTn>
                              </p:par>
                              <p:par>
                                <p:cTn id="136" presetID="53" presetClass="entr" presetSubtype="0" fill="hold" nodeType="withEffect">
                                  <p:stCondLst>
                                    <p:cond delay="0"/>
                                  </p:stCondLst>
                                  <p:childTnLst>
                                    <p:set>
                                      <p:cBhvr>
                                        <p:cTn id="137" dur="1" fill="hold">
                                          <p:stCondLst>
                                            <p:cond delay="0"/>
                                          </p:stCondLst>
                                        </p:cTn>
                                        <p:tgtEl>
                                          <p:spTgt spid="10">
                                            <p:txEl>
                                              <p:pRg st="7" end="7"/>
                                            </p:txEl>
                                          </p:spTgt>
                                        </p:tgtEl>
                                        <p:attrNameLst>
                                          <p:attrName>style.visibility</p:attrName>
                                        </p:attrNameLst>
                                      </p:cBhvr>
                                      <p:to>
                                        <p:strVal val="visible"/>
                                      </p:to>
                                    </p:set>
                                    <p:anim calcmode="lin" valueType="num">
                                      <p:cBhvr>
                                        <p:cTn id="138" dur="2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139" dur="20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140" dur="2000"/>
                                        <p:tgtEl>
                                          <p:spTgt spid="10">
                                            <p:txEl>
                                              <p:pRg st="7" end="7"/>
                                            </p:txEl>
                                          </p:spTgt>
                                        </p:tgtEl>
                                      </p:cBhvr>
                                    </p:animEffect>
                                  </p:childTnLst>
                                </p:cTn>
                              </p:par>
                              <p:par>
                                <p:cTn id="141" presetID="53" presetClass="entr" presetSubtype="0" fill="hold" nodeType="withEffect">
                                  <p:stCondLst>
                                    <p:cond delay="0"/>
                                  </p:stCondLst>
                                  <p:childTnLst>
                                    <p:set>
                                      <p:cBhvr>
                                        <p:cTn id="142" dur="1" fill="hold">
                                          <p:stCondLst>
                                            <p:cond delay="0"/>
                                          </p:stCondLst>
                                        </p:cTn>
                                        <p:tgtEl>
                                          <p:spTgt spid="10">
                                            <p:txEl>
                                              <p:pRg st="8" end="8"/>
                                            </p:txEl>
                                          </p:spTgt>
                                        </p:tgtEl>
                                        <p:attrNameLst>
                                          <p:attrName>style.visibility</p:attrName>
                                        </p:attrNameLst>
                                      </p:cBhvr>
                                      <p:to>
                                        <p:strVal val="visible"/>
                                      </p:to>
                                    </p:set>
                                    <p:anim calcmode="lin" valueType="num">
                                      <p:cBhvr>
                                        <p:cTn id="143" dur="20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144" dur="20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145" dur="2000"/>
                                        <p:tgtEl>
                                          <p:spTgt spid="10">
                                            <p:txEl>
                                              <p:pRg st="8" end="8"/>
                                            </p:txEl>
                                          </p:spTgt>
                                        </p:tgtEl>
                                      </p:cBhvr>
                                    </p:animEffect>
                                  </p:childTnLst>
                                </p:cTn>
                              </p:par>
                              <p:par>
                                <p:cTn id="146" presetID="53" presetClass="entr" presetSubtype="0" fill="hold" nodeType="withEffect">
                                  <p:stCondLst>
                                    <p:cond delay="0"/>
                                  </p:stCondLst>
                                  <p:childTnLst>
                                    <p:set>
                                      <p:cBhvr>
                                        <p:cTn id="147" dur="1" fill="hold">
                                          <p:stCondLst>
                                            <p:cond delay="0"/>
                                          </p:stCondLst>
                                        </p:cTn>
                                        <p:tgtEl>
                                          <p:spTgt spid="10">
                                            <p:txEl>
                                              <p:pRg st="10" end="10"/>
                                            </p:txEl>
                                          </p:spTgt>
                                        </p:tgtEl>
                                        <p:attrNameLst>
                                          <p:attrName>style.visibility</p:attrName>
                                        </p:attrNameLst>
                                      </p:cBhvr>
                                      <p:to>
                                        <p:strVal val="visible"/>
                                      </p:to>
                                    </p:set>
                                    <p:anim calcmode="lin" valueType="num">
                                      <p:cBhvr>
                                        <p:cTn id="148" dur="20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149" dur="2000" fill="hold"/>
                                        <p:tgtEl>
                                          <p:spTgt spid="10">
                                            <p:txEl>
                                              <p:pRg st="10" end="10"/>
                                            </p:txEl>
                                          </p:spTgt>
                                        </p:tgtEl>
                                        <p:attrNameLst>
                                          <p:attrName>ppt_h</p:attrName>
                                        </p:attrNameLst>
                                      </p:cBhvr>
                                      <p:tavLst>
                                        <p:tav tm="0">
                                          <p:val>
                                            <p:fltVal val="0"/>
                                          </p:val>
                                        </p:tav>
                                        <p:tav tm="100000">
                                          <p:val>
                                            <p:strVal val="#ppt_h"/>
                                          </p:val>
                                        </p:tav>
                                      </p:tavLst>
                                    </p:anim>
                                    <p:animEffect transition="in" filter="fade">
                                      <p:cBhvr>
                                        <p:cTn id="150" dur="2000"/>
                                        <p:tgtEl>
                                          <p:spTgt spid="10">
                                            <p:txEl>
                                              <p:pRg st="10" end="10"/>
                                            </p:txEl>
                                          </p:spTgt>
                                        </p:tgtEl>
                                      </p:cBhvr>
                                    </p:animEffect>
                                  </p:childTnLst>
                                </p:cTn>
                              </p:par>
                              <p:par>
                                <p:cTn id="151" presetID="53" presetClass="entr" presetSubtype="0" fill="hold" nodeType="withEffect">
                                  <p:stCondLst>
                                    <p:cond delay="0"/>
                                  </p:stCondLst>
                                  <p:childTnLst>
                                    <p:set>
                                      <p:cBhvr>
                                        <p:cTn id="152" dur="1" fill="hold">
                                          <p:stCondLst>
                                            <p:cond delay="0"/>
                                          </p:stCondLst>
                                        </p:cTn>
                                        <p:tgtEl>
                                          <p:spTgt spid="10">
                                            <p:txEl>
                                              <p:pRg st="9" end="9"/>
                                            </p:txEl>
                                          </p:spTgt>
                                        </p:tgtEl>
                                        <p:attrNameLst>
                                          <p:attrName>style.visibility</p:attrName>
                                        </p:attrNameLst>
                                      </p:cBhvr>
                                      <p:to>
                                        <p:strVal val="visible"/>
                                      </p:to>
                                    </p:set>
                                    <p:anim calcmode="lin" valueType="num">
                                      <p:cBhvr>
                                        <p:cTn id="153" dur="20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154" dur="2000" fill="hold"/>
                                        <p:tgtEl>
                                          <p:spTgt spid="10">
                                            <p:txEl>
                                              <p:pRg st="9" end="9"/>
                                            </p:txEl>
                                          </p:spTgt>
                                        </p:tgtEl>
                                        <p:attrNameLst>
                                          <p:attrName>ppt_h</p:attrName>
                                        </p:attrNameLst>
                                      </p:cBhvr>
                                      <p:tavLst>
                                        <p:tav tm="0">
                                          <p:val>
                                            <p:fltVal val="0"/>
                                          </p:val>
                                        </p:tav>
                                        <p:tav tm="100000">
                                          <p:val>
                                            <p:strVal val="#ppt_h"/>
                                          </p:val>
                                        </p:tav>
                                      </p:tavLst>
                                    </p:anim>
                                    <p:animEffect transition="in" filter="fade">
                                      <p:cBhvr>
                                        <p:cTn id="155" dur="2000"/>
                                        <p:tgtEl>
                                          <p:spTgt spid="10">
                                            <p:txEl>
                                              <p:pRg st="9" end="9"/>
                                            </p:txEl>
                                          </p:spTgt>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7"/>
                                        </p:tgtEl>
                                        <p:attrNameLst>
                                          <p:attrName>style.visibility</p:attrName>
                                        </p:attrNameLst>
                                      </p:cBhvr>
                                      <p:to>
                                        <p:strVal val="visible"/>
                                      </p:to>
                                    </p:set>
                                    <p:anim calcmode="lin" valueType="num">
                                      <p:cBhvr>
                                        <p:cTn id="160" dur="2000" fill="hold"/>
                                        <p:tgtEl>
                                          <p:spTgt spid="7"/>
                                        </p:tgtEl>
                                        <p:attrNameLst>
                                          <p:attrName>ppt_w</p:attrName>
                                        </p:attrNameLst>
                                      </p:cBhvr>
                                      <p:tavLst>
                                        <p:tav tm="0">
                                          <p:val>
                                            <p:fltVal val="0"/>
                                          </p:val>
                                        </p:tav>
                                        <p:tav tm="100000">
                                          <p:val>
                                            <p:strVal val="#ppt_w"/>
                                          </p:val>
                                        </p:tav>
                                      </p:tavLst>
                                    </p:anim>
                                    <p:anim calcmode="lin" valueType="num">
                                      <p:cBhvr>
                                        <p:cTn id="161" dur="2000" fill="hold"/>
                                        <p:tgtEl>
                                          <p:spTgt spid="7"/>
                                        </p:tgtEl>
                                        <p:attrNameLst>
                                          <p:attrName>ppt_h</p:attrName>
                                        </p:attrNameLst>
                                      </p:cBhvr>
                                      <p:tavLst>
                                        <p:tav tm="0">
                                          <p:val>
                                            <p:fltVal val="0"/>
                                          </p:val>
                                        </p:tav>
                                        <p:tav tm="100000">
                                          <p:val>
                                            <p:strVal val="#ppt_h"/>
                                          </p:val>
                                        </p:tav>
                                      </p:tavLst>
                                    </p:anim>
                                    <p:animEffect transition="in" filter="fade">
                                      <p:cBhvr>
                                        <p:cTn id="1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11" grpId="0" build="p"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0"/>
            <a:ext cx="7056784" cy="707886"/>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rtl="1"/>
            <a:r>
              <a:rPr lang="ar-SA" sz="40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rPr>
              <a:t>خصوصيات المناهج الجديدة  </a:t>
            </a:r>
            <a:endParaRPr lang="fr-FR" sz="4000" b="1" dirty="0">
              <a:ln w="18415" cmpd="sng">
                <a:solidFill>
                  <a:srgbClr val="FFFFFF"/>
                </a:solidFill>
                <a:prstDash val="solid"/>
              </a:ln>
              <a:solidFill>
                <a:prstClr val="black"/>
              </a:solidFill>
              <a:effectLst>
                <a:outerShdw blurRad="63500" dir="3600000" algn="tl" rotWithShape="0">
                  <a:srgbClr val="000000">
                    <a:alpha val="70000"/>
                  </a:srgbClr>
                </a:outerShdw>
              </a:effectLst>
            </a:endParaRPr>
          </a:p>
        </p:txBody>
      </p:sp>
      <p:sp>
        <p:nvSpPr>
          <p:cNvPr id="3" name="ZoneTexte 2"/>
          <p:cNvSpPr txBox="1"/>
          <p:nvPr/>
        </p:nvSpPr>
        <p:spPr>
          <a:xfrm>
            <a:off x="5906315" y="1667040"/>
            <a:ext cx="2941066" cy="830997"/>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b="1" dirty="0" smtClean="0">
                <a:solidFill>
                  <a:srgbClr val="4F271C"/>
                </a:solidFill>
              </a:rPr>
              <a:t>تندرج في وحدة شاملة تدمج كل المواد</a:t>
            </a:r>
            <a:endParaRPr lang="fr-FR" sz="1400" b="1" dirty="0">
              <a:solidFill>
                <a:srgbClr val="4F271C"/>
              </a:solidFill>
            </a:endParaRPr>
          </a:p>
        </p:txBody>
      </p:sp>
      <p:sp>
        <p:nvSpPr>
          <p:cNvPr id="4" name="ZoneTexte 3"/>
          <p:cNvSpPr txBox="1"/>
          <p:nvPr/>
        </p:nvSpPr>
        <p:spPr>
          <a:xfrm>
            <a:off x="0" y="1545313"/>
            <a:ext cx="3528392" cy="1200329"/>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b="1" dirty="0" smtClean="0">
                <a:solidFill>
                  <a:srgbClr val="4F271C"/>
                </a:solidFill>
              </a:rPr>
              <a:t>تهدف إلى تحقيق غاية شاملة مشتركة بين كل المواد: الملمح الشامل في نهاية التعليم </a:t>
            </a:r>
            <a:r>
              <a:rPr lang="ar-SA" sz="2000" b="1" dirty="0" smtClean="0">
                <a:solidFill>
                  <a:srgbClr val="4F271C"/>
                </a:solidFill>
              </a:rPr>
              <a:t>الالزامي.</a:t>
            </a:r>
            <a:endParaRPr lang="fr-FR" sz="2000" b="1" dirty="0" smtClean="0">
              <a:solidFill>
                <a:srgbClr val="4F271C"/>
              </a:solidFill>
            </a:endParaRPr>
          </a:p>
        </p:txBody>
      </p:sp>
      <p:sp>
        <p:nvSpPr>
          <p:cNvPr id="5" name="ZoneTexte 4"/>
          <p:cNvSpPr txBox="1"/>
          <p:nvPr/>
        </p:nvSpPr>
        <p:spPr>
          <a:xfrm>
            <a:off x="6228184" y="3068960"/>
            <a:ext cx="2592288" cy="830997"/>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b="1" dirty="0" smtClean="0">
                <a:solidFill>
                  <a:srgbClr val="4F271C"/>
                </a:solidFill>
              </a:rPr>
              <a:t>مرساة في الواقع الاجتماعي.</a:t>
            </a:r>
          </a:p>
        </p:txBody>
      </p:sp>
      <p:sp>
        <p:nvSpPr>
          <p:cNvPr id="6" name="ZoneTexte 5"/>
          <p:cNvSpPr txBox="1"/>
          <p:nvPr/>
        </p:nvSpPr>
        <p:spPr>
          <a:xfrm>
            <a:off x="4642811" y="4803390"/>
            <a:ext cx="3445109" cy="1200329"/>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r" rtl="1"/>
            <a:r>
              <a:rPr lang="ar-SA" sz="2400" b="1" dirty="0" smtClean="0">
                <a:solidFill>
                  <a:srgbClr val="4F271C"/>
                </a:solidFill>
              </a:rPr>
              <a:t>منظمة </a:t>
            </a:r>
            <a:r>
              <a:rPr lang="ar-SA" sz="2400" b="1" dirty="0" err="1" smtClean="0">
                <a:solidFill>
                  <a:srgbClr val="4F271C"/>
                </a:solidFill>
              </a:rPr>
              <a:t>ومهيكلة</a:t>
            </a:r>
            <a:r>
              <a:rPr lang="ar-SA" sz="2400" b="1" dirty="0" smtClean="0">
                <a:solidFill>
                  <a:srgbClr val="4F271C"/>
                </a:solidFill>
              </a:rPr>
              <a:t> على أساس مبادئ وعناصر ومنهجية موحدة بين المواد.</a:t>
            </a:r>
          </a:p>
        </p:txBody>
      </p:sp>
      <p:sp>
        <p:nvSpPr>
          <p:cNvPr id="7" name="ZoneTexte 6"/>
          <p:cNvSpPr txBox="1"/>
          <p:nvPr/>
        </p:nvSpPr>
        <p:spPr>
          <a:xfrm>
            <a:off x="357118" y="3443363"/>
            <a:ext cx="2592288" cy="830997"/>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b="1" dirty="0" smtClean="0">
                <a:solidFill>
                  <a:srgbClr val="4F271C"/>
                </a:solidFill>
              </a:rPr>
              <a:t>تصور شامل وتنازلي للمناهج</a:t>
            </a:r>
          </a:p>
        </p:txBody>
      </p:sp>
      <p:sp>
        <p:nvSpPr>
          <p:cNvPr id="8" name="ZoneTexte 7"/>
          <p:cNvSpPr txBox="1"/>
          <p:nvPr/>
        </p:nvSpPr>
        <p:spPr>
          <a:xfrm>
            <a:off x="395536" y="5229200"/>
            <a:ext cx="2918470" cy="830997"/>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b="1" dirty="0" smtClean="0">
                <a:solidFill>
                  <a:srgbClr val="4F271C"/>
                </a:solidFill>
              </a:rPr>
              <a:t>انسجام عمودي وأفقي للمناهج</a:t>
            </a:r>
            <a:endParaRPr lang="fr-FR" sz="2400" b="1" dirty="0" smtClean="0">
              <a:solidFill>
                <a:srgbClr val="4F271C"/>
              </a:solidFill>
            </a:endParaRPr>
          </a:p>
        </p:txBody>
      </p:sp>
      <p:sp>
        <p:nvSpPr>
          <p:cNvPr id="9" name="ZoneTexte 8"/>
          <p:cNvSpPr txBox="1"/>
          <p:nvPr/>
        </p:nvSpPr>
        <p:spPr>
          <a:xfrm>
            <a:off x="2883202" y="739810"/>
            <a:ext cx="2880320" cy="584775"/>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SA" sz="3200" b="1" dirty="0" smtClean="0">
                <a:ln w="18415" cmpd="sng">
                  <a:solidFill>
                    <a:srgbClr val="FFFFFF"/>
                  </a:solidFill>
                  <a:prstDash val="solid"/>
                </a:ln>
                <a:solidFill>
                  <a:prstClr val="white"/>
                </a:solidFill>
                <a:effectLst>
                  <a:outerShdw blurRad="63500" dir="3600000" algn="tl" rotWithShape="0">
                    <a:srgbClr val="000000">
                      <a:alpha val="70000"/>
                    </a:srgbClr>
                  </a:outerShdw>
                </a:effectLst>
              </a:rPr>
              <a:t>المستوى العام</a:t>
            </a:r>
            <a:endParaRPr lang="fr-FR" sz="3200" b="1" dirty="0">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cxnSp>
        <p:nvCxnSpPr>
          <p:cNvPr id="11" name="Connecteur droit avec flèche 10"/>
          <p:cNvCxnSpPr>
            <a:stCxn id="9" idx="2"/>
            <a:endCxn id="4" idx="3"/>
          </p:cNvCxnSpPr>
          <p:nvPr/>
        </p:nvCxnSpPr>
        <p:spPr>
          <a:xfrm flipH="1">
            <a:off x="3528392" y="1324585"/>
            <a:ext cx="794970" cy="8208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9" idx="2"/>
            <a:endCxn id="7" idx="3"/>
          </p:cNvCxnSpPr>
          <p:nvPr/>
        </p:nvCxnSpPr>
        <p:spPr>
          <a:xfrm flipH="1">
            <a:off x="2949406" y="1324585"/>
            <a:ext cx="1373956" cy="25342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2"/>
            <a:endCxn id="3" idx="1"/>
          </p:cNvCxnSpPr>
          <p:nvPr/>
        </p:nvCxnSpPr>
        <p:spPr>
          <a:xfrm>
            <a:off x="4323362" y="1324585"/>
            <a:ext cx="1582953" cy="7579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9" idx="2"/>
            <a:endCxn id="5" idx="1"/>
          </p:cNvCxnSpPr>
          <p:nvPr/>
        </p:nvCxnSpPr>
        <p:spPr>
          <a:xfrm>
            <a:off x="4323362" y="1324585"/>
            <a:ext cx="1904822" cy="2159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9" idx="2"/>
            <a:endCxn id="8" idx="3"/>
          </p:cNvCxnSpPr>
          <p:nvPr/>
        </p:nvCxnSpPr>
        <p:spPr>
          <a:xfrm flipH="1">
            <a:off x="3314006" y="1324585"/>
            <a:ext cx="1009356" cy="43201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9" idx="2"/>
          </p:cNvCxnSpPr>
          <p:nvPr/>
        </p:nvCxnSpPr>
        <p:spPr>
          <a:xfrm>
            <a:off x="4323362" y="1324585"/>
            <a:ext cx="2013320" cy="34788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425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0"/>
            <a:ext cx="5245044" cy="646331"/>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36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rPr>
              <a:t>خصوصيات المناهج الجديدة  </a:t>
            </a:r>
            <a:endParaRPr lang="fr-FR" sz="3600" b="1" dirty="0">
              <a:ln w="18415" cmpd="sng">
                <a:solidFill>
                  <a:srgbClr val="FFFFFF"/>
                </a:solidFill>
                <a:prstDash val="solid"/>
              </a:ln>
              <a:solidFill>
                <a:prstClr val="black"/>
              </a:solidFill>
              <a:effectLst>
                <a:outerShdw blurRad="63500" dir="3600000" algn="tl" rotWithShape="0">
                  <a:srgbClr val="000000">
                    <a:alpha val="70000"/>
                  </a:srgbClr>
                </a:outerShdw>
              </a:effectLst>
            </a:endParaRPr>
          </a:p>
        </p:txBody>
      </p:sp>
      <p:sp>
        <p:nvSpPr>
          <p:cNvPr id="5" name="ZoneTexte 4"/>
          <p:cNvSpPr txBox="1"/>
          <p:nvPr/>
        </p:nvSpPr>
        <p:spPr>
          <a:xfrm>
            <a:off x="3194866" y="712391"/>
            <a:ext cx="322234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ar-SA" sz="3200" b="1" dirty="0" smtClean="0">
                <a:solidFill>
                  <a:prstClr val="white"/>
                </a:solidFill>
              </a:rPr>
              <a:t>المستوى البيداغوجي</a:t>
            </a:r>
            <a:endParaRPr lang="fr-FR" sz="3200" b="1" dirty="0">
              <a:solidFill>
                <a:prstClr val="white"/>
              </a:solidFill>
            </a:endParaRPr>
          </a:p>
        </p:txBody>
      </p:sp>
      <p:sp>
        <p:nvSpPr>
          <p:cNvPr id="6" name="ZoneTexte 5"/>
          <p:cNvSpPr txBox="1"/>
          <p:nvPr/>
        </p:nvSpPr>
        <p:spPr>
          <a:xfrm>
            <a:off x="6417211" y="2455330"/>
            <a:ext cx="2376264" cy="830997"/>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Arabic Transparent" pitchFamily="34" charset="0"/>
                <a:cs typeface="Arabic Transparent" pitchFamily="34" charset="0"/>
              </a:rPr>
              <a:t>الانطلاق من الكفاءات ووضعيات التعلم</a:t>
            </a:r>
            <a:endParaRPr lang="fr-FR" sz="2400" dirty="0">
              <a:ln w="18415" cmpd="sng">
                <a:solidFill>
                  <a:srgbClr val="FFFFFF"/>
                </a:solidFill>
                <a:prstDash val="solid"/>
              </a:ln>
              <a:solidFill>
                <a:srgbClr val="0000FF"/>
              </a:solidFill>
              <a:effectLst>
                <a:outerShdw blurRad="63500" dir="3600000" algn="tl" rotWithShape="0">
                  <a:srgbClr val="000000">
                    <a:alpha val="70000"/>
                  </a:srgbClr>
                </a:outerShdw>
              </a:effectLst>
              <a:latin typeface="Arabic Transparent" pitchFamily="34" charset="0"/>
              <a:cs typeface="Arabic Transparent" pitchFamily="34" charset="0"/>
            </a:endParaRPr>
          </a:p>
        </p:txBody>
      </p:sp>
      <p:sp>
        <p:nvSpPr>
          <p:cNvPr id="7" name="ZoneTexte 6"/>
          <p:cNvSpPr txBox="1"/>
          <p:nvPr/>
        </p:nvSpPr>
        <p:spPr>
          <a:xfrm>
            <a:off x="0" y="2200578"/>
            <a:ext cx="3456384" cy="193899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بروز مفاهيم بيداغوجية جديدة: المقطع التعلمي، التعلم البنائي، التقويم التعديلي، التقويم الاقراري،</a:t>
            </a:r>
            <a:r>
              <a:rPr lang="fr-FR"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 </a:t>
            </a:r>
            <a:r>
              <a:rPr lang="ar-SA"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 تقويم المسارات، تقويم الكفاءات، إلخ.</a:t>
            </a:r>
            <a:endParaRPr lang="fr-FR" sz="2400" dirty="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endParaRPr>
          </a:p>
        </p:txBody>
      </p:sp>
      <p:sp>
        <p:nvSpPr>
          <p:cNvPr id="8" name="ZoneTexte 7"/>
          <p:cNvSpPr txBox="1"/>
          <p:nvPr/>
        </p:nvSpPr>
        <p:spPr>
          <a:xfrm>
            <a:off x="5937620" y="3964559"/>
            <a:ext cx="3168352" cy="830997"/>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dirty="0" err="1"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تموقع</a:t>
            </a:r>
            <a:r>
              <a:rPr lang="ar-SA"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 و</a:t>
            </a:r>
            <a:r>
              <a:rPr lang="ar-DZ"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أ</a:t>
            </a:r>
            <a:r>
              <a:rPr lang="ar-SA"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دوار جديدة للمدرس والمتعلم</a:t>
            </a:r>
          </a:p>
        </p:txBody>
      </p:sp>
      <p:sp>
        <p:nvSpPr>
          <p:cNvPr id="9" name="ZoneTexte 8"/>
          <p:cNvSpPr txBox="1"/>
          <p:nvPr/>
        </p:nvSpPr>
        <p:spPr>
          <a:xfrm>
            <a:off x="467544" y="4941168"/>
            <a:ext cx="3168352" cy="830997"/>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rtl="1"/>
            <a:r>
              <a:rPr lang="ar-SA" sz="2400"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rPr>
              <a:t>توظيف تقنيات الاعلام والاتصال</a:t>
            </a:r>
            <a:endParaRPr lang="fr-FR" sz="1400" dirty="0">
              <a:ln w="18415" cmpd="sng">
                <a:solidFill>
                  <a:srgbClr val="FFFFFF"/>
                </a:solidFill>
                <a:prstDash val="solid"/>
              </a:ln>
              <a:solidFill>
                <a:prstClr val="black"/>
              </a:solidFill>
              <a:effectLst>
                <a:outerShdw blurRad="63500" dir="3600000" algn="tl" rotWithShape="0">
                  <a:srgbClr val="000000">
                    <a:alpha val="70000"/>
                  </a:srgbClr>
                </a:outerShdw>
              </a:effectLst>
              <a:latin typeface="Arabic Transparent" pitchFamily="34" charset="0"/>
              <a:cs typeface="Arabic Transparent" pitchFamily="34" charset="0"/>
            </a:endParaRPr>
          </a:p>
        </p:txBody>
      </p:sp>
      <p:cxnSp>
        <p:nvCxnSpPr>
          <p:cNvPr id="11" name="Connecteur droit avec flèche 10"/>
          <p:cNvCxnSpPr>
            <a:stCxn id="5" idx="2"/>
            <a:endCxn id="7" idx="3"/>
          </p:cNvCxnSpPr>
          <p:nvPr/>
        </p:nvCxnSpPr>
        <p:spPr>
          <a:xfrm flipH="1">
            <a:off x="3456384" y="1297166"/>
            <a:ext cx="1349655" cy="18729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2"/>
            <a:endCxn id="6" idx="1"/>
          </p:cNvCxnSpPr>
          <p:nvPr/>
        </p:nvCxnSpPr>
        <p:spPr>
          <a:xfrm>
            <a:off x="4806039" y="1297166"/>
            <a:ext cx="1611172" cy="1573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5" idx="2"/>
            <a:endCxn id="8" idx="1"/>
          </p:cNvCxnSpPr>
          <p:nvPr/>
        </p:nvCxnSpPr>
        <p:spPr>
          <a:xfrm>
            <a:off x="4806039" y="1297166"/>
            <a:ext cx="1131581" cy="3082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5" idx="2"/>
            <a:endCxn id="9" idx="3"/>
          </p:cNvCxnSpPr>
          <p:nvPr/>
        </p:nvCxnSpPr>
        <p:spPr>
          <a:xfrm flipH="1">
            <a:off x="3635896" y="1297166"/>
            <a:ext cx="1170143" cy="40595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24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ppt_w</p:attrName>
                                        </p:attrNameLst>
                                      </p:cBhvr>
                                      <p:tavLst>
                                        <p:tav tm="0" fmla="#ppt_w*sin(2.5*pi*$)">
                                          <p:val>
                                            <p:fltVal val="0"/>
                                          </p:val>
                                        </p:tav>
                                        <p:tav tm="100000">
                                          <p:val>
                                            <p:fltVal val="1"/>
                                          </p:val>
                                        </p:tav>
                                      </p:tavLst>
                                    </p:anim>
                                    <p:anim calcmode="lin" valueType="num">
                                      <p:cBhvr>
                                        <p:cTn id="5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0722" name="Espace réservé du texte 4"/>
          <p:cNvSpPr>
            <a:spLocks noGrp="1"/>
          </p:cNvSpPr>
          <p:nvPr>
            <p:ph type="body" sz="quarter" idx="3"/>
          </p:nvPr>
        </p:nvSpPr>
        <p:spPr/>
        <p:txBody>
          <a:bodyPr/>
          <a:lstStyle/>
          <a:p>
            <a:endParaRPr lang="fr-FR" altLang="fr-FR" smtClean="0"/>
          </a:p>
        </p:txBody>
      </p:sp>
      <p:graphicFrame>
        <p:nvGraphicFramePr>
          <p:cNvPr id="9" name="Espace réservé du contenu 8"/>
          <p:cNvGraphicFramePr>
            <a:graphicFrameLocks noGrp="1"/>
          </p:cNvGraphicFramePr>
          <p:nvPr>
            <p:ph sz="quarter" idx="4"/>
          </p:nvPr>
        </p:nvGraphicFramePr>
        <p:xfrm>
          <a:off x="539750" y="765175"/>
          <a:ext cx="8362950" cy="5283201"/>
        </p:xfrm>
        <a:graphic>
          <a:graphicData uri="http://schemas.openxmlformats.org/drawingml/2006/table">
            <a:tbl>
              <a:tblPr firstRow="1" bandRow="1">
                <a:tableStyleId>{5C22544A-7EE6-4342-B048-85BDC9FD1C3A}</a:tableStyleId>
              </a:tblPr>
              <a:tblGrid>
                <a:gridCol w="1296093"/>
                <a:gridCol w="4896356"/>
                <a:gridCol w="1296094"/>
                <a:gridCol w="874407"/>
              </a:tblGrid>
              <a:tr h="633489">
                <a:tc gridSpan="4">
                  <a:txBody>
                    <a:bodyPr/>
                    <a:lstStyle/>
                    <a:p>
                      <a:pPr algn="ctr"/>
                      <a:r>
                        <a:rPr lang="ar-SA" sz="2800" b="1" kern="1200" dirty="0" err="1" smtClean="0">
                          <a:solidFill>
                            <a:schemeClr val="dk1"/>
                          </a:solidFill>
                          <a:latin typeface="Calibri"/>
                          <a:ea typeface="Calibri"/>
                          <a:cs typeface="Arial"/>
                        </a:rPr>
                        <a:t>مخط</a:t>
                      </a:r>
                      <a:r>
                        <a:rPr lang="ar-DZ" sz="2800" b="1" kern="1200" dirty="0" smtClean="0">
                          <a:solidFill>
                            <a:schemeClr val="dk1"/>
                          </a:solidFill>
                          <a:latin typeface="Calibri"/>
                          <a:ea typeface="Calibri"/>
                          <a:cs typeface="Arial"/>
                        </a:rPr>
                        <a:t>ّ</a:t>
                      </a:r>
                      <a:r>
                        <a:rPr lang="ar-SA" sz="2800" b="1" kern="1200" dirty="0" smtClean="0">
                          <a:solidFill>
                            <a:schemeClr val="dk1"/>
                          </a:solidFill>
                          <a:latin typeface="Calibri"/>
                          <a:ea typeface="Calibri"/>
                          <a:cs typeface="Arial"/>
                        </a:rPr>
                        <a:t>ط التعلمات السنوية 1</a:t>
                      </a:r>
                      <a:endParaRPr lang="fr-FR" sz="2800" b="1" kern="1200" dirty="0">
                        <a:solidFill>
                          <a:schemeClr val="dk1"/>
                        </a:solidFill>
                        <a:latin typeface="Calibri"/>
                        <a:ea typeface="Calibri"/>
                        <a:cs typeface="Arial"/>
                      </a:endParaRPr>
                    </a:p>
                  </a:txBody>
                  <a:tcPr marL="91436" marR="91436" marT="45718" marB="45718">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701040">
                <a:tc>
                  <a:txBody>
                    <a:bodyPr/>
                    <a:lstStyle/>
                    <a:p>
                      <a:pPr algn="ctr" rtl="1">
                        <a:lnSpc>
                          <a:spcPct val="115000"/>
                        </a:lnSpc>
                        <a:spcAft>
                          <a:spcPts val="1000"/>
                        </a:spcAft>
                      </a:pPr>
                      <a:r>
                        <a:rPr lang="ar-SA" sz="2000" b="1" kern="1200" dirty="0">
                          <a:solidFill>
                            <a:schemeClr val="dk1"/>
                          </a:solidFill>
                          <a:latin typeface="Calibri"/>
                          <a:ea typeface="Calibri"/>
                          <a:cs typeface="Arial"/>
                        </a:rPr>
                        <a:t>الأسبوع الأخير </a:t>
                      </a:r>
                      <a:endParaRPr lang="fr-FR" sz="2000" b="1" kern="1200" dirty="0">
                        <a:solidFill>
                          <a:schemeClr val="dk1"/>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2000" b="1" dirty="0">
                          <a:latin typeface="Calibri"/>
                          <a:ea typeface="Calibri"/>
                          <a:cs typeface="Arial"/>
                        </a:rPr>
                        <a:t>من 9 الى 10 أسابيع</a:t>
                      </a:r>
                      <a:endParaRPr lang="fr-FR" sz="11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1" eaLnBrk="1" latinLnBrk="0" hangingPunct="1">
                        <a:lnSpc>
                          <a:spcPct val="115000"/>
                        </a:lnSpc>
                        <a:spcAft>
                          <a:spcPts val="1000"/>
                        </a:spcAft>
                      </a:pPr>
                      <a:r>
                        <a:rPr lang="ar-SA" sz="2000" b="1" kern="1200" dirty="0">
                          <a:solidFill>
                            <a:schemeClr val="dk1"/>
                          </a:solidFill>
                          <a:latin typeface="Calibri"/>
                          <a:ea typeface="Calibri"/>
                          <a:cs typeface="Arial"/>
                        </a:rPr>
                        <a:t>الأسبوع الأول</a:t>
                      </a:r>
                      <a:endParaRPr lang="fr-FR" sz="2000" b="1" kern="1200" dirty="0">
                        <a:solidFill>
                          <a:schemeClr val="dk1"/>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2000" b="1" dirty="0">
                          <a:latin typeface="Calibri"/>
                          <a:ea typeface="Calibri"/>
                          <a:cs typeface="Arial"/>
                        </a:rPr>
                        <a:t>الفصل </a:t>
                      </a:r>
                      <a:endParaRPr lang="fr-FR" sz="11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297719">
                <a:tc>
                  <a:txBody>
                    <a:bodyPr/>
                    <a:lstStyle/>
                    <a:p>
                      <a:pPr algn="ctr" rtl="1">
                        <a:lnSpc>
                          <a:spcPct val="115000"/>
                        </a:lnSpc>
                        <a:spcAft>
                          <a:spcPts val="1000"/>
                        </a:spcAft>
                      </a:pPr>
                      <a:r>
                        <a:rPr lang="ar-SA" sz="1600" b="1" dirty="0">
                          <a:latin typeface="Calibri"/>
                          <a:ea typeface="Calibri"/>
                          <a:cs typeface="Arial"/>
                        </a:rPr>
                        <a:t>التقويم الفصلي 1</a:t>
                      </a:r>
                      <a:endParaRPr lang="fr-FR" sz="1000" dirty="0">
                        <a:latin typeface="Calibri"/>
                        <a:ea typeface="Calibri"/>
                        <a:cs typeface="Arial"/>
                      </a:endParaRPr>
                    </a:p>
                    <a:p>
                      <a:pPr algn="ctr" rtl="1">
                        <a:lnSpc>
                          <a:spcPct val="115000"/>
                        </a:lnSpc>
                        <a:spcAft>
                          <a:spcPts val="1000"/>
                        </a:spcAft>
                      </a:pPr>
                      <a:r>
                        <a:rPr lang="ar-SA" sz="1600" b="1" dirty="0">
                          <a:latin typeface="Calibri"/>
                          <a:ea typeface="Calibri"/>
                          <a:cs typeface="Arial"/>
                        </a:rPr>
                        <a:t>على المرحلتين 1 </a:t>
                      </a:r>
                      <a:r>
                        <a:rPr lang="ar-SA" sz="1600" b="1" dirty="0" err="1">
                          <a:latin typeface="Calibri"/>
                          <a:ea typeface="Calibri"/>
                          <a:cs typeface="Arial"/>
                        </a:rPr>
                        <a:t>و2</a:t>
                      </a:r>
                      <a:endParaRPr lang="fr-FR" sz="10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15000"/>
                        </a:lnSpc>
                        <a:spcAft>
                          <a:spcPts val="1000"/>
                        </a:spcAft>
                      </a:pPr>
                      <a:r>
                        <a:rPr lang="ar-SA" sz="1800" b="1" dirty="0">
                          <a:latin typeface="Calibri"/>
                          <a:ea typeface="Calibri"/>
                          <a:cs typeface="Arial"/>
                        </a:rPr>
                        <a:t>"مقطع" للمرحلة 1 لبناء الكفاءة </a:t>
                      </a:r>
                      <a:r>
                        <a:rPr lang="ar-SA" sz="1800" b="1" dirty="0" err="1">
                          <a:latin typeface="Calibri"/>
                          <a:ea typeface="Calibri"/>
                          <a:cs typeface="Arial"/>
                        </a:rPr>
                        <a:t>الشاملة </a:t>
                      </a:r>
                      <a:r>
                        <a:rPr lang="ar-SA" sz="1800" b="1" dirty="0">
                          <a:latin typeface="Calibri"/>
                          <a:ea typeface="Calibri"/>
                          <a:cs typeface="Arial"/>
                        </a:rPr>
                        <a:t>+ تقويم تكويني</a:t>
                      </a:r>
                      <a:endParaRPr lang="fr-FR" sz="1000" dirty="0">
                        <a:latin typeface="Calibri"/>
                        <a:ea typeface="Calibri"/>
                        <a:cs typeface="Arial"/>
                      </a:endParaRPr>
                    </a:p>
                    <a:p>
                      <a:pPr algn="r" rtl="1">
                        <a:lnSpc>
                          <a:spcPct val="115000"/>
                        </a:lnSpc>
                        <a:spcAft>
                          <a:spcPts val="1000"/>
                        </a:spcAft>
                      </a:pPr>
                      <a:r>
                        <a:rPr lang="ar-SA" sz="1800" b="1" dirty="0">
                          <a:latin typeface="Calibri"/>
                          <a:ea typeface="Calibri"/>
                          <a:cs typeface="Arial"/>
                        </a:rPr>
                        <a:t>"مقطع" للمرحلة 2 لبناء الكفاءة </a:t>
                      </a:r>
                      <a:r>
                        <a:rPr lang="ar-SA" sz="1800" b="1" dirty="0" err="1">
                          <a:latin typeface="Calibri"/>
                          <a:ea typeface="Calibri"/>
                          <a:cs typeface="Arial"/>
                        </a:rPr>
                        <a:t>الشاملة </a:t>
                      </a:r>
                      <a:r>
                        <a:rPr lang="ar-SA" sz="1800" b="1" dirty="0">
                          <a:latin typeface="Calibri"/>
                          <a:ea typeface="Calibri"/>
                          <a:cs typeface="Arial"/>
                        </a:rPr>
                        <a:t>+ تقويم تكويني</a:t>
                      </a:r>
                      <a:endParaRPr lang="fr-FR" sz="1000" dirty="0">
                        <a:latin typeface="Calibri"/>
                        <a:ea typeface="Calibri"/>
                        <a:cs typeface="Arial"/>
                      </a:endParaRPr>
                    </a:p>
                    <a:p>
                      <a:pPr algn="r" rtl="1">
                        <a:lnSpc>
                          <a:spcPct val="115000"/>
                        </a:lnSpc>
                        <a:spcAft>
                          <a:spcPts val="1000"/>
                        </a:spcAft>
                      </a:pPr>
                      <a:r>
                        <a:rPr lang="ar-SA" sz="1800" b="1" dirty="0" err="1">
                          <a:latin typeface="Calibri"/>
                          <a:ea typeface="Calibri"/>
                          <a:cs typeface="Arial"/>
                        </a:rPr>
                        <a:t>بداية </a:t>
                      </a:r>
                      <a:r>
                        <a:rPr lang="ar-SA" sz="1800" b="1" dirty="0">
                          <a:latin typeface="Calibri"/>
                          <a:ea typeface="Calibri"/>
                          <a:cs typeface="Arial"/>
                        </a:rPr>
                        <a:t>"مقطع" للمرحلة 3 لبناء الكفاءة </a:t>
                      </a:r>
                      <a:r>
                        <a:rPr lang="ar-SA" sz="1800" b="1" dirty="0" err="1">
                          <a:latin typeface="Calibri"/>
                          <a:ea typeface="Calibri"/>
                          <a:cs typeface="Arial"/>
                        </a:rPr>
                        <a:t>الشاملة </a:t>
                      </a:r>
                      <a:r>
                        <a:rPr lang="ar-SA" sz="1800" b="1" dirty="0">
                          <a:latin typeface="Calibri"/>
                          <a:ea typeface="Calibri"/>
                          <a:cs typeface="Arial"/>
                        </a:rPr>
                        <a:t>(عدم اتمامه</a:t>
                      </a:r>
                      <a:r>
                        <a:rPr lang="ar-SA" sz="1800" b="1" dirty="0" err="1">
                          <a:latin typeface="Calibri"/>
                          <a:ea typeface="Calibri"/>
                          <a:cs typeface="Arial"/>
                        </a:rPr>
                        <a:t>)</a:t>
                      </a:r>
                      <a:endParaRPr lang="fr-FR" sz="10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latin typeface="Calibri"/>
                        <a:ea typeface="Calibri"/>
                        <a:cs typeface="Arial"/>
                      </a:endParaRPr>
                    </a:p>
                    <a:p>
                      <a:pPr algn="ctr" rtl="1">
                        <a:lnSpc>
                          <a:spcPct val="115000"/>
                        </a:lnSpc>
                        <a:spcAft>
                          <a:spcPts val="1000"/>
                        </a:spcAft>
                      </a:pPr>
                      <a:r>
                        <a:rPr lang="ar-SA" sz="2000" b="1" dirty="0">
                          <a:latin typeface="Calibri"/>
                          <a:ea typeface="Calibri"/>
                          <a:cs typeface="Arial"/>
                        </a:rPr>
                        <a:t>تقويم تشخيصي</a:t>
                      </a:r>
                      <a:endParaRPr lang="fr-FR" sz="11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latin typeface="Calibri"/>
                        <a:ea typeface="Calibri"/>
                        <a:cs typeface="Arial"/>
                      </a:endParaRPr>
                    </a:p>
                    <a:p>
                      <a:pPr algn="ctr" rtl="1">
                        <a:lnSpc>
                          <a:spcPct val="115000"/>
                        </a:lnSpc>
                        <a:spcAft>
                          <a:spcPts val="1000"/>
                        </a:spcAft>
                      </a:pPr>
                      <a:r>
                        <a:rPr lang="ar-SA" sz="2000" b="1" dirty="0" err="1" smtClean="0">
                          <a:latin typeface="Calibri"/>
                          <a:ea typeface="Calibri"/>
                          <a:cs typeface="Arial"/>
                        </a:rPr>
                        <a:t>الأو</a:t>
                      </a:r>
                      <a:r>
                        <a:rPr lang="ar-DZ" sz="2000" b="1" dirty="0" smtClean="0">
                          <a:latin typeface="Calibri"/>
                          <a:ea typeface="Calibri"/>
                          <a:cs typeface="Arial"/>
                        </a:rPr>
                        <a:t>ّ</a:t>
                      </a:r>
                      <a:r>
                        <a:rPr lang="ar-SA" sz="2000" b="1" dirty="0" smtClean="0">
                          <a:latin typeface="Calibri"/>
                          <a:ea typeface="Calibri"/>
                          <a:cs typeface="Arial"/>
                        </a:rPr>
                        <a:t>ل</a:t>
                      </a:r>
                      <a:endParaRPr lang="fr-FR" sz="1100" dirty="0">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353234">
                <a:tc>
                  <a:txBody>
                    <a:bodyPr/>
                    <a:lstStyle/>
                    <a:p>
                      <a:pPr algn="ctr" rtl="1">
                        <a:lnSpc>
                          <a:spcPct val="115000"/>
                        </a:lnSpc>
                        <a:spcAft>
                          <a:spcPts val="1000"/>
                        </a:spcAft>
                      </a:pPr>
                      <a:r>
                        <a:rPr lang="ar-SA" sz="1600" b="1" dirty="0" smtClean="0">
                          <a:solidFill>
                            <a:srgbClr val="0070C0"/>
                          </a:solidFill>
                          <a:latin typeface="Calibri"/>
                          <a:ea typeface="Calibri"/>
                          <a:cs typeface="Arial"/>
                        </a:rPr>
                        <a:t>تقويم الفصل </a:t>
                      </a:r>
                      <a:r>
                        <a:rPr lang="ar-SA" sz="1600" b="1" dirty="0">
                          <a:solidFill>
                            <a:srgbClr val="0070C0"/>
                          </a:solidFill>
                          <a:latin typeface="Calibri"/>
                          <a:ea typeface="Calibri"/>
                          <a:cs typeface="Arial"/>
                        </a:rPr>
                        <a:t>2</a:t>
                      </a:r>
                      <a:endParaRPr lang="fr-FR" sz="1000" dirty="0">
                        <a:solidFill>
                          <a:srgbClr val="0070C0"/>
                        </a:solidFill>
                        <a:latin typeface="Calibri"/>
                        <a:ea typeface="Calibri"/>
                        <a:cs typeface="Arial"/>
                      </a:endParaRPr>
                    </a:p>
                    <a:p>
                      <a:pPr algn="ctr" rtl="1">
                        <a:lnSpc>
                          <a:spcPct val="115000"/>
                        </a:lnSpc>
                        <a:spcAft>
                          <a:spcPts val="1000"/>
                        </a:spcAft>
                      </a:pPr>
                      <a:r>
                        <a:rPr lang="ar-SA" sz="1600" b="1" dirty="0">
                          <a:solidFill>
                            <a:srgbClr val="0070C0"/>
                          </a:solidFill>
                          <a:latin typeface="Calibri"/>
                          <a:ea typeface="Calibri"/>
                          <a:cs typeface="Arial"/>
                        </a:rPr>
                        <a:t>على </a:t>
                      </a:r>
                      <a:r>
                        <a:rPr lang="ar-SA" sz="1600" b="1" dirty="0" smtClean="0">
                          <a:solidFill>
                            <a:srgbClr val="0070C0"/>
                          </a:solidFill>
                          <a:latin typeface="Calibri"/>
                          <a:ea typeface="Calibri"/>
                          <a:cs typeface="Arial"/>
                        </a:rPr>
                        <a:t>كل</a:t>
                      </a:r>
                      <a:r>
                        <a:rPr lang="ar-DZ" sz="1600" b="1" dirty="0" smtClean="0">
                          <a:solidFill>
                            <a:srgbClr val="0070C0"/>
                          </a:solidFill>
                          <a:latin typeface="Calibri"/>
                          <a:ea typeface="Calibri"/>
                          <a:cs typeface="Arial"/>
                        </a:rPr>
                        <a:t>ّ</a:t>
                      </a:r>
                      <a:r>
                        <a:rPr lang="ar-SA" sz="1600" b="1" dirty="0" smtClean="0">
                          <a:solidFill>
                            <a:srgbClr val="0070C0"/>
                          </a:solidFill>
                          <a:latin typeface="Calibri"/>
                          <a:ea typeface="Calibri"/>
                          <a:cs typeface="Arial"/>
                        </a:rPr>
                        <a:t> </a:t>
                      </a:r>
                      <a:r>
                        <a:rPr lang="ar-SA" sz="1600" b="1" dirty="0">
                          <a:solidFill>
                            <a:srgbClr val="0070C0"/>
                          </a:solidFill>
                          <a:latin typeface="Calibri"/>
                          <a:ea typeface="Calibri"/>
                          <a:cs typeface="Arial"/>
                        </a:rPr>
                        <a:t>المراحل </a:t>
                      </a:r>
                      <a:r>
                        <a:rPr lang="ar-SA" sz="1600" b="1" dirty="0" smtClean="0">
                          <a:solidFill>
                            <a:srgbClr val="0070C0"/>
                          </a:solidFill>
                          <a:latin typeface="Calibri"/>
                          <a:ea typeface="Calibri"/>
                          <a:cs typeface="Arial"/>
                        </a:rPr>
                        <a:t>المتم</a:t>
                      </a:r>
                      <a:r>
                        <a:rPr lang="ar-DZ" sz="1600" b="1" dirty="0" smtClean="0">
                          <a:solidFill>
                            <a:srgbClr val="0070C0"/>
                          </a:solidFill>
                          <a:latin typeface="Calibri"/>
                          <a:ea typeface="Calibri"/>
                          <a:cs typeface="Arial"/>
                        </a:rPr>
                        <a:t>ّ</a:t>
                      </a:r>
                      <a:r>
                        <a:rPr lang="ar-SA" sz="1600" b="1" dirty="0" err="1" smtClean="0">
                          <a:solidFill>
                            <a:srgbClr val="0070C0"/>
                          </a:solidFill>
                          <a:latin typeface="Calibri"/>
                          <a:ea typeface="Calibri"/>
                          <a:cs typeface="Arial"/>
                        </a:rPr>
                        <a:t>مة</a:t>
                      </a:r>
                      <a:r>
                        <a:rPr lang="ar-SA" sz="1600" b="1" dirty="0" smtClean="0">
                          <a:solidFill>
                            <a:srgbClr val="0070C0"/>
                          </a:solidFill>
                          <a:latin typeface="Calibri"/>
                          <a:ea typeface="Calibri"/>
                          <a:cs typeface="Arial"/>
                        </a:rPr>
                        <a:t> </a:t>
                      </a:r>
                      <a:r>
                        <a:rPr lang="ar-SA" sz="1600" b="1" dirty="0">
                          <a:solidFill>
                            <a:srgbClr val="0070C0"/>
                          </a:solidFill>
                          <a:latin typeface="Calibri"/>
                          <a:ea typeface="Calibri"/>
                          <a:cs typeface="Arial"/>
                        </a:rPr>
                        <a:t>في </a:t>
                      </a:r>
                      <a:r>
                        <a:rPr lang="ar-SA" sz="1600" b="1" dirty="0" smtClean="0">
                          <a:solidFill>
                            <a:srgbClr val="0070C0"/>
                          </a:solidFill>
                          <a:latin typeface="Calibri"/>
                          <a:ea typeface="Calibri"/>
                          <a:cs typeface="Arial"/>
                        </a:rPr>
                        <a:t>الفص</a:t>
                      </a:r>
                      <a:r>
                        <a:rPr lang="ar-DZ" sz="1600" b="1" dirty="0" smtClean="0">
                          <a:solidFill>
                            <a:srgbClr val="0070C0"/>
                          </a:solidFill>
                          <a:latin typeface="Calibri"/>
                          <a:ea typeface="Calibri"/>
                          <a:cs typeface="Arial"/>
                        </a:rPr>
                        <a:t>ل</a:t>
                      </a:r>
                      <a:r>
                        <a:rPr lang="ar-SA" sz="1600" b="1" dirty="0" smtClean="0">
                          <a:solidFill>
                            <a:srgbClr val="0070C0"/>
                          </a:solidFill>
                          <a:latin typeface="Calibri"/>
                          <a:ea typeface="Calibri"/>
                          <a:cs typeface="Arial"/>
                        </a:rPr>
                        <a:t>ين</a:t>
                      </a:r>
                      <a:endParaRPr lang="fr-FR" sz="1000" dirty="0">
                        <a:solidFill>
                          <a:srgbClr val="0070C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2000" dirty="0" smtClean="0">
                          <a:solidFill>
                            <a:srgbClr val="0070C0"/>
                          </a:solidFill>
                        </a:rPr>
                        <a:t>إتمام </a:t>
                      </a:r>
                      <a:r>
                        <a:rPr lang="ar-SA" sz="2000" dirty="0">
                          <a:solidFill>
                            <a:srgbClr val="0070C0"/>
                          </a:solidFill>
                        </a:rPr>
                        <a:t>"</a:t>
                      </a:r>
                      <a:r>
                        <a:rPr lang="ar-SA" sz="2000" dirty="0" smtClean="0">
                          <a:solidFill>
                            <a:srgbClr val="0070C0"/>
                          </a:solidFill>
                        </a:rPr>
                        <a:t>مقطع” </a:t>
                      </a:r>
                      <a:r>
                        <a:rPr lang="ar-DZ" sz="2000" dirty="0" smtClean="0">
                          <a:solidFill>
                            <a:srgbClr val="0070C0"/>
                          </a:solidFill>
                        </a:rPr>
                        <a:t>ا</a:t>
                      </a:r>
                      <a:r>
                        <a:rPr lang="ar-SA" sz="2000" dirty="0" smtClean="0">
                          <a:solidFill>
                            <a:srgbClr val="0070C0"/>
                          </a:solidFill>
                        </a:rPr>
                        <a:t>لمرحلة </a:t>
                      </a:r>
                      <a:r>
                        <a:rPr lang="ar-SA" sz="2000" dirty="0">
                          <a:solidFill>
                            <a:srgbClr val="0070C0"/>
                          </a:solidFill>
                        </a:rPr>
                        <a:t>3 لبناء الكفاءة الشاملة+ تقويم تكويني</a:t>
                      </a:r>
                      <a:endParaRPr lang="fr-FR" sz="2000" dirty="0">
                        <a:solidFill>
                          <a:srgbClr val="0070C0"/>
                        </a:solidFill>
                      </a:endParaRPr>
                    </a:p>
                    <a:p>
                      <a:pPr algn="r" rtl="1">
                        <a:lnSpc>
                          <a:spcPct val="115000"/>
                        </a:lnSpc>
                        <a:spcAft>
                          <a:spcPts val="1000"/>
                        </a:spcAft>
                      </a:pPr>
                      <a:r>
                        <a:rPr lang="ar-SA" sz="2000" dirty="0">
                          <a:solidFill>
                            <a:srgbClr val="0070C0"/>
                          </a:solidFill>
                        </a:rPr>
                        <a:t>"</a:t>
                      </a:r>
                      <a:r>
                        <a:rPr lang="ar-SA" sz="2000" dirty="0" smtClean="0">
                          <a:solidFill>
                            <a:srgbClr val="0070C0"/>
                          </a:solidFill>
                        </a:rPr>
                        <a:t>مقطع” </a:t>
                      </a:r>
                      <a:r>
                        <a:rPr lang="ar-DZ" sz="2000" dirty="0" smtClean="0">
                          <a:solidFill>
                            <a:srgbClr val="0070C0"/>
                          </a:solidFill>
                        </a:rPr>
                        <a:t>ا</a:t>
                      </a:r>
                      <a:r>
                        <a:rPr lang="ar-SA" sz="2000" dirty="0" smtClean="0">
                          <a:solidFill>
                            <a:srgbClr val="0070C0"/>
                          </a:solidFill>
                        </a:rPr>
                        <a:t>لمرحلة </a:t>
                      </a:r>
                      <a:r>
                        <a:rPr lang="ar-SA" sz="2000" dirty="0">
                          <a:solidFill>
                            <a:srgbClr val="0070C0"/>
                          </a:solidFill>
                        </a:rPr>
                        <a:t>4 لبناء الكفاءة الشاملة + تقويم تكويني</a:t>
                      </a:r>
                      <a:endParaRPr lang="fr-FR" sz="2000" dirty="0">
                        <a:solidFill>
                          <a:srgbClr val="0070C0"/>
                        </a:solidFill>
                      </a:endParaRPr>
                    </a:p>
                    <a:p>
                      <a:pPr algn="ctr" rtl="1">
                        <a:lnSpc>
                          <a:spcPct val="115000"/>
                        </a:lnSpc>
                        <a:spcAft>
                          <a:spcPts val="1000"/>
                        </a:spcAft>
                      </a:pPr>
                      <a:r>
                        <a:rPr lang="ar-SA" sz="2000" dirty="0">
                          <a:solidFill>
                            <a:srgbClr val="0070C0"/>
                          </a:solidFill>
                        </a:rPr>
                        <a:t>"مقطع" </a:t>
                      </a:r>
                      <a:r>
                        <a:rPr lang="ar-DZ" sz="2000" dirty="0" smtClean="0">
                          <a:solidFill>
                            <a:srgbClr val="0070C0"/>
                          </a:solidFill>
                        </a:rPr>
                        <a:t>ا</a:t>
                      </a:r>
                      <a:r>
                        <a:rPr lang="ar-SA" sz="2000" dirty="0" smtClean="0">
                          <a:solidFill>
                            <a:srgbClr val="0070C0"/>
                          </a:solidFill>
                        </a:rPr>
                        <a:t>لمرحلة </a:t>
                      </a:r>
                      <a:r>
                        <a:rPr lang="ar-SA" sz="2000" dirty="0">
                          <a:solidFill>
                            <a:srgbClr val="0070C0"/>
                          </a:solidFill>
                        </a:rPr>
                        <a:t>5 لبناء الكفاءة الشاملة + تقويم تكويني</a:t>
                      </a:r>
                      <a:endParaRPr lang="fr-FR" sz="2000" dirty="0">
                        <a:solidFill>
                          <a:srgbClr val="0070C0"/>
                        </a:solidFil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solidFill>
                          <a:srgbClr val="0070C0"/>
                        </a:solidFill>
                        <a:latin typeface="Calibri"/>
                        <a:ea typeface="Calibri"/>
                        <a:cs typeface="Arial"/>
                      </a:endParaRPr>
                    </a:p>
                    <a:p>
                      <a:pPr algn="ctr" rtl="1">
                        <a:lnSpc>
                          <a:spcPct val="115000"/>
                        </a:lnSpc>
                        <a:spcAft>
                          <a:spcPts val="1000"/>
                        </a:spcAft>
                      </a:pPr>
                      <a:r>
                        <a:rPr lang="ar-SA" sz="2000" b="1" dirty="0">
                          <a:solidFill>
                            <a:srgbClr val="0070C0"/>
                          </a:solidFill>
                          <a:latin typeface="Calibri"/>
                          <a:ea typeface="Calibri"/>
                          <a:cs typeface="Arial"/>
                        </a:rPr>
                        <a:t>معالجة</a:t>
                      </a:r>
                      <a:endParaRPr lang="fr-FR" sz="1100" dirty="0">
                        <a:solidFill>
                          <a:srgbClr val="0070C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solidFill>
                          <a:srgbClr val="0070C0"/>
                        </a:solidFill>
                        <a:latin typeface="Calibri"/>
                        <a:ea typeface="Calibri"/>
                        <a:cs typeface="Arial"/>
                      </a:endParaRPr>
                    </a:p>
                    <a:p>
                      <a:pPr algn="ctr" rtl="1">
                        <a:lnSpc>
                          <a:spcPct val="115000"/>
                        </a:lnSpc>
                        <a:spcAft>
                          <a:spcPts val="1000"/>
                        </a:spcAft>
                      </a:pPr>
                      <a:r>
                        <a:rPr lang="ar-SA" sz="2000" b="1" dirty="0">
                          <a:solidFill>
                            <a:srgbClr val="0070C0"/>
                          </a:solidFill>
                          <a:latin typeface="Calibri"/>
                          <a:ea typeface="Calibri"/>
                          <a:cs typeface="Arial"/>
                        </a:rPr>
                        <a:t>الثاني </a:t>
                      </a:r>
                      <a:endParaRPr lang="fr-FR" sz="1100" dirty="0">
                        <a:solidFill>
                          <a:srgbClr val="0070C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297719">
                <a:tc>
                  <a:txBody>
                    <a:bodyPr/>
                    <a:lstStyle/>
                    <a:p>
                      <a:pPr algn="ctr" rtl="1">
                        <a:lnSpc>
                          <a:spcPct val="115000"/>
                        </a:lnSpc>
                        <a:spcAft>
                          <a:spcPts val="1000"/>
                        </a:spcAft>
                      </a:pPr>
                      <a:r>
                        <a:rPr lang="ar-SA" sz="1600" b="1" dirty="0">
                          <a:solidFill>
                            <a:srgbClr val="C00000"/>
                          </a:solidFill>
                          <a:latin typeface="Calibri"/>
                          <a:ea typeface="Calibri"/>
                          <a:cs typeface="Arial"/>
                        </a:rPr>
                        <a:t>التقويم النهائي</a:t>
                      </a:r>
                      <a:endParaRPr lang="fr-FR" sz="1000" dirty="0">
                        <a:solidFill>
                          <a:srgbClr val="C00000"/>
                        </a:solidFill>
                        <a:latin typeface="Calibri"/>
                        <a:ea typeface="Calibri"/>
                        <a:cs typeface="Arial"/>
                      </a:endParaRPr>
                    </a:p>
                    <a:p>
                      <a:pPr algn="ctr" rtl="1">
                        <a:lnSpc>
                          <a:spcPct val="115000"/>
                        </a:lnSpc>
                        <a:spcAft>
                          <a:spcPts val="1000"/>
                        </a:spcAft>
                      </a:pPr>
                      <a:r>
                        <a:rPr lang="ar-SA" sz="1600" b="1" dirty="0">
                          <a:solidFill>
                            <a:srgbClr val="C00000"/>
                          </a:solidFill>
                          <a:latin typeface="Calibri"/>
                          <a:ea typeface="Calibri"/>
                          <a:cs typeface="Arial"/>
                        </a:rPr>
                        <a:t>على </a:t>
                      </a:r>
                      <a:r>
                        <a:rPr lang="ar-SA" sz="1600" b="1" dirty="0" smtClean="0">
                          <a:solidFill>
                            <a:srgbClr val="C00000"/>
                          </a:solidFill>
                          <a:latin typeface="Calibri"/>
                          <a:ea typeface="Calibri"/>
                          <a:cs typeface="Arial"/>
                        </a:rPr>
                        <a:t>كل</a:t>
                      </a:r>
                      <a:r>
                        <a:rPr lang="ar-DZ" sz="1600" b="1" dirty="0" smtClean="0">
                          <a:solidFill>
                            <a:srgbClr val="C00000"/>
                          </a:solidFill>
                          <a:latin typeface="Calibri"/>
                          <a:ea typeface="Calibri"/>
                          <a:cs typeface="Arial"/>
                        </a:rPr>
                        <a:t>ّ</a:t>
                      </a:r>
                      <a:r>
                        <a:rPr lang="ar-SA" sz="1600" b="1" dirty="0" smtClean="0">
                          <a:solidFill>
                            <a:srgbClr val="C00000"/>
                          </a:solidFill>
                          <a:latin typeface="Calibri"/>
                          <a:ea typeface="Calibri"/>
                          <a:cs typeface="Arial"/>
                        </a:rPr>
                        <a:t> </a:t>
                      </a:r>
                      <a:r>
                        <a:rPr lang="ar-SA" sz="1600" b="1" dirty="0">
                          <a:solidFill>
                            <a:srgbClr val="C00000"/>
                          </a:solidFill>
                          <a:latin typeface="Calibri"/>
                          <a:ea typeface="Calibri"/>
                          <a:cs typeface="Arial"/>
                        </a:rPr>
                        <a:t>مراحل السنة</a:t>
                      </a:r>
                      <a:endParaRPr lang="fr-FR" sz="1000" dirty="0">
                        <a:solidFill>
                          <a:srgbClr val="C0000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15000"/>
                        </a:lnSpc>
                        <a:spcAft>
                          <a:spcPts val="1000"/>
                        </a:spcAft>
                      </a:pPr>
                      <a:r>
                        <a:rPr lang="ar-SA" sz="1800" b="1" dirty="0">
                          <a:solidFill>
                            <a:srgbClr val="C00000"/>
                          </a:solidFill>
                          <a:latin typeface="Calibri"/>
                          <a:ea typeface="Calibri"/>
                          <a:cs typeface="Arial"/>
                        </a:rPr>
                        <a:t>"مقطع" </a:t>
                      </a:r>
                      <a:r>
                        <a:rPr lang="ar-DZ" sz="1800" b="1" dirty="0" smtClean="0">
                          <a:solidFill>
                            <a:srgbClr val="C00000"/>
                          </a:solidFill>
                          <a:latin typeface="Calibri"/>
                          <a:ea typeface="Calibri"/>
                          <a:cs typeface="Arial"/>
                        </a:rPr>
                        <a:t>ا</a:t>
                      </a:r>
                      <a:r>
                        <a:rPr lang="ar-SA" sz="1800" b="1" dirty="0" smtClean="0">
                          <a:solidFill>
                            <a:srgbClr val="C00000"/>
                          </a:solidFill>
                          <a:latin typeface="Calibri"/>
                          <a:ea typeface="Calibri"/>
                          <a:cs typeface="Arial"/>
                        </a:rPr>
                        <a:t>لمرحلة </a:t>
                      </a:r>
                      <a:r>
                        <a:rPr lang="ar-SA" sz="1800" b="1" dirty="0">
                          <a:solidFill>
                            <a:srgbClr val="C00000"/>
                          </a:solidFill>
                          <a:latin typeface="Calibri"/>
                          <a:ea typeface="Calibri"/>
                          <a:cs typeface="Arial"/>
                        </a:rPr>
                        <a:t>6 لبناء الكفاءة الشاملة + تقويم تكويني</a:t>
                      </a:r>
                      <a:endParaRPr lang="fr-FR" sz="1000" dirty="0">
                        <a:solidFill>
                          <a:srgbClr val="C00000"/>
                        </a:solidFill>
                        <a:latin typeface="Calibri"/>
                        <a:ea typeface="Calibri"/>
                        <a:cs typeface="Arial"/>
                      </a:endParaRPr>
                    </a:p>
                    <a:p>
                      <a:pPr algn="ctr" rtl="1">
                        <a:lnSpc>
                          <a:spcPct val="115000"/>
                        </a:lnSpc>
                        <a:spcAft>
                          <a:spcPts val="1000"/>
                        </a:spcAft>
                      </a:pPr>
                      <a:r>
                        <a:rPr lang="ar-SA" sz="1800" b="1" dirty="0">
                          <a:solidFill>
                            <a:srgbClr val="C00000"/>
                          </a:solidFill>
                          <a:latin typeface="Calibri"/>
                          <a:ea typeface="Calibri"/>
                          <a:cs typeface="Arial"/>
                        </a:rPr>
                        <a:t>"مقطع" </a:t>
                      </a:r>
                      <a:r>
                        <a:rPr lang="ar-DZ" sz="1800" b="1" dirty="0" smtClean="0">
                          <a:solidFill>
                            <a:srgbClr val="C00000"/>
                          </a:solidFill>
                          <a:latin typeface="Calibri"/>
                          <a:ea typeface="Calibri"/>
                          <a:cs typeface="Arial"/>
                        </a:rPr>
                        <a:t>ا</a:t>
                      </a:r>
                      <a:r>
                        <a:rPr lang="ar-SA" sz="1800" b="1" dirty="0" smtClean="0">
                          <a:solidFill>
                            <a:srgbClr val="C00000"/>
                          </a:solidFill>
                          <a:latin typeface="Calibri"/>
                          <a:ea typeface="Calibri"/>
                          <a:cs typeface="Arial"/>
                        </a:rPr>
                        <a:t>لمرحلة </a:t>
                      </a:r>
                      <a:r>
                        <a:rPr lang="ar-SA" sz="1800" b="1" dirty="0">
                          <a:solidFill>
                            <a:srgbClr val="C00000"/>
                          </a:solidFill>
                          <a:latin typeface="Calibri"/>
                          <a:ea typeface="Calibri"/>
                          <a:cs typeface="Arial"/>
                        </a:rPr>
                        <a:t>7 لبناء الكفاءة الشاملة + تقويم تكويني</a:t>
                      </a:r>
                      <a:endParaRPr lang="fr-FR" sz="1000" dirty="0">
                        <a:solidFill>
                          <a:srgbClr val="C00000"/>
                        </a:solidFill>
                        <a:latin typeface="Calibri"/>
                        <a:ea typeface="Calibri"/>
                        <a:cs typeface="Arial"/>
                      </a:endParaRPr>
                    </a:p>
                    <a:p>
                      <a:pPr algn="r" rtl="1">
                        <a:lnSpc>
                          <a:spcPct val="115000"/>
                        </a:lnSpc>
                        <a:spcAft>
                          <a:spcPts val="1000"/>
                        </a:spcAft>
                      </a:pPr>
                      <a:r>
                        <a:rPr lang="ar-SA" sz="1800" b="1" dirty="0">
                          <a:solidFill>
                            <a:srgbClr val="C00000"/>
                          </a:solidFill>
                          <a:latin typeface="Calibri"/>
                          <a:ea typeface="Calibri"/>
                          <a:cs typeface="Arial"/>
                        </a:rPr>
                        <a:t>"مقطع" </a:t>
                      </a:r>
                      <a:r>
                        <a:rPr lang="ar-DZ" sz="1800" b="1" dirty="0" smtClean="0">
                          <a:solidFill>
                            <a:srgbClr val="C00000"/>
                          </a:solidFill>
                          <a:latin typeface="Calibri"/>
                          <a:ea typeface="Calibri"/>
                          <a:cs typeface="Arial"/>
                        </a:rPr>
                        <a:t>ا</a:t>
                      </a:r>
                      <a:r>
                        <a:rPr lang="ar-SA" sz="1800" b="1" dirty="0" smtClean="0">
                          <a:solidFill>
                            <a:srgbClr val="C00000"/>
                          </a:solidFill>
                          <a:latin typeface="Calibri"/>
                          <a:ea typeface="Calibri"/>
                          <a:cs typeface="Arial"/>
                        </a:rPr>
                        <a:t>لمرحلة </a:t>
                      </a:r>
                      <a:r>
                        <a:rPr lang="ar-SA" sz="1800" b="1" dirty="0">
                          <a:solidFill>
                            <a:srgbClr val="C00000"/>
                          </a:solidFill>
                          <a:latin typeface="Calibri"/>
                          <a:ea typeface="Calibri"/>
                          <a:cs typeface="Arial"/>
                        </a:rPr>
                        <a:t>8 لبناء الكفاءة الشاملة + تقويم تكويني</a:t>
                      </a:r>
                      <a:endParaRPr lang="fr-FR" sz="1000" dirty="0">
                        <a:solidFill>
                          <a:srgbClr val="C0000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solidFill>
                          <a:srgbClr val="C00000"/>
                        </a:solidFill>
                        <a:latin typeface="Calibri"/>
                        <a:ea typeface="Calibri"/>
                        <a:cs typeface="Arial"/>
                      </a:endParaRPr>
                    </a:p>
                    <a:p>
                      <a:pPr algn="ctr" rtl="1">
                        <a:lnSpc>
                          <a:spcPct val="115000"/>
                        </a:lnSpc>
                        <a:spcAft>
                          <a:spcPts val="1000"/>
                        </a:spcAft>
                      </a:pPr>
                      <a:r>
                        <a:rPr lang="ar-SA" sz="2000" b="1" dirty="0">
                          <a:solidFill>
                            <a:srgbClr val="C00000"/>
                          </a:solidFill>
                          <a:latin typeface="Calibri"/>
                          <a:ea typeface="Calibri"/>
                          <a:cs typeface="Arial"/>
                        </a:rPr>
                        <a:t>معالجة</a:t>
                      </a:r>
                      <a:endParaRPr lang="fr-FR" sz="1100" dirty="0">
                        <a:solidFill>
                          <a:srgbClr val="C0000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solidFill>
                          <a:srgbClr val="C00000"/>
                        </a:solidFill>
                        <a:latin typeface="Calibri"/>
                        <a:ea typeface="Calibri"/>
                        <a:cs typeface="Arial"/>
                      </a:endParaRPr>
                    </a:p>
                    <a:p>
                      <a:pPr algn="ctr" rtl="1">
                        <a:lnSpc>
                          <a:spcPct val="115000"/>
                        </a:lnSpc>
                        <a:spcAft>
                          <a:spcPts val="1000"/>
                        </a:spcAft>
                      </a:pPr>
                      <a:r>
                        <a:rPr lang="ar-SA" sz="2000" b="1" dirty="0">
                          <a:solidFill>
                            <a:srgbClr val="C00000"/>
                          </a:solidFill>
                          <a:latin typeface="Calibri"/>
                          <a:ea typeface="Calibri"/>
                          <a:cs typeface="Arial"/>
                        </a:rPr>
                        <a:t>الثالث</a:t>
                      </a:r>
                      <a:endParaRPr lang="fr-FR" sz="1100" dirty="0">
                        <a:solidFill>
                          <a:srgbClr val="C00000"/>
                        </a:solidFill>
                        <a:latin typeface="Calibri"/>
                        <a:ea typeface="Calibri"/>
                        <a:cs typeface="Arial"/>
                      </a:endParaRPr>
                    </a:p>
                  </a:txBody>
                  <a:tcPr marL="68577" marR="68577"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83038632"/>
      </p:ext>
    </p:extLst>
  </p:cSld>
  <p:clrMapOvr>
    <a:masterClrMapping/>
  </p:clrMapOvr>
  <p:transition spd="slow">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2770" name="Espace réservé du texte 4"/>
          <p:cNvSpPr>
            <a:spLocks noGrp="1"/>
          </p:cNvSpPr>
          <p:nvPr>
            <p:ph type="body" sz="quarter" idx="3"/>
          </p:nvPr>
        </p:nvSpPr>
        <p:spPr/>
        <p:txBody>
          <a:bodyPr/>
          <a:lstStyle/>
          <a:p>
            <a:endParaRPr lang="fr-FR" altLang="fr-FR" smtClean="0"/>
          </a:p>
        </p:txBody>
      </p:sp>
      <p:graphicFrame>
        <p:nvGraphicFramePr>
          <p:cNvPr id="9" name="Espace réservé du contenu 8"/>
          <p:cNvGraphicFramePr>
            <a:graphicFrameLocks noGrp="1"/>
          </p:cNvGraphicFramePr>
          <p:nvPr>
            <p:ph sz="quarter" idx="4"/>
            <p:extLst>
              <p:ext uri="{D42A27DB-BD31-4B8C-83A1-F6EECF244321}">
                <p14:modId xmlns:p14="http://schemas.microsoft.com/office/powerpoint/2010/main" val="528166619"/>
              </p:ext>
            </p:extLst>
          </p:nvPr>
        </p:nvGraphicFramePr>
        <p:xfrm>
          <a:off x="323850" y="476251"/>
          <a:ext cx="8578850" cy="6265116"/>
        </p:xfrm>
        <a:graphic>
          <a:graphicData uri="http://schemas.openxmlformats.org/drawingml/2006/table">
            <a:tbl>
              <a:tblPr firstRow="1" bandRow="1">
                <a:tableStyleId>{5C22544A-7EE6-4342-B048-85BDC9FD1C3A}</a:tableStyleId>
              </a:tblPr>
              <a:tblGrid>
                <a:gridCol w="1512089"/>
                <a:gridCol w="5040298"/>
                <a:gridCol w="1152067"/>
                <a:gridCol w="874396"/>
              </a:tblGrid>
              <a:tr h="549245">
                <a:tc gridSpan="4">
                  <a:txBody>
                    <a:bodyPr/>
                    <a:lstStyle/>
                    <a:p>
                      <a:pPr algn="ctr"/>
                      <a:r>
                        <a:rPr lang="ar-SA" sz="2800" b="1" kern="1200" dirty="0" smtClean="0">
                          <a:solidFill>
                            <a:schemeClr val="dk1"/>
                          </a:solidFill>
                          <a:latin typeface="Calibri"/>
                          <a:ea typeface="Calibri"/>
                          <a:cs typeface="Arial"/>
                        </a:rPr>
                        <a:t>مخطط </a:t>
                      </a:r>
                      <a:r>
                        <a:rPr lang="ar-SA" sz="2800" b="1" kern="1200" dirty="0" err="1" smtClean="0">
                          <a:solidFill>
                            <a:schemeClr val="dk1"/>
                          </a:solidFill>
                          <a:latin typeface="Calibri"/>
                          <a:ea typeface="Calibri"/>
                          <a:cs typeface="Arial"/>
                        </a:rPr>
                        <a:t>التعلمات</a:t>
                      </a:r>
                      <a:r>
                        <a:rPr lang="ar-SA" sz="2800" b="1" kern="1200" dirty="0" smtClean="0">
                          <a:solidFill>
                            <a:schemeClr val="dk1"/>
                          </a:solidFill>
                          <a:latin typeface="Calibri"/>
                          <a:ea typeface="Calibri"/>
                          <a:cs typeface="Arial"/>
                        </a:rPr>
                        <a:t> السنوية </a:t>
                      </a:r>
                      <a:r>
                        <a:rPr lang="ar-DZ" sz="2800" b="1" kern="1200" dirty="0" smtClean="0">
                          <a:solidFill>
                            <a:schemeClr val="dk1"/>
                          </a:solidFill>
                          <a:latin typeface="Calibri"/>
                          <a:ea typeface="Calibri"/>
                          <a:cs typeface="Arial"/>
                        </a:rPr>
                        <a:t>2</a:t>
                      </a:r>
                      <a:endParaRPr lang="fr-FR" sz="2800" b="1" kern="1200" dirty="0">
                        <a:solidFill>
                          <a:schemeClr val="dk1"/>
                        </a:solidFill>
                        <a:latin typeface="Calibri"/>
                        <a:ea typeface="Calibri"/>
                        <a:cs typeface="Arial"/>
                      </a:endParaRPr>
                    </a:p>
                  </a:txBody>
                  <a:tcPr marL="91435" marR="91435" marT="45725" marB="45725">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FFF00"/>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719188">
                <a:tc>
                  <a:txBody>
                    <a:bodyPr/>
                    <a:lstStyle/>
                    <a:p>
                      <a:pPr algn="ctr" rtl="1">
                        <a:lnSpc>
                          <a:spcPct val="115000"/>
                        </a:lnSpc>
                        <a:spcAft>
                          <a:spcPts val="1000"/>
                        </a:spcAft>
                      </a:pPr>
                      <a:r>
                        <a:rPr lang="ar-SA" sz="2000" b="1" kern="1200" dirty="0">
                          <a:solidFill>
                            <a:schemeClr val="dk1"/>
                          </a:solidFill>
                          <a:latin typeface="Calibri"/>
                          <a:ea typeface="Calibri"/>
                          <a:cs typeface="Arial"/>
                        </a:rPr>
                        <a:t>الأسبوع الأخير </a:t>
                      </a:r>
                      <a:endParaRPr lang="fr-FR" sz="2000" b="1" kern="1200" dirty="0">
                        <a:solidFill>
                          <a:schemeClr val="dk1"/>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Arial"/>
                        </a:rPr>
                        <a:t>من 9 الى 10 أسابيع</a:t>
                      </a:r>
                      <a:endParaRPr lang="fr-FR" sz="1100" dirty="0">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lang="ar-SA" sz="2000" b="1" kern="1200" dirty="0">
                          <a:solidFill>
                            <a:schemeClr val="dk1"/>
                          </a:solidFill>
                          <a:latin typeface="Calibri"/>
                          <a:ea typeface="Calibri"/>
                          <a:cs typeface="Arial"/>
                        </a:rPr>
                        <a:t>الأسبوع الأول</a:t>
                      </a:r>
                      <a:endParaRPr lang="fr-FR" sz="2000" b="1" kern="1200" dirty="0">
                        <a:solidFill>
                          <a:schemeClr val="dk1"/>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Arial"/>
                        </a:rPr>
                        <a:t>الفصل </a:t>
                      </a:r>
                      <a:endParaRPr lang="fr-FR" sz="1100" dirty="0">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1438982">
                <a:tc>
                  <a:txBody>
                    <a:bodyPr/>
                    <a:lstStyle/>
                    <a:p>
                      <a:pPr algn="ctr" rtl="1">
                        <a:lnSpc>
                          <a:spcPct val="115000"/>
                        </a:lnSpc>
                        <a:spcAft>
                          <a:spcPts val="1000"/>
                        </a:spcAft>
                      </a:pPr>
                      <a:r>
                        <a:rPr lang="ar-SA" sz="1600" b="1">
                          <a:latin typeface="Calibri"/>
                          <a:ea typeface="Calibri"/>
                          <a:cs typeface="Arial"/>
                        </a:rPr>
                        <a:t>التقويم الفصلي 1</a:t>
                      </a:r>
                      <a:endParaRPr lang="fr-FR" sz="1000" b="1">
                        <a:latin typeface="Calibri"/>
                        <a:ea typeface="Calibri"/>
                        <a:cs typeface="Arial"/>
                      </a:endParaRPr>
                    </a:p>
                    <a:p>
                      <a:pPr algn="ctr" rtl="1">
                        <a:lnSpc>
                          <a:spcPct val="115000"/>
                        </a:lnSpc>
                        <a:spcAft>
                          <a:spcPts val="1000"/>
                        </a:spcAft>
                      </a:pPr>
                      <a:r>
                        <a:rPr lang="ar-SA" sz="1600" b="1">
                          <a:latin typeface="Calibri"/>
                          <a:ea typeface="Calibri"/>
                          <a:cs typeface="Arial"/>
                        </a:rPr>
                        <a:t>على الميدان 1</a:t>
                      </a:r>
                      <a:endParaRPr lang="fr-FR" sz="1000" b="1">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15000"/>
                        </a:lnSpc>
                        <a:spcAft>
                          <a:spcPts val="1000"/>
                        </a:spcAft>
                      </a:pPr>
                      <a:r>
                        <a:rPr lang="ar-SA" sz="1600" b="1" dirty="0">
                          <a:latin typeface="Calibri"/>
                          <a:ea typeface="Calibri"/>
                          <a:cs typeface="Arial"/>
                        </a:rPr>
                        <a:t>"مقطع" </a:t>
                      </a:r>
                      <a:r>
                        <a:rPr lang="ar-DZ" sz="1600" b="1" dirty="0" smtClean="0">
                          <a:latin typeface="Calibri"/>
                          <a:ea typeface="Calibri"/>
                          <a:cs typeface="Arial"/>
                        </a:rPr>
                        <a:t>ا</a:t>
                      </a:r>
                      <a:r>
                        <a:rPr lang="ar-SA" sz="1600" b="1" dirty="0" smtClean="0">
                          <a:latin typeface="Calibri"/>
                          <a:ea typeface="Calibri"/>
                          <a:cs typeface="Arial"/>
                        </a:rPr>
                        <a:t>لمرحلة </a:t>
                      </a:r>
                      <a:r>
                        <a:rPr lang="ar-SA" sz="1600" b="1" dirty="0">
                          <a:latin typeface="Calibri"/>
                          <a:ea typeface="Calibri"/>
                          <a:cs typeface="Arial"/>
                        </a:rPr>
                        <a:t>1 لبناء الكفاءة الختامية في </a:t>
                      </a:r>
                      <a:r>
                        <a:rPr lang="ar-SA" sz="1600" b="1" dirty="0" err="1">
                          <a:latin typeface="Calibri"/>
                          <a:ea typeface="Calibri"/>
                          <a:cs typeface="Arial"/>
                        </a:rPr>
                        <a:t>المبدان</a:t>
                      </a:r>
                      <a:r>
                        <a:rPr lang="ar-SA" sz="1600" b="1" dirty="0">
                          <a:latin typeface="Calibri"/>
                          <a:ea typeface="Calibri"/>
                          <a:cs typeface="Arial"/>
                        </a:rPr>
                        <a:t> 1 + تقويم تكويني</a:t>
                      </a:r>
                      <a:endParaRPr lang="fr-FR" sz="1100" dirty="0">
                        <a:latin typeface="Calibri"/>
                        <a:ea typeface="Calibri"/>
                        <a:cs typeface="Arial"/>
                      </a:endParaRPr>
                    </a:p>
                    <a:p>
                      <a:pPr algn="r" rtl="1">
                        <a:lnSpc>
                          <a:spcPct val="115000"/>
                        </a:lnSpc>
                        <a:spcAft>
                          <a:spcPts val="1000"/>
                        </a:spcAft>
                      </a:pPr>
                      <a:r>
                        <a:rPr lang="ar-SA" sz="1600" b="1" dirty="0">
                          <a:latin typeface="Calibri"/>
                          <a:ea typeface="Calibri"/>
                          <a:cs typeface="Arial"/>
                        </a:rPr>
                        <a:t>"مقطع" </a:t>
                      </a:r>
                      <a:r>
                        <a:rPr lang="ar-DZ" sz="1600" b="1" dirty="0" smtClean="0">
                          <a:latin typeface="Calibri"/>
                          <a:ea typeface="Calibri"/>
                          <a:cs typeface="Arial"/>
                        </a:rPr>
                        <a:t>ا</a:t>
                      </a:r>
                      <a:r>
                        <a:rPr lang="ar-SA" sz="1600" b="1" dirty="0" smtClean="0">
                          <a:latin typeface="Calibri"/>
                          <a:ea typeface="Calibri"/>
                          <a:cs typeface="Arial"/>
                        </a:rPr>
                        <a:t>لمرحلة </a:t>
                      </a:r>
                      <a:r>
                        <a:rPr lang="ar-SA" sz="1600" b="1" dirty="0">
                          <a:latin typeface="Calibri"/>
                          <a:ea typeface="Calibri"/>
                          <a:cs typeface="Arial"/>
                        </a:rPr>
                        <a:t>2 لبناء الكفاءة الختامية في </a:t>
                      </a:r>
                      <a:r>
                        <a:rPr lang="ar-SA" sz="1600" b="1" dirty="0" err="1">
                          <a:latin typeface="Calibri"/>
                          <a:ea typeface="Calibri"/>
                          <a:cs typeface="Arial"/>
                        </a:rPr>
                        <a:t>المبدان</a:t>
                      </a:r>
                      <a:r>
                        <a:rPr lang="ar-SA" sz="1600" b="1" dirty="0">
                          <a:latin typeface="Calibri"/>
                          <a:ea typeface="Calibri"/>
                          <a:cs typeface="Arial"/>
                        </a:rPr>
                        <a:t> 1 + + تقويم تكويني</a:t>
                      </a:r>
                      <a:endParaRPr lang="fr-FR" sz="1100" dirty="0">
                        <a:latin typeface="Calibri"/>
                        <a:ea typeface="Calibri"/>
                        <a:cs typeface="Arial"/>
                      </a:endParaRPr>
                    </a:p>
                    <a:p>
                      <a:pPr algn="r" rtl="1">
                        <a:lnSpc>
                          <a:spcPct val="115000"/>
                        </a:lnSpc>
                        <a:spcAft>
                          <a:spcPts val="1000"/>
                        </a:spcAft>
                      </a:pPr>
                      <a:r>
                        <a:rPr lang="ar-SA" sz="1600" b="1" dirty="0">
                          <a:latin typeface="Calibri"/>
                          <a:ea typeface="Calibri"/>
                          <a:cs typeface="Arial"/>
                        </a:rPr>
                        <a:t>بداية "مقطع" </a:t>
                      </a:r>
                      <a:r>
                        <a:rPr lang="ar-DZ" sz="1600" b="1" dirty="0" smtClean="0">
                          <a:latin typeface="Calibri"/>
                          <a:ea typeface="Calibri"/>
                          <a:cs typeface="Arial"/>
                        </a:rPr>
                        <a:t>ا</a:t>
                      </a:r>
                      <a:r>
                        <a:rPr lang="ar-SA" sz="1600" b="1" dirty="0" smtClean="0">
                          <a:latin typeface="Calibri"/>
                          <a:ea typeface="Calibri"/>
                          <a:cs typeface="Arial"/>
                        </a:rPr>
                        <a:t>لمرحلة </a:t>
                      </a:r>
                      <a:r>
                        <a:rPr lang="ar-SA" sz="1600" b="1" dirty="0">
                          <a:latin typeface="Calibri"/>
                          <a:ea typeface="Calibri"/>
                          <a:cs typeface="Arial"/>
                        </a:rPr>
                        <a:t>1 لبناء الكفاءة الختامية في </a:t>
                      </a:r>
                      <a:r>
                        <a:rPr lang="ar-SA" sz="1600" b="1" dirty="0" err="1">
                          <a:latin typeface="Calibri"/>
                          <a:ea typeface="Calibri"/>
                          <a:cs typeface="Arial"/>
                        </a:rPr>
                        <a:t>المبدان</a:t>
                      </a:r>
                      <a:r>
                        <a:rPr lang="ar-SA" sz="1600" b="1" dirty="0">
                          <a:latin typeface="Calibri"/>
                          <a:ea typeface="Calibri"/>
                          <a:cs typeface="Arial"/>
                        </a:rPr>
                        <a:t> 2 +  (عدم </a:t>
                      </a:r>
                      <a:r>
                        <a:rPr lang="ar-SA" sz="1600" b="1" dirty="0" err="1">
                          <a:latin typeface="Calibri"/>
                          <a:ea typeface="Calibri"/>
                          <a:cs typeface="Arial"/>
                        </a:rPr>
                        <a:t>اتمامه</a:t>
                      </a:r>
                      <a:r>
                        <a:rPr lang="ar-SA" sz="1600" b="1" dirty="0">
                          <a:latin typeface="Calibri"/>
                          <a:ea typeface="Calibri"/>
                          <a:cs typeface="Arial"/>
                        </a:rPr>
                        <a:t>)</a:t>
                      </a:r>
                      <a:endParaRPr lang="fr-FR" sz="1100" dirty="0">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latin typeface="Calibri"/>
                        <a:ea typeface="Calibri"/>
                        <a:cs typeface="Arial"/>
                      </a:endParaRPr>
                    </a:p>
                    <a:p>
                      <a:pPr algn="ctr" rtl="1">
                        <a:lnSpc>
                          <a:spcPct val="115000"/>
                        </a:lnSpc>
                        <a:spcAft>
                          <a:spcPts val="1000"/>
                        </a:spcAft>
                      </a:pPr>
                      <a:r>
                        <a:rPr lang="ar-SA" sz="2000" b="1" dirty="0">
                          <a:latin typeface="Calibri"/>
                          <a:ea typeface="Calibri"/>
                          <a:cs typeface="Arial"/>
                        </a:rPr>
                        <a:t>تقويم تشخيصي</a:t>
                      </a:r>
                      <a:endParaRPr lang="fr-FR" sz="1100" dirty="0">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endParaRPr lang="fr-FR" sz="1100" dirty="0">
                        <a:latin typeface="Calibri"/>
                        <a:ea typeface="Calibri"/>
                        <a:cs typeface="Arial"/>
                      </a:endParaRPr>
                    </a:p>
                    <a:p>
                      <a:pPr algn="ctr" rtl="1">
                        <a:lnSpc>
                          <a:spcPct val="115000"/>
                        </a:lnSpc>
                        <a:spcAft>
                          <a:spcPts val="1000"/>
                        </a:spcAft>
                      </a:pPr>
                      <a:r>
                        <a:rPr lang="ar-SA" sz="2000" b="1" dirty="0">
                          <a:latin typeface="Calibri"/>
                          <a:ea typeface="Calibri"/>
                          <a:cs typeface="Arial"/>
                        </a:rPr>
                        <a:t>الأول</a:t>
                      </a:r>
                      <a:endParaRPr lang="fr-FR" sz="1100" dirty="0">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2103044">
                <a:tc>
                  <a:txBody>
                    <a:bodyPr/>
                    <a:lstStyle/>
                    <a:p>
                      <a:pPr marL="0" algn="r" defTabSz="914400" rtl="1" eaLnBrk="1" latinLnBrk="0" hangingPunct="1">
                        <a:lnSpc>
                          <a:spcPct val="115000"/>
                        </a:lnSpc>
                        <a:spcAft>
                          <a:spcPts val="1000"/>
                        </a:spcAft>
                      </a:pPr>
                      <a:r>
                        <a:rPr lang="ar-SA" sz="1800" b="1" kern="1200" dirty="0">
                          <a:solidFill>
                            <a:srgbClr val="0070C0"/>
                          </a:solidFill>
                          <a:latin typeface="Calibri"/>
                          <a:ea typeface="Calibri"/>
                          <a:cs typeface="Arial"/>
                        </a:rPr>
                        <a:t>التقويم الفصلي 2</a:t>
                      </a:r>
                      <a:endParaRPr lang="fr-FR" sz="1800" b="1" kern="1200" dirty="0">
                        <a:solidFill>
                          <a:srgbClr val="0070C0"/>
                        </a:solidFill>
                        <a:latin typeface="Calibri"/>
                        <a:ea typeface="Calibri"/>
                        <a:cs typeface="Arial"/>
                      </a:endParaRPr>
                    </a:p>
                    <a:p>
                      <a:pPr marL="0" algn="r" defTabSz="914400" rtl="1" eaLnBrk="1" latinLnBrk="0" hangingPunct="1">
                        <a:lnSpc>
                          <a:spcPct val="115000"/>
                        </a:lnSpc>
                        <a:spcAft>
                          <a:spcPts val="1000"/>
                        </a:spcAft>
                      </a:pPr>
                      <a:r>
                        <a:rPr lang="ar-SA" sz="1800" b="1" kern="1200" dirty="0">
                          <a:solidFill>
                            <a:srgbClr val="0070C0"/>
                          </a:solidFill>
                          <a:latin typeface="Calibri"/>
                          <a:ea typeface="Calibri"/>
                          <a:cs typeface="Arial"/>
                        </a:rPr>
                        <a:t>على المبادين 2 </a:t>
                      </a:r>
                      <a:r>
                        <a:rPr lang="ar-SA" sz="1800" b="1" kern="1200" dirty="0" err="1">
                          <a:solidFill>
                            <a:srgbClr val="0070C0"/>
                          </a:solidFill>
                          <a:latin typeface="Calibri"/>
                          <a:ea typeface="Calibri"/>
                          <a:cs typeface="Arial"/>
                        </a:rPr>
                        <a:t>و3</a:t>
                      </a:r>
                      <a:r>
                        <a:rPr lang="ar-SA" sz="1800" b="1" kern="1200" dirty="0">
                          <a:solidFill>
                            <a:srgbClr val="0070C0"/>
                          </a:solidFill>
                          <a:latin typeface="Calibri"/>
                          <a:ea typeface="Calibri"/>
                          <a:cs typeface="Arial"/>
                        </a:rPr>
                        <a:t> </a:t>
                      </a:r>
                      <a:endParaRPr lang="fr-FR" sz="1800" b="1" kern="1200" dirty="0">
                        <a:solidFill>
                          <a:srgbClr val="0070C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r" rtl="1">
                        <a:lnSpc>
                          <a:spcPct val="115000"/>
                        </a:lnSpc>
                        <a:spcAft>
                          <a:spcPts val="1000"/>
                        </a:spcAft>
                      </a:pPr>
                      <a:r>
                        <a:rPr lang="ar-SA" sz="2000" b="1" kern="1200" dirty="0" err="1">
                          <a:solidFill>
                            <a:srgbClr val="0070C0"/>
                          </a:solidFill>
                          <a:latin typeface="Calibri"/>
                          <a:ea typeface="Calibri"/>
                          <a:cs typeface="Arial"/>
                        </a:rPr>
                        <a:t>اتمام</a:t>
                      </a:r>
                      <a:r>
                        <a:rPr lang="ar-SA" sz="2000" b="1" kern="1200" dirty="0">
                          <a:solidFill>
                            <a:srgbClr val="0070C0"/>
                          </a:solidFill>
                          <a:latin typeface="Calibri"/>
                          <a:ea typeface="Calibri"/>
                          <a:cs typeface="Arial"/>
                        </a:rPr>
                        <a:t> "مقطع" </a:t>
                      </a:r>
                      <a:r>
                        <a:rPr lang="ar-DZ" sz="2000" b="1" kern="1200" dirty="0" smtClean="0">
                          <a:solidFill>
                            <a:srgbClr val="0070C0"/>
                          </a:solidFill>
                          <a:latin typeface="Calibri"/>
                          <a:ea typeface="Calibri"/>
                          <a:cs typeface="Arial"/>
                        </a:rPr>
                        <a:t>ا</a:t>
                      </a:r>
                      <a:r>
                        <a:rPr lang="ar-SA" sz="2000" b="1" kern="1200" dirty="0" smtClean="0">
                          <a:solidFill>
                            <a:srgbClr val="0070C0"/>
                          </a:solidFill>
                          <a:latin typeface="Calibri"/>
                          <a:ea typeface="Calibri"/>
                          <a:cs typeface="Arial"/>
                        </a:rPr>
                        <a:t>لمرحلة </a:t>
                      </a:r>
                      <a:r>
                        <a:rPr lang="ar-SA" sz="2000" b="1" kern="1200" dirty="0">
                          <a:solidFill>
                            <a:srgbClr val="0070C0"/>
                          </a:solidFill>
                          <a:latin typeface="Calibri"/>
                          <a:ea typeface="Calibri"/>
                          <a:cs typeface="Arial"/>
                        </a:rPr>
                        <a:t>2 لبناء  لبناء الكفاءة الختامية في </a:t>
                      </a:r>
                      <a:r>
                        <a:rPr lang="ar-SA" sz="2000" b="1" kern="1200" dirty="0" err="1">
                          <a:solidFill>
                            <a:srgbClr val="0070C0"/>
                          </a:solidFill>
                          <a:latin typeface="Calibri"/>
                          <a:ea typeface="Calibri"/>
                          <a:cs typeface="Arial"/>
                        </a:rPr>
                        <a:t>المبدان</a:t>
                      </a:r>
                      <a:r>
                        <a:rPr lang="ar-SA" sz="2000" b="1" kern="1200" dirty="0">
                          <a:solidFill>
                            <a:srgbClr val="0070C0"/>
                          </a:solidFill>
                          <a:latin typeface="Calibri"/>
                          <a:ea typeface="Calibri"/>
                          <a:cs typeface="Arial"/>
                        </a:rPr>
                        <a:t> 2 + تقويم تكويني</a:t>
                      </a:r>
                      <a:endParaRPr lang="fr-FR" sz="2000" b="1" kern="1200" dirty="0">
                        <a:solidFill>
                          <a:srgbClr val="0070C0"/>
                        </a:solidFill>
                        <a:latin typeface="Calibri"/>
                        <a:ea typeface="Calibri"/>
                        <a:cs typeface="Arial"/>
                      </a:endParaRPr>
                    </a:p>
                    <a:p>
                      <a:pPr algn="r" rtl="1">
                        <a:lnSpc>
                          <a:spcPct val="115000"/>
                        </a:lnSpc>
                        <a:spcAft>
                          <a:spcPts val="1000"/>
                        </a:spcAft>
                      </a:pPr>
                      <a:r>
                        <a:rPr lang="ar-SA" sz="2000" b="1" kern="1200" dirty="0">
                          <a:solidFill>
                            <a:srgbClr val="0070C0"/>
                          </a:solidFill>
                          <a:latin typeface="Calibri"/>
                          <a:ea typeface="Calibri"/>
                          <a:cs typeface="Arial"/>
                        </a:rPr>
                        <a:t>"مقطع" </a:t>
                      </a:r>
                      <a:r>
                        <a:rPr lang="ar-DZ" sz="2000" b="1" kern="1200" dirty="0" smtClean="0">
                          <a:solidFill>
                            <a:srgbClr val="0070C0"/>
                          </a:solidFill>
                          <a:latin typeface="Calibri"/>
                          <a:ea typeface="Calibri"/>
                          <a:cs typeface="Arial"/>
                        </a:rPr>
                        <a:t>ا</a:t>
                      </a:r>
                      <a:r>
                        <a:rPr lang="ar-SA" sz="2000" b="1" kern="1200" dirty="0" smtClean="0">
                          <a:solidFill>
                            <a:srgbClr val="0070C0"/>
                          </a:solidFill>
                          <a:latin typeface="Calibri"/>
                          <a:ea typeface="Calibri"/>
                          <a:cs typeface="Arial"/>
                        </a:rPr>
                        <a:t>لمرحلة </a:t>
                      </a:r>
                      <a:r>
                        <a:rPr lang="ar-SA" sz="2000" b="1" kern="1200" dirty="0">
                          <a:solidFill>
                            <a:srgbClr val="0070C0"/>
                          </a:solidFill>
                          <a:latin typeface="Calibri"/>
                          <a:ea typeface="Calibri"/>
                          <a:cs typeface="Arial"/>
                        </a:rPr>
                        <a:t>1 لبناء الكفاءة الختامية في </a:t>
                      </a:r>
                      <a:r>
                        <a:rPr lang="ar-SA" sz="2000" b="1" kern="1200" dirty="0" err="1">
                          <a:solidFill>
                            <a:srgbClr val="0070C0"/>
                          </a:solidFill>
                          <a:latin typeface="Calibri"/>
                          <a:ea typeface="Calibri"/>
                          <a:cs typeface="Arial"/>
                        </a:rPr>
                        <a:t>المبدان</a:t>
                      </a:r>
                      <a:r>
                        <a:rPr lang="ar-SA" sz="2000" b="1" kern="1200" dirty="0">
                          <a:solidFill>
                            <a:srgbClr val="0070C0"/>
                          </a:solidFill>
                          <a:latin typeface="Calibri"/>
                          <a:ea typeface="Calibri"/>
                          <a:cs typeface="Arial"/>
                        </a:rPr>
                        <a:t> 3 + تقويم تكويني</a:t>
                      </a:r>
                      <a:endParaRPr lang="fr-FR" sz="2000" b="1" kern="1200" dirty="0">
                        <a:solidFill>
                          <a:srgbClr val="0070C0"/>
                        </a:solidFill>
                        <a:latin typeface="Calibri"/>
                        <a:ea typeface="Calibri"/>
                        <a:cs typeface="Arial"/>
                      </a:endParaRPr>
                    </a:p>
                    <a:p>
                      <a:pPr algn="r" rtl="1">
                        <a:lnSpc>
                          <a:spcPct val="115000"/>
                        </a:lnSpc>
                        <a:spcAft>
                          <a:spcPts val="1000"/>
                        </a:spcAft>
                      </a:pPr>
                      <a:r>
                        <a:rPr lang="ar-SA" sz="2000" b="1" kern="1200" dirty="0">
                          <a:solidFill>
                            <a:srgbClr val="0070C0"/>
                          </a:solidFill>
                          <a:latin typeface="Calibri"/>
                          <a:ea typeface="Calibri"/>
                          <a:cs typeface="Arial"/>
                        </a:rPr>
                        <a:t>"مقطع" لبناء  الكفاءة الختامية في </a:t>
                      </a:r>
                      <a:r>
                        <a:rPr lang="ar-SA" sz="2000" b="1" kern="1200" dirty="0" smtClean="0">
                          <a:solidFill>
                            <a:srgbClr val="0070C0"/>
                          </a:solidFill>
                          <a:latin typeface="Calibri"/>
                          <a:ea typeface="Calibri"/>
                          <a:cs typeface="Arial"/>
                        </a:rPr>
                        <a:t>الم</a:t>
                      </a:r>
                      <a:r>
                        <a:rPr lang="ar-DZ" sz="2000" b="1" kern="1200" dirty="0" smtClean="0">
                          <a:solidFill>
                            <a:srgbClr val="0070C0"/>
                          </a:solidFill>
                          <a:latin typeface="Calibri"/>
                          <a:ea typeface="Calibri"/>
                          <a:cs typeface="Arial"/>
                        </a:rPr>
                        <a:t>ي</a:t>
                      </a:r>
                      <a:r>
                        <a:rPr lang="ar-SA" sz="2000" b="1" kern="1200" dirty="0" smtClean="0">
                          <a:solidFill>
                            <a:srgbClr val="0070C0"/>
                          </a:solidFill>
                          <a:latin typeface="Calibri"/>
                          <a:ea typeface="Calibri"/>
                          <a:cs typeface="Arial"/>
                        </a:rPr>
                        <a:t>دان </a:t>
                      </a:r>
                      <a:r>
                        <a:rPr lang="ar-SA" sz="2000" b="1" kern="1200" dirty="0">
                          <a:solidFill>
                            <a:srgbClr val="0070C0"/>
                          </a:solidFill>
                          <a:latin typeface="Calibri"/>
                          <a:ea typeface="Calibri"/>
                          <a:cs typeface="Arial"/>
                        </a:rPr>
                        <a:t>4 (عدم </a:t>
                      </a:r>
                      <a:r>
                        <a:rPr lang="ar-DZ" sz="2000" b="1" kern="1200" dirty="0" smtClean="0">
                          <a:solidFill>
                            <a:srgbClr val="0070C0"/>
                          </a:solidFill>
                          <a:latin typeface="Calibri"/>
                          <a:ea typeface="Calibri"/>
                          <a:cs typeface="Arial"/>
                        </a:rPr>
                        <a:t>إ</a:t>
                      </a:r>
                      <a:r>
                        <a:rPr lang="ar-SA" sz="2000" b="1" kern="1200" dirty="0" smtClean="0">
                          <a:solidFill>
                            <a:srgbClr val="0070C0"/>
                          </a:solidFill>
                          <a:latin typeface="Calibri"/>
                          <a:ea typeface="Calibri"/>
                          <a:cs typeface="Arial"/>
                        </a:rPr>
                        <a:t>تمامه</a:t>
                      </a:r>
                      <a:r>
                        <a:rPr lang="ar-SA" sz="2000" b="1" kern="1200" dirty="0">
                          <a:solidFill>
                            <a:srgbClr val="0070C0"/>
                          </a:solidFill>
                          <a:latin typeface="Calibri"/>
                          <a:ea typeface="Calibri"/>
                          <a:cs typeface="Arial"/>
                        </a:rPr>
                        <a:t>)</a:t>
                      </a:r>
                      <a:endParaRPr lang="fr-FR" sz="2000" b="1" kern="1200" dirty="0">
                        <a:solidFill>
                          <a:srgbClr val="0070C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endParaRPr lang="fr-FR" sz="1100" dirty="0">
                        <a:solidFill>
                          <a:srgbClr val="0070C0"/>
                        </a:solidFill>
                        <a:latin typeface="Calibri"/>
                        <a:ea typeface="Calibri"/>
                        <a:cs typeface="Arial"/>
                      </a:endParaRPr>
                    </a:p>
                    <a:p>
                      <a:pPr algn="ctr" rtl="1">
                        <a:lnSpc>
                          <a:spcPct val="115000"/>
                        </a:lnSpc>
                        <a:spcAft>
                          <a:spcPts val="1000"/>
                        </a:spcAft>
                      </a:pPr>
                      <a:r>
                        <a:rPr lang="ar-SA" sz="2000" b="1" dirty="0">
                          <a:solidFill>
                            <a:srgbClr val="0070C0"/>
                          </a:solidFill>
                          <a:latin typeface="Calibri"/>
                          <a:ea typeface="Calibri"/>
                          <a:cs typeface="Arial"/>
                        </a:rPr>
                        <a:t>معالجة</a:t>
                      </a:r>
                      <a:endParaRPr lang="fr-FR" sz="1100" dirty="0">
                        <a:solidFill>
                          <a:srgbClr val="0070C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endParaRPr lang="fr-FR" sz="1100" dirty="0">
                        <a:solidFill>
                          <a:srgbClr val="0070C0"/>
                        </a:solidFill>
                        <a:latin typeface="Calibri"/>
                        <a:ea typeface="Calibri"/>
                        <a:cs typeface="Arial"/>
                      </a:endParaRPr>
                    </a:p>
                    <a:p>
                      <a:pPr algn="ctr" rtl="1">
                        <a:lnSpc>
                          <a:spcPct val="115000"/>
                        </a:lnSpc>
                        <a:spcAft>
                          <a:spcPts val="1000"/>
                        </a:spcAft>
                      </a:pPr>
                      <a:r>
                        <a:rPr lang="ar-SA" sz="2000" b="1" dirty="0">
                          <a:solidFill>
                            <a:srgbClr val="0070C0"/>
                          </a:solidFill>
                          <a:latin typeface="Calibri"/>
                          <a:ea typeface="Calibri"/>
                          <a:cs typeface="Arial"/>
                        </a:rPr>
                        <a:t>الثاني </a:t>
                      </a:r>
                      <a:endParaRPr lang="fr-FR" sz="1100" dirty="0">
                        <a:solidFill>
                          <a:srgbClr val="0070C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1454657">
                <a:tc>
                  <a:txBody>
                    <a:bodyPr/>
                    <a:lstStyle/>
                    <a:p>
                      <a:pPr algn="ctr" rtl="1">
                        <a:lnSpc>
                          <a:spcPct val="115000"/>
                        </a:lnSpc>
                        <a:spcAft>
                          <a:spcPts val="1000"/>
                        </a:spcAft>
                      </a:pPr>
                      <a:r>
                        <a:rPr lang="ar-SA" sz="1800" b="1" kern="1200" dirty="0">
                          <a:solidFill>
                            <a:srgbClr val="C00000"/>
                          </a:solidFill>
                          <a:latin typeface="Calibri"/>
                          <a:ea typeface="Calibri"/>
                          <a:cs typeface="Arial"/>
                        </a:rPr>
                        <a:t>التقويم النهائي</a:t>
                      </a:r>
                      <a:endParaRPr lang="fr-FR" sz="1800" b="1" kern="1200" dirty="0">
                        <a:solidFill>
                          <a:srgbClr val="C00000"/>
                        </a:solidFill>
                        <a:latin typeface="Calibri"/>
                        <a:ea typeface="Calibri"/>
                        <a:cs typeface="Arial"/>
                      </a:endParaRPr>
                    </a:p>
                    <a:p>
                      <a:pPr algn="ctr" rtl="1">
                        <a:lnSpc>
                          <a:spcPct val="115000"/>
                        </a:lnSpc>
                        <a:spcAft>
                          <a:spcPts val="1000"/>
                        </a:spcAft>
                      </a:pPr>
                      <a:r>
                        <a:rPr lang="ar-SA" sz="1800" b="1" kern="1200" dirty="0">
                          <a:solidFill>
                            <a:srgbClr val="C00000"/>
                          </a:solidFill>
                          <a:latin typeface="Calibri"/>
                          <a:ea typeface="Calibri"/>
                          <a:cs typeface="Arial"/>
                        </a:rPr>
                        <a:t>على الميدانين 4 و5 + </a:t>
                      </a:r>
                      <a:r>
                        <a:rPr lang="ar-SA" sz="1800" b="1" kern="1200" dirty="0" err="1">
                          <a:solidFill>
                            <a:srgbClr val="C00000"/>
                          </a:solidFill>
                          <a:latin typeface="Calibri"/>
                          <a:ea typeface="Calibri"/>
                          <a:cs typeface="Arial"/>
                        </a:rPr>
                        <a:t>وضعبة</a:t>
                      </a:r>
                      <a:r>
                        <a:rPr lang="ar-SA" sz="1800" b="1" kern="1200" dirty="0">
                          <a:solidFill>
                            <a:srgbClr val="C00000"/>
                          </a:solidFill>
                          <a:latin typeface="Calibri"/>
                          <a:ea typeface="Calibri"/>
                          <a:cs typeface="Arial"/>
                        </a:rPr>
                        <a:t> </a:t>
                      </a:r>
                      <a:r>
                        <a:rPr lang="ar-DZ" sz="1800" b="1" kern="1200" dirty="0" smtClean="0">
                          <a:solidFill>
                            <a:srgbClr val="C00000"/>
                          </a:solidFill>
                          <a:latin typeface="Calibri"/>
                          <a:ea typeface="Calibri"/>
                          <a:cs typeface="Arial"/>
                        </a:rPr>
                        <a:t>إ</a:t>
                      </a:r>
                      <a:r>
                        <a:rPr lang="ar-SA" sz="1800" b="1" kern="1200" dirty="0" smtClean="0">
                          <a:solidFill>
                            <a:srgbClr val="C00000"/>
                          </a:solidFill>
                          <a:latin typeface="Calibri"/>
                          <a:ea typeface="Calibri"/>
                          <a:cs typeface="Arial"/>
                        </a:rPr>
                        <a:t>داجية</a:t>
                      </a:r>
                      <a:endParaRPr lang="fr-FR" sz="1800" b="1" kern="1200" dirty="0">
                        <a:solidFill>
                          <a:srgbClr val="C0000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r" rtl="1">
                        <a:lnSpc>
                          <a:spcPct val="115000"/>
                        </a:lnSpc>
                        <a:spcAft>
                          <a:spcPts val="1000"/>
                        </a:spcAft>
                      </a:pPr>
                      <a:r>
                        <a:rPr lang="ar-SA" sz="2000" b="1" kern="1200" dirty="0" smtClean="0">
                          <a:solidFill>
                            <a:srgbClr val="C00000"/>
                          </a:solidFill>
                          <a:latin typeface="Calibri"/>
                          <a:ea typeface="Calibri"/>
                          <a:cs typeface="Arial"/>
                        </a:rPr>
                        <a:t>إتمام </a:t>
                      </a:r>
                      <a:r>
                        <a:rPr lang="ar-SA" sz="2000" b="1" kern="1200" dirty="0">
                          <a:solidFill>
                            <a:srgbClr val="C00000"/>
                          </a:solidFill>
                          <a:latin typeface="Calibri"/>
                          <a:ea typeface="Calibri"/>
                          <a:cs typeface="Arial"/>
                        </a:rPr>
                        <a:t>"المقطع" لبناء  </a:t>
                      </a:r>
                      <a:r>
                        <a:rPr lang="ar-SA" sz="2000" b="1" kern="1200" dirty="0" smtClean="0">
                          <a:solidFill>
                            <a:srgbClr val="C00000"/>
                          </a:solidFill>
                          <a:latin typeface="Calibri"/>
                          <a:ea typeface="Calibri"/>
                          <a:cs typeface="Arial"/>
                        </a:rPr>
                        <a:t>الكفاءة </a:t>
                      </a:r>
                      <a:r>
                        <a:rPr lang="ar-SA" sz="2000" b="1" kern="1200" dirty="0">
                          <a:solidFill>
                            <a:srgbClr val="C00000"/>
                          </a:solidFill>
                          <a:latin typeface="Calibri"/>
                          <a:ea typeface="Calibri"/>
                          <a:cs typeface="Arial"/>
                        </a:rPr>
                        <a:t>الختامية في </a:t>
                      </a:r>
                      <a:r>
                        <a:rPr lang="ar-SA" sz="2000" b="1" kern="1200" dirty="0" smtClean="0">
                          <a:solidFill>
                            <a:srgbClr val="C00000"/>
                          </a:solidFill>
                          <a:latin typeface="Calibri"/>
                          <a:ea typeface="Calibri"/>
                          <a:cs typeface="Arial"/>
                        </a:rPr>
                        <a:t>الم</a:t>
                      </a:r>
                      <a:r>
                        <a:rPr lang="ar-DZ" sz="2000" b="1" kern="1200" dirty="0" smtClean="0">
                          <a:solidFill>
                            <a:srgbClr val="C00000"/>
                          </a:solidFill>
                          <a:latin typeface="Calibri"/>
                          <a:ea typeface="Calibri"/>
                          <a:cs typeface="Arial"/>
                        </a:rPr>
                        <a:t>ي</a:t>
                      </a:r>
                      <a:r>
                        <a:rPr lang="ar-SA" sz="2000" b="1" kern="1200" dirty="0" smtClean="0">
                          <a:solidFill>
                            <a:srgbClr val="C00000"/>
                          </a:solidFill>
                          <a:latin typeface="Calibri"/>
                          <a:ea typeface="Calibri"/>
                          <a:cs typeface="Arial"/>
                        </a:rPr>
                        <a:t>دان </a:t>
                      </a:r>
                      <a:r>
                        <a:rPr lang="ar-SA" sz="2000" b="1" kern="1200" dirty="0">
                          <a:solidFill>
                            <a:srgbClr val="C00000"/>
                          </a:solidFill>
                          <a:latin typeface="Calibri"/>
                          <a:ea typeface="Calibri"/>
                          <a:cs typeface="Arial"/>
                        </a:rPr>
                        <a:t>4</a:t>
                      </a:r>
                      <a:endParaRPr lang="fr-FR" sz="2000" b="1" kern="1200" dirty="0">
                        <a:solidFill>
                          <a:srgbClr val="C00000"/>
                        </a:solidFill>
                        <a:latin typeface="Calibri"/>
                        <a:ea typeface="Calibri"/>
                        <a:cs typeface="Arial"/>
                      </a:endParaRPr>
                    </a:p>
                    <a:p>
                      <a:pPr algn="r" rtl="1">
                        <a:lnSpc>
                          <a:spcPct val="115000"/>
                        </a:lnSpc>
                        <a:spcAft>
                          <a:spcPts val="1000"/>
                        </a:spcAft>
                      </a:pPr>
                      <a:r>
                        <a:rPr lang="ar-SA" sz="2000" b="1" kern="1200" dirty="0">
                          <a:solidFill>
                            <a:srgbClr val="C00000"/>
                          </a:solidFill>
                          <a:latin typeface="Calibri"/>
                          <a:ea typeface="Calibri"/>
                          <a:cs typeface="Arial"/>
                        </a:rPr>
                        <a:t>"مقطع" لبناء الكفاءة  الختامية في </a:t>
                      </a:r>
                      <a:r>
                        <a:rPr lang="ar-SA" sz="2000" b="1" kern="1200" dirty="0" smtClean="0">
                          <a:solidFill>
                            <a:srgbClr val="C00000"/>
                          </a:solidFill>
                          <a:latin typeface="Calibri"/>
                          <a:ea typeface="Calibri"/>
                          <a:cs typeface="Arial"/>
                        </a:rPr>
                        <a:t>الم</a:t>
                      </a:r>
                      <a:r>
                        <a:rPr lang="ar-DZ" sz="2000" b="1" kern="1200" dirty="0" smtClean="0">
                          <a:solidFill>
                            <a:srgbClr val="C00000"/>
                          </a:solidFill>
                          <a:latin typeface="Calibri"/>
                          <a:ea typeface="Calibri"/>
                          <a:cs typeface="Arial"/>
                        </a:rPr>
                        <a:t>ي</a:t>
                      </a:r>
                      <a:r>
                        <a:rPr lang="ar-SA" sz="2000" b="1" kern="1200" dirty="0" smtClean="0">
                          <a:solidFill>
                            <a:srgbClr val="C00000"/>
                          </a:solidFill>
                          <a:latin typeface="Calibri"/>
                          <a:ea typeface="Calibri"/>
                          <a:cs typeface="Arial"/>
                        </a:rPr>
                        <a:t>دان </a:t>
                      </a:r>
                      <a:r>
                        <a:rPr lang="ar-SA" sz="2000" b="1" kern="1200" dirty="0">
                          <a:solidFill>
                            <a:srgbClr val="C00000"/>
                          </a:solidFill>
                          <a:latin typeface="Calibri"/>
                          <a:ea typeface="Calibri"/>
                          <a:cs typeface="Arial"/>
                        </a:rPr>
                        <a:t>5 + تقويم تكويني</a:t>
                      </a:r>
                      <a:endParaRPr lang="fr-FR" sz="2000" b="1" kern="1200" dirty="0">
                        <a:solidFill>
                          <a:srgbClr val="C0000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endParaRPr lang="fr-FR" sz="1100" dirty="0">
                        <a:solidFill>
                          <a:srgbClr val="C00000"/>
                        </a:solidFill>
                        <a:latin typeface="Calibri"/>
                        <a:ea typeface="Calibri"/>
                        <a:cs typeface="Arial"/>
                      </a:endParaRPr>
                    </a:p>
                    <a:p>
                      <a:pPr algn="ctr" rtl="1">
                        <a:lnSpc>
                          <a:spcPct val="115000"/>
                        </a:lnSpc>
                        <a:spcAft>
                          <a:spcPts val="1000"/>
                        </a:spcAft>
                      </a:pPr>
                      <a:r>
                        <a:rPr lang="ar-SA" sz="2000" b="1" dirty="0">
                          <a:solidFill>
                            <a:srgbClr val="C00000"/>
                          </a:solidFill>
                          <a:latin typeface="Calibri"/>
                          <a:ea typeface="Calibri"/>
                          <a:cs typeface="Arial"/>
                        </a:rPr>
                        <a:t>معالجة</a:t>
                      </a:r>
                      <a:endParaRPr lang="fr-FR" sz="1100" dirty="0">
                        <a:solidFill>
                          <a:srgbClr val="C0000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rtl="1">
                        <a:lnSpc>
                          <a:spcPct val="115000"/>
                        </a:lnSpc>
                        <a:spcAft>
                          <a:spcPts val="1000"/>
                        </a:spcAft>
                      </a:pPr>
                      <a:endParaRPr lang="fr-FR" sz="1100" dirty="0">
                        <a:solidFill>
                          <a:srgbClr val="C00000"/>
                        </a:solidFill>
                        <a:latin typeface="Calibri"/>
                        <a:ea typeface="Calibri"/>
                        <a:cs typeface="Arial"/>
                      </a:endParaRPr>
                    </a:p>
                    <a:p>
                      <a:pPr algn="ctr" rtl="1">
                        <a:lnSpc>
                          <a:spcPct val="115000"/>
                        </a:lnSpc>
                        <a:spcAft>
                          <a:spcPts val="1000"/>
                        </a:spcAft>
                      </a:pPr>
                      <a:r>
                        <a:rPr lang="ar-SA" sz="2000" b="1" dirty="0">
                          <a:solidFill>
                            <a:srgbClr val="C00000"/>
                          </a:solidFill>
                          <a:latin typeface="Calibri"/>
                          <a:ea typeface="Calibri"/>
                          <a:cs typeface="Arial"/>
                        </a:rPr>
                        <a:t>الثالث</a:t>
                      </a:r>
                      <a:endParaRPr lang="fr-FR" sz="1100" dirty="0">
                        <a:solidFill>
                          <a:srgbClr val="C00000"/>
                        </a:solidFill>
                        <a:latin typeface="Calibri"/>
                        <a:ea typeface="Calibri"/>
                        <a:cs typeface="Arial"/>
                      </a:endParaRPr>
                    </a:p>
                  </a:txBody>
                  <a:tcPr marL="68576" marR="68576" marT="0" marB="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8713443"/>
      </p:ext>
    </p:extLst>
  </p:cSld>
  <p:clrMapOvr>
    <a:masterClrMapping/>
  </p:clrMapOvr>
  <p:transition spd="slow">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158750" y="549275"/>
            <a:ext cx="8596313" cy="6308725"/>
          </a:xfrm>
        </p:spPr>
        <p:txBody>
          <a:bodyPr>
            <a:normAutofit fontScale="47500" lnSpcReduction="20000"/>
          </a:bodyPr>
          <a:lstStyle/>
          <a:p>
            <a:pPr>
              <a:spcBef>
                <a:spcPts val="0"/>
              </a:spcBef>
              <a:buNone/>
              <a:defRPr/>
            </a:pPr>
            <a:r>
              <a:rPr lang="ar-DZ" sz="9600" u="sng" dirty="0" err="1" smtClean="0">
                <a:solidFill>
                  <a:srgbClr val="C00000"/>
                </a:solidFill>
              </a:rPr>
              <a:t>.</a:t>
            </a:r>
            <a:r>
              <a:rPr lang="ar-DZ" sz="9600" u="sng" dirty="0" smtClean="0">
                <a:solidFill>
                  <a:srgbClr val="C00000"/>
                </a:solidFill>
              </a:rPr>
              <a:t> مقاطع لبناء كفاءة شاملة أو ختامية</a:t>
            </a:r>
            <a:endParaRPr lang="ar-DZ" sz="6400" dirty="0" smtClean="0">
              <a:solidFill>
                <a:srgbClr val="7030A0"/>
              </a:solidFill>
            </a:endParaRPr>
          </a:p>
          <a:p>
            <a:pPr algn="r" rtl="1">
              <a:spcBef>
                <a:spcPts val="0"/>
              </a:spcBef>
              <a:buFont typeface="Wingdings" pitchFamily="2" charset="2"/>
              <a:buNone/>
              <a:defRPr/>
            </a:pPr>
            <a:endParaRPr lang="ar-DZ" sz="3600" dirty="0" smtClean="0">
              <a:solidFill>
                <a:srgbClr val="7030A0"/>
              </a:solidFill>
            </a:endParaRPr>
          </a:p>
          <a:p>
            <a:pPr algn="r" rtl="1">
              <a:spcBef>
                <a:spcPts val="600"/>
              </a:spcBef>
              <a:spcAft>
                <a:spcPts val="600"/>
              </a:spcAft>
              <a:buClr>
                <a:srgbClr val="FF0000"/>
              </a:buClr>
              <a:buFont typeface="Wingdings" pitchFamily="2" charset="2"/>
              <a:buChar char="Ø"/>
              <a:defRPr/>
            </a:pPr>
            <a:r>
              <a:rPr lang="ar-DZ" sz="11200" dirty="0" smtClean="0">
                <a:solidFill>
                  <a:srgbClr val="FF0000"/>
                </a:solidFill>
              </a:rPr>
              <a:t>المقطع</a:t>
            </a:r>
            <a:r>
              <a:rPr lang="ar-DZ" sz="8000" dirty="0" smtClean="0">
                <a:solidFill>
                  <a:schemeClr val="bg2"/>
                </a:solidFill>
              </a:rPr>
              <a:t>: </a:t>
            </a:r>
            <a:endParaRPr lang="ar-DZ" sz="8000" dirty="0" smtClean="0">
              <a:solidFill>
                <a:schemeClr val="accent5">
                  <a:lumMod val="10000"/>
                </a:schemeClr>
              </a:solidFill>
            </a:endParaRPr>
          </a:p>
          <a:p>
            <a:pPr algn="r" rtl="1">
              <a:spcBef>
                <a:spcPts val="600"/>
              </a:spcBef>
              <a:spcAft>
                <a:spcPts val="600"/>
              </a:spcAft>
              <a:buClr>
                <a:srgbClr val="FF0000"/>
              </a:buClr>
              <a:buFont typeface="Wingdings" pitchFamily="2" charset="2"/>
              <a:buChar char="Ø"/>
              <a:defRPr/>
            </a:pPr>
            <a:r>
              <a:rPr lang="ar-DZ" sz="6700" dirty="0" smtClean="0">
                <a:solidFill>
                  <a:schemeClr val="accent5">
                    <a:lumMod val="10000"/>
                  </a:schemeClr>
                </a:solidFill>
              </a:rPr>
              <a:t>إبراز الأنواع المختلفة والمتكاملة للوضعيات المكوّنة له:</a:t>
            </a:r>
          </a:p>
          <a:p>
            <a:pPr algn="r" rtl="1">
              <a:spcBef>
                <a:spcPts val="600"/>
              </a:spcBef>
              <a:spcAft>
                <a:spcPts val="600"/>
              </a:spcAft>
              <a:buClr>
                <a:srgbClr val="FF0000"/>
              </a:buClr>
              <a:buFont typeface="Wingdings" pitchFamily="2" charset="2"/>
              <a:buChar char="Ø"/>
              <a:defRPr/>
            </a:pPr>
            <a:r>
              <a:rPr lang="ar-DZ" sz="6000" dirty="0" smtClean="0">
                <a:solidFill>
                  <a:srgbClr val="C00000"/>
                </a:solidFill>
              </a:rPr>
              <a:t>الوضعية المشكلة الانطلاقية ” الوضعية الأم“ ؛ </a:t>
            </a:r>
          </a:p>
          <a:p>
            <a:pPr algn="r" rtl="1">
              <a:spcBef>
                <a:spcPts val="600"/>
              </a:spcBef>
              <a:spcAft>
                <a:spcPts val="600"/>
              </a:spcAft>
              <a:buClr>
                <a:srgbClr val="FF0000"/>
              </a:buClr>
              <a:buFont typeface="Wingdings" pitchFamily="2" charset="2"/>
              <a:buChar char="Ø"/>
              <a:defRPr/>
            </a:pPr>
            <a:r>
              <a:rPr lang="ar-DZ" sz="6000" dirty="0" smtClean="0">
                <a:solidFill>
                  <a:srgbClr val="0070C0"/>
                </a:solidFill>
              </a:rPr>
              <a:t>الوضعيات التعلّمية المرحلية للتحكّم في الموارد المعرفية ؛</a:t>
            </a:r>
          </a:p>
          <a:p>
            <a:pPr algn="r" rtl="1">
              <a:spcBef>
                <a:spcPts val="600"/>
              </a:spcBef>
              <a:spcAft>
                <a:spcPts val="600"/>
              </a:spcAft>
              <a:buClr>
                <a:srgbClr val="FF0000"/>
              </a:buClr>
              <a:buFont typeface="Wingdings" pitchFamily="2" charset="2"/>
              <a:buChar char="Ø"/>
              <a:defRPr/>
            </a:pPr>
            <a:r>
              <a:rPr lang="ar-DZ" sz="7000" dirty="0" smtClean="0">
                <a:solidFill>
                  <a:srgbClr val="00B050"/>
                </a:solidFill>
              </a:rPr>
              <a:t>الوضعيات التعلّمية لتوظيف الموارد المعرفية</a:t>
            </a:r>
          </a:p>
          <a:p>
            <a:pPr algn="r" rtl="1">
              <a:spcBef>
                <a:spcPts val="600"/>
              </a:spcBef>
              <a:spcAft>
                <a:spcPts val="600"/>
              </a:spcAft>
              <a:buClr>
                <a:srgbClr val="FF0000"/>
              </a:buClr>
              <a:buFont typeface="Wingdings" pitchFamily="2" charset="2"/>
              <a:buChar char="Ø"/>
              <a:defRPr/>
            </a:pPr>
            <a:r>
              <a:rPr lang="ar-DZ" sz="7000" dirty="0" smtClean="0">
                <a:solidFill>
                  <a:schemeClr val="accent5">
                    <a:lumMod val="10000"/>
                  </a:schemeClr>
                </a:solidFill>
              </a:rPr>
              <a:t>وضعيات تعلّم الإدماج</a:t>
            </a:r>
          </a:p>
          <a:p>
            <a:pPr algn="r" rtl="1">
              <a:spcBef>
                <a:spcPts val="600"/>
              </a:spcBef>
              <a:spcAft>
                <a:spcPts val="600"/>
              </a:spcAft>
              <a:buClr>
                <a:srgbClr val="FF0000"/>
              </a:buClr>
              <a:buFont typeface="Wingdings" pitchFamily="2" charset="2"/>
              <a:buChar char="Ø"/>
              <a:defRPr/>
            </a:pPr>
            <a:r>
              <a:rPr lang="ar-DZ" sz="7000" dirty="0" smtClean="0">
                <a:solidFill>
                  <a:srgbClr val="C00000"/>
                </a:solidFill>
              </a:rPr>
              <a:t>الوضعية الإدماجية التقويمية</a:t>
            </a:r>
            <a:endParaRPr lang="ar-DZ" sz="8000" dirty="0" smtClean="0"/>
          </a:p>
          <a:p>
            <a:pPr algn="r" rtl="1">
              <a:spcBef>
                <a:spcPts val="0"/>
              </a:spcBef>
              <a:buClr>
                <a:srgbClr val="FF0000"/>
              </a:buClr>
              <a:buFont typeface="Wingdings" pitchFamily="2" charset="2"/>
              <a:buChar char="Ø"/>
              <a:defRPr/>
            </a:pPr>
            <a:r>
              <a:rPr lang="ar-DZ" sz="8000" b="0" dirty="0" smtClean="0">
                <a:solidFill>
                  <a:schemeClr val="bg1">
                    <a:lumMod val="50000"/>
                  </a:schemeClr>
                </a:solidFill>
              </a:rPr>
              <a:t>وسائل التقويم </a:t>
            </a:r>
            <a:endParaRPr lang="fr-FR" sz="8000" b="0" dirty="0" smtClean="0">
              <a:solidFill>
                <a:schemeClr val="bg1">
                  <a:lumMod val="50000"/>
                </a:schemeClr>
              </a:solidFill>
            </a:endParaRPr>
          </a:p>
          <a:p>
            <a:pPr algn="r" rtl="1">
              <a:spcBef>
                <a:spcPts val="0"/>
              </a:spcBef>
              <a:buFont typeface="Wingdings" pitchFamily="2" charset="2"/>
              <a:buNone/>
              <a:defRPr/>
            </a:pPr>
            <a:endParaRPr lang="ar-DZ" sz="8000" u="sng" dirty="0" smtClean="0">
              <a:solidFill>
                <a:srgbClr val="C00000"/>
              </a:solidFill>
            </a:endParaRPr>
          </a:p>
          <a:p>
            <a:pPr algn="r" rtl="1">
              <a:spcBef>
                <a:spcPts val="0"/>
              </a:spcBef>
              <a:buFont typeface="Wingdings" pitchFamily="2" charset="2"/>
              <a:buNone/>
              <a:defRPr/>
            </a:pPr>
            <a:endParaRPr lang="ar-DZ" sz="8000" u="sng" dirty="0" smtClean="0">
              <a:solidFill>
                <a:srgbClr val="C00000"/>
              </a:solidFill>
            </a:endParaRPr>
          </a:p>
          <a:p>
            <a:pPr algn="r" rtl="1">
              <a:spcBef>
                <a:spcPts val="0"/>
              </a:spcBef>
              <a:buFont typeface="Wingdings" pitchFamily="2" charset="2"/>
              <a:buNone/>
              <a:defRPr/>
            </a:pPr>
            <a:endParaRPr lang="ar-DZ" sz="8000" u="sng" dirty="0" smtClean="0">
              <a:solidFill>
                <a:srgbClr val="C00000"/>
              </a:solidFill>
            </a:endParaRPr>
          </a:p>
        </p:txBody>
      </p:sp>
    </p:spTree>
    <p:extLst>
      <p:ext uri="{BB962C8B-B14F-4D97-AF65-F5344CB8AC3E}">
        <p14:creationId xmlns:p14="http://schemas.microsoft.com/office/powerpoint/2010/main" val="39670607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2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2000"/>
                                        <p:tgtEl>
                                          <p:spTgt spid="8">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2000"/>
                                        <p:tgtEl>
                                          <p:spTgt spid="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2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2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2000"/>
                                        <p:tgtEl>
                                          <p:spTgt spid="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2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2000"/>
                                        <p:tgtEl>
                                          <p:spTgt spid="8">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2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20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2000"/>
                                        <p:tgtEl>
                                          <p:spTgt spid="8">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2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20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2000"/>
                                        <p:tgtEl>
                                          <p:spTgt spid="8">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20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20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3</a:t>
            </a:fld>
            <a:endParaRPr lang="fr-FR" dirty="0">
              <a:solidFill>
                <a:prstClr val="white">
                  <a:shade val="50000"/>
                </a:prstClr>
              </a:solidFill>
            </a:endParaRPr>
          </a:p>
        </p:txBody>
      </p:sp>
      <p:sp>
        <p:nvSpPr>
          <p:cNvPr id="5" name="مستطيل مستدير الزوايا 4"/>
          <p:cNvSpPr/>
          <p:nvPr/>
        </p:nvSpPr>
        <p:spPr>
          <a:xfrm>
            <a:off x="1547664" y="0"/>
            <a:ext cx="6264696" cy="1124744"/>
          </a:xfrm>
          <a:prstGeom prst="round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smtClean="0">
                <a:solidFill>
                  <a:prstClr val="white"/>
                </a:solidFill>
              </a:rPr>
              <a:t>المناهج من ج 1 إلى ج 2 . لماذا؟</a:t>
            </a:r>
            <a:endParaRPr lang="ar-SA" sz="4000" b="1" dirty="0">
              <a:solidFill>
                <a:prstClr val="white"/>
              </a:solidFill>
            </a:endParaRPr>
          </a:p>
        </p:txBody>
      </p:sp>
      <p:sp>
        <p:nvSpPr>
          <p:cNvPr id="7" name="مربع نص 6"/>
          <p:cNvSpPr txBox="1"/>
          <p:nvPr/>
        </p:nvSpPr>
        <p:spPr>
          <a:xfrm>
            <a:off x="0" y="1268760"/>
            <a:ext cx="9144000" cy="2246769"/>
          </a:xfrm>
          <a:prstGeom prst="rect">
            <a:avLst/>
          </a:prstGeom>
          <a:noFill/>
        </p:spPr>
        <p:txBody>
          <a:bodyPr wrap="square" rtlCol="1">
            <a:spAutoFit/>
          </a:bodyPr>
          <a:lstStyle/>
          <a:p>
            <a:pPr marL="342900" indent="-342900" algn="r" rtl="1">
              <a:buFontTx/>
              <a:buAutoNum type="arabicParenR"/>
            </a:pPr>
            <a:r>
              <a:rPr lang="ar-DZ" sz="2800" b="1" dirty="0" smtClean="0">
                <a:solidFill>
                  <a:prstClr val="black"/>
                </a:solidFill>
              </a:rPr>
              <a:t>إصدار القانون ت </a:t>
            </a:r>
            <a:r>
              <a:rPr lang="ar-DZ" sz="2800" b="1" dirty="0" err="1" smtClean="0">
                <a:solidFill>
                  <a:prstClr val="black"/>
                </a:solidFill>
              </a:rPr>
              <a:t>ت</a:t>
            </a:r>
            <a:r>
              <a:rPr lang="ar-DZ" sz="2800" b="1" dirty="0" smtClean="0">
                <a:solidFill>
                  <a:prstClr val="black"/>
                </a:solidFill>
              </a:rPr>
              <a:t> و سنة 2008.</a:t>
            </a:r>
          </a:p>
          <a:p>
            <a:pPr marL="342900" indent="-342900" algn="r" rtl="1">
              <a:buFontTx/>
              <a:buAutoNum type="arabicParenR"/>
            </a:pPr>
            <a:r>
              <a:rPr lang="ar-DZ" sz="2800" b="1" dirty="0" smtClean="0">
                <a:solidFill>
                  <a:prstClr val="black"/>
                </a:solidFill>
              </a:rPr>
              <a:t>إعداد وثيقة المرجعية العامة للمناهج. </a:t>
            </a:r>
          </a:p>
          <a:p>
            <a:pPr marL="342900" indent="-342900" algn="r" rtl="1">
              <a:buFontTx/>
              <a:buAutoNum type="arabicParenR"/>
            </a:pPr>
            <a:r>
              <a:rPr lang="ar-DZ" sz="2800" b="1" dirty="0" smtClean="0">
                <a:solidFill>
                  <a:prstClr val="black"/>
                </a:solidFill>
              </a:rPr>
              <a:t>الدليل المنهجي إعداد المناهج. </a:t>
            </a:r>
          </a:p>
          <a:p>
            <a:pPr marL="342900" indent="-342900" algn="r" rtl="1">
              <a:buFontTx/>
              <a:buAutoNum type="arabicParenR"/>
            </a:pPr>
            <a:r>
              <a:rPr lang="ar-DZ" sz="2800" b="1" dirty="0" smtClean="0">
                <a:solidFill>
                  <a:prstClr val="black"/>
                </a:solidFill>
              </a:rPr>
              <a:t>خلاصة الاستشارة الميدانية حول التعليم الإلزامي (2013).</a:t>
            </a:r>
          </a:p>
          <a:p>
            <a:pPr marL="342900" indent="-342900" algn="r" rtl="1">
              <a:buFontTx/>
              <a:buAutoNum type="arabicParenR"/>
            </a:pPr>
            <a:r>
              <a:rPr lang="ar-DZ" sz="2800" b="1" dirty="0" smtClean="0">
                <a:solidFill>
                  <a:prstClr val="black"/>
                </a:solidFill>
              </a:rPr>
              <a:t>صدور </a:t>
            </a:r>
            <a:r>
              <a:rPr lang="ar-DZ" sz="2800" b="1" dirty="0">
                <a:solidFill>
                  <a:prstClr val="black"/>
                </a:solidFill>
              </a:rPr>
              <a:t>ميثاق أخلاقيات المهنة</a:t>
            </a:r>
            <a:r>
              <a:rPr lang="ar-DZ" sz="2800" b="1" dirty="0" smtClean="0">
                <a:solidFill>
                  <a:prstClr val="black"/>
                </a:solidFill>
              </a:rPr>
              <a:t>.</a:t>
            </a:r>
          </a:p>
        </p:txBody>
      </p:sp>
      <p:sp>
        <p:nvSpPr>
          <p:cNvPr id="8" name="مستطيل 7"/>
          <p:cNvSpPr/>
          <p:nvPr/>
        </p:nvSpPr>
        <p:spPr>
          <a:xfrm>
            <a:off x="0" y="5006968"/>
            <a:ext cx="2371184" cy="1862048"/>
          </a:xfrm>
          <a:prstGeom prst="rect">
            <a:avLst/>
          </a:prstGeom>
          <a:solidFill>
            <a:schemeClr val="accent2">
              <a:lumMod val="20000"/>
              <a:lumOff val="80000"/>
            </a:schemeClr>
          </a:solidFill>
        </p:spPr>
        <p:txBody>
          <a:bodyPr wrap="square">
            <a:spAutoFit/>
          </a:bodyPr>
          <a:lstStyle/>
          <a:p>
            <a:pPr algn="ctr" rtl="1"/>
            <a:r>
              <a:rPr lang="ar-SA" sz="1050" b="1" dirty="0" smtClean="0">
                <a:solidFill>
                  <a:srgbClr val="000000"/>
                </a:solidFill>
                <a:latin typeface="SimplifiedArabic-Bold"/>
              </a:rPr>
              <a:t>الجمهورية </a:t>
            </a:r>
            <a:r>
              <a:rPr lang="ar-SA" sz="1050" b="1" dirty="0">
                <a:solidFill>
                  <a:srgbClr val="000000"/>
                </a:solidFill>
                <a:latin typeface="SimplifiedArabic-Bold"/>
              </a:rPr>
              <a:t>الجزائرية الديمقراطية الشعبية</a:t>
            </a:r>
            <a:r>
              <a:rPr lang="ar-SA" sz="1200" dirty="0">
                <a:solidFill>
                  <a:srgbClr val="000000"/>
                </a:solidFill>
                <a:latin typeface="SimplifiedArabic-Bold"/>
              </a:rPr>
              <a:t/>
            </a:r>
            <a:br>
              <a:rPr lang="ar-SA" sz="1200" dirty="0">
                <a:solidFill>
                  <a:srgbClr val="000000"/>
                </a:solidFill>
                <a:latin typeface="SimplifiedArabic-Bold"/>
              </a:rPr>
            </a:br>
            <a:r>
              <a:rPr lang="ar-SA" sz="1200" b="1" dirty="0">
                <a:solidFill>
                  <a:srgbClr val="000000"/>
                </a:solidFill>
                <a:latin typeface="SimplifiedArabic-Bold"/>
              </a:rPr>
              <a:t>وزارة التربية </a:t>
            </a:r>
            <a:r>
              <a:rPr lang="ar-SA" sz="1200" b="1" dirty="0" smtClean="0">
                <a:solidFill>
                  <a:srgbClr val="000000"/>
                </a:solidFill>
                <a:latin typeface="SimplifiedArabic-Bold"/>
              </a:rPr>
              <a:t>الوطنية</a:t>
            </a:r>
            <a:endParaRPr lang="ar-DZ" sz="1200" b="1" dirty="0" smtClean="0">
              <a:solidFill>
                <a:srgbClr val="000000"/>
              </a:solidFill>
              <a:latin typeface="SimplifiedArabic-Bold"/>
            </a:endParaRPr>
          </a:p>
          <a:p>
            <a:pPr algn="r" rtl="1"/>
            <a:r>
              <a:rPr lang="ar-SA" sz="1100" dirty="0">
                <a:solidFill>
                  <a:srgbClr val="000000"/>
                </a:solidFill>
                <a:latin typeface="TraditionalArabic"/>
              </a:rPr>
              <a:t>اللجنـة الوطنيـة </a:t>
            </a:r>
            <a:r>
              <a:rPr lang="ar-SA" sz="1100" dirty="0" smtClean="0">
                <a:solidFill>
                  <a:srgbClr val="000000"/>
                </a:solidFill>
                <a:latin typeface="TraditionalArabic"/>
              </a:rPr>
              <a:t>للمناهـج</a:t>
            </a:r>
            <a:endParaRPr lang="ar-DZ" sz="1100" dirty="0" smtClean="0">
              <a:solidFill>
                <a:srgbClr val="000000"/>
              </a:solidFill>
              <a:latin typeface="TraditionalArabic"/>
            </a:endParaRPr>
          </a:p>
          <a:p>
            <a:pPr algn="ctr" rtl="1"/>
            <a:r>
              <a:rPr lang="ar-SA" sz="1200" dirty="0">
                <a:solidFill>
                  <a:srgbClr val="000000"/>
                </a:solidFill>
                <a:latin typeface="SimplifiedArabic-Bold"/>
              </a:rPr>
              <a:t/>
            </a:r>
            <a:br>
              <a:rPr lang="ar-SA" sz="1200" dirty="0">
                <a:solidFill>
                  <a:srgbClr val="000000"/>
                </a:solidFill>
                <a:latin typeface="SimplifiedArabic-Bold"/>
              </a:rPr>
            </a:br>
            <a:r>
              <a:rPr lang="ar-SA" sz="1600" b="1" dirty="0">
                <a:solidFill>
                  <a:srgbClr val="000000"/>
                </a:solidFill>
                <a:latin typeface="TraditionalArabic"/>
              </a:rPr>
              <a:t>الإطـار المرجعي لإعادة كتابـة المناهـج </a:t>
            </a:r>
            <a:endParaRPr lang="ar-DZ" sz="1600" b="1" dirty="0" smtClean="0">
              <a:solidFill>
                <a:srgbClr val="000000"/>
              </a:solidFill>
              <a:latin typeface="SimplifiedArabic-Bold"/>
            </a:endParaRPr>
          </a:p>
          <a:p>
            <a:pPr algn="ctr" rtl="1"/>
            <a:r>
              <a:rPr lang="ar-SA" sz="1600" dirty="0">
                <a:solidFill>
                  <a:srgbClr val="000000"/>
                </a:solidFill>
                <a:latin typeface="SimplifiedArabic-Bold"/>
              </a:rPr>
              <a:t/>
            </a:r>
            <a:br>
              <a:rPr lang="ar-SA" sz="1600" dirty="0">
                <a:solidFill>
                  <a:srgbClr val="000000"/>
                </a:solidFill>
                <a:latin typeface="SimplifiedArabic-Bold"/>
              </a:rPr>
            </a:br>
            <a:r>
              <a:rPr lang="ar-SA" sz="1050" b="1" dirty="0">
                <a:solidFill>
                  <a:srgbClr val="000000"/>
                </a:solidFill>
                <a:latin typeface="SimplifiedArabic-Bold"/>
              </a:rPr>
              <a:t>مــارس </a:t>
            </a:r>
            <a:r>
              <a:rPr lang="ar-SA" sz="1000" b="1" dirty="0">
                <a:solidFill>
                  <a:srgbClr val="000000"/>
                </a:solidFill>
                <a:latin typeface="SimplifiedArabic-Bold"/>
              </a:rPr>
              <a:t>2009</a:t>
            </a:r>
            <a:r>
              <a:rPr lang="ar-SA" sz="1200" dirty="0">
                <a:solidFill>
                  <a:srgbClr val="000000"/>
                </a:solidFill>
                <a:latin typeface="SimplifiedArabic-Bold"/>
              </a:rPr>
              <a:t/>
            </a:r>
            <a:br>
              <a:rPr lang="ar-SA" sz="1200" dirty="0">
                <a:solidFill>
                  <a:srgbClr val="000000"/>
                </a:solidFill>
                <a:latin typeface="SimplifiedArabic-Bold"/>
              </a:rPr>
            </a:br>
            <a:endParaRPr lang="ar-SA" sz="1000" dirty="0">
              <a:solidFill>
                <a:prstClr val="white"/>
              </a:solidFill>
            </a:endParaRPr>
          </a:p>
        </p:txBody>
      </p:sp>
      <p:sp>
        <p:nvSpPr>
          <p:cNvPr id="9" name="مستطيل 8"/>
          <p:cNvSpPr/>
          <p:nvPr/>
        </p:nvSpPr>
        <p:spPr>
          <a:xfrm>
            <a:off x="2483768" y="5006967"/>
            <a:ext cx="2088232" cy="1838965"/>
          </a:xfrm>
          <a:prstGeom prst="rect">
            <a:avLst/>
          </a:prstGeom>
          <a:solidFill>
            <a:srgbClr val="99FF99"/>
          </a:solidFill>
        </p:spPr>
        <p:txBody>
          <a:bodyPr wrap="square">
            <a:spAutoFit/>
          </a:bodyPr>
          <a:lstStyle/>
          <a:p>
            <a:pPr algn="ctr" rtl="1"/>
            <a:r>
              <a:rPr lang="ar-SA" sz="1000" dirty="0" smtClean="0">
                <a:solidFill>
                  <a:srgbClr val="000000"/>
                </a:solidFill>
                <a:latin typeface="TimesNewRomanPS-BoldMT"/>
              </a:rPr>
              <a:t>ا</a:t>
            </a:r>
            <a:r>
              <a:rPr lang="ar-SA" sz="1050" dirty="0" smtClean="0">
                <a:solidFill>
                  <a:srgbClr val="000000"/>
                </a:solidFill>
                <a:latin typeface="Andalus"/>
              </a:rPr>
              <a:t>لجمهوريـة </a:t>
            </a:r>
            <a:r>
              <a:rPr lang="ar-SA" sz="1050" dirty="0">
                <a:solidFill>
                  <a:srgbClr val="000000"/>
                </a:solidFill>
                <a:latin typeface="Andalus"/>
              </a:rPr>
              <a:t>الجزائريـة الديمقراطيـة الشعبيـة</a:t>
            </a:r>
            <a:br>
              <a:rPr lang="ar-SA" sz="1050" dirty="0">
                <a:solidFill>
                  <a:srgbClr val="000000"/>
                </a:solidFill>
                <a:latin typeface="Andalus"/>
              </a:rPr>
            </a:br>
            <a:r>
              <a:rPr lang="ar-SA" sz="1400" dirty="0">
                <a:solidFill>
                  <a:srgbClr val="000000"/>
                </a:solidFill>
                <a:latin typeface="Andalus"/>
              </a:rPr>
              <a:t>وزارة التربيـة </a:t>
            </a:r>
            <a:r>
              <a:rPr lang="ar-SA" sz="1400" dirty="0" smtClean="0">
                <a:solidFill>
                  <a:srgbClr val="000000"/>
                </a:solidFill>
                <a:latin typeface="Andalus"/>
              </a:rPr>
              <a:t>الوطنيـة</a:t>
            </a:r>
            <a:endParaRPr lang="ar-DZ" sz="1400" dirty="0" smtClean="0">
              <a:solidFill>
                <a:srgbClr val="000000"/>
              </a:solidFill>
              <a:latin typeface="Andalus"/>
            </a:endParaRPr>
          </a:p>
          <a:p>
            <a:pPr algn="r" rtl="1"/>
            <a:r>
              <a:rPr lang="ar-DZ" sz="1100" dirty="0" smtClean="0">
                <a:solidFill>
                  <a:srgbClr val="000000"/>
                </a:solidFill>
                <a:latin typeface="Andalus"/>
              </a:rPr>
              <a:t>اللجنة الوطنية للمناهج</a:t>
            </a:r>
            <a:endParaRPr lang="ar-DZ" sz="100" dirty="0" smtClean="0">
              <a:solidFill>
                <a:srgbClr val="000000"/>
              </a:solidFill>
              <a:latin typeface="Andalus"/>
            </a:endParaRPr>
          </a:p>
          <a:p>
            <a:pPr algn="ctr" rtl="1"/>
            <a:r>
              <a:rPr lang="ar-SA" dirty="0">
                <a:solidFill>
                  <a:srgbClr val="000000"/>
                </a:solidFill>
                <a:latin typeface="Andalus"/>
              </a:rPr>
              <a:t/>
            </a:r>
            <a:br>
              <a:rPr lang="ar-SA" dirty="0">
                <a:solidFill>
                  <a:srgbClr val="000000"/>
                </a:solidFill>
                <a:latin typeface="Andalus"/>
              </a:rPr>
            </a:br>
            <a:r>
              <a:rPr lang="ar-SA" sz="2000" b="1" dirty="0">
                <a:solidFill>
                  <a:srgbClr val="000000"/>
                </a:solidFill>
                <a:latin typeface="TraditionalArabic-Bold"/>
              </a:rPr>
              <a:t>الدليـل المنهجـي لإعـداد </a:t>
            </a:r>
            <a:r>
              <a:rPr lang="ar-SA" sz="2000" b="1" dirty="0" smtClean="0">
                <a:solidFill>
                  <a:srgbClr val="000000"/>
                </a:solidFill>
                <a:latin typeface="TraditionalArabic-Bold"/>
              </a:rPr>
              <a:t>المناهـج</a:t>
            </a:r>
            <a:r>
              <a:rPr lang="ar-SA" dirty="0" smtClean="0">
                <a:solidFill>
                  <a:srgbClr val="000000"/>
                </a:solidFill>
                <a:latin typeface="TraditionalArabic-Bold"/>
              </a:rPr>
              <a:t> </a:t>
            </a:r>
            <a:r>
              <a:rPr lang="ar-SA" sz="2400" dirty="0">
                <a:solidFill>
                  <a:srgbClr val="000000"/>
                </a:solidFill>
                <a:latin typeface="TraditionalArabic-Bold"/>
              </a:rPr>
              <a:t/>
            </a:r>
            <a:br>
              <a:rPr lang="ar-SA" sz="2400" dirty="0">
                <a:solidFill>
                  <a:srgbClr val="000000"/>
                </a:solidFill>
                <a:latin typeface="TraditionalArabic-Bold"/>
              </a:rPr>
            </a:br>
            <a:r>
              <a:rPr lang="ar-DZ" sz="2000" dirty="0" smtClean="0">
                <a:solidFill>
                  <a:srgbClr val="000000"/>
                </a:solidFill>
                <a:latin typeface="TraditionalArabic-Bold"/>
              </a:rPr>
              <a:t>مارس 2009</a:t>
            </a:r>
            <a:endParaRPr lang="ar-SA" sz="2400" dirty="0">
              <a:solidFill>
                <a:prstClr val="white"/>
              </a:solidFill>
            </a:endParaRPr>
          </a:p>
        </p:txBody>
      </p:sp>
      <p:sp>
        <p:nvSpPr>
          <p:cNvPr id="10" name="مستطيل 9"/>
          <p:cNvSpPr/>
          <p:nvPr/>
        </p:nvSpPr>
        <p:spPr>
          <a:xfrm>
            <a:off x="6984567" y="5019116"/>
            <a:ext cx="2160240" cy="1800493"/>
          </a:xfrm>
          <a:prstGeom prst="rect">
            <a:avLst/>
          </a:prstGeom>
          <a:solidFill>
            <a:srgbClr val="00FFFF"/>
          </a:solidFill>
        </p:spPr>
        <p:txBody>
          <a:bodyPr wrap="square">
            <a:spAutoFit/>
          </a:bodyPr>
          <a:lstStyle/>
          <a:p>
            <a:pPr algn="ctr" rtl="1"/>
            <a:r>
              <a:rPr lang="ar-SA" sz="1000" dirty="0">
                <a:solidFill>
                  <a:srgbClr val="231F20"/>
                </a:solidFill>
                <a:latin typeface="Baghdad"/>
              </a:rPr>
              <a:t>الجمهورية الجزائرية الديمقراطية الشعبية</a:t>
            </a:r>
            <a:br>
              <a:rPr lang="ar-SA" sz="1000" dirty="0">
                <a:solidFill>
                  <a:srgbClr val="231F20"/>
                </a:solidFill>
                <a:latin typeface="Baghdad"/>
              </a:rPr>
            </a:br>
            <a:r>
              <a:rPr lang="ar-SA" sz="1000" dirty="0">
                <a:solidFill>
                  <a:srgbClr val="231F20"/>
                </a:solidFill>
                <a:latin typeface="Baghdad"/>
              </a:rPr>
              <a:t>وزارة التربية </a:t>
            </a:r>
            <a:r>
              <a:rPr lang="ar-SA" sz="1000" dirty="0" smtClean="0">
                <a:solidFill>
                  <a:srgbClr val="231F20"/>
                </a:solidFill>
                <a:latin typeface="Baghdad"/>
              </a:rPr>
              <a:t>الوطنية</a:t>
            </a:r>
            <a:r>
              <a:rPr lang="ar-SA" sz="2000" b="1" dirty="0">
                <a:solidFill>
                  <a:srgbClr val="008000"/>
                </a:solidFill>
                <a:latin typeface="AkhbarMT-Bold"/>
              </a:rPr>
              <a:t/>
            </a:r>
            <a:br>
              <a:rPr lang="ar-SA" sz="2000" b="1" dirty="0">
                <a:solidFill>
                  <a:srgbClr val="008000"/>
                </a:solidFill>
                <a:latin typeface="AkhbarMT-Bold"/>
              </a:rPr>
            </a:br>
            <a:r>
              <a:rPr lang="ar-SA" sz="1100" b="1" dirty="0">
                <a:solidFill>
                  <a:srgbClr val="008000"/>
                </a:solidFill>
                <a:latin typeface="AkhbarMT-Bold"/>
              </a:rPr>
              <a:t/>
            </a:r>
            <a:br>
              <a:rPr lang="ar-SA" sz="1100" b="1" dirty="0">
                <a:solidFill>
                  <a:srgbClr val="008000"/>
                </a:solidFill>
                <a:latin typeface="AkhbarMT-Bold"/>
              </a:rPr>
            </a:br>
            <a:r>
              <a:rPr lang="ar-SA" b="1" dirty="0">
                <a:solidFill>
                  <a:srgbClr val="FF0000"/>
                </a:solidFill>
                <a:latin typeface="AdvertisersNaskhLight"/>
              </a:rPr>
              <a:t>القانون التوجيهي للتربية الوطنية</a:t>
            </a:r>
            <a:br>
              <a:rPr lang="ar-SA" b="1" dirty="0">
                <a:solidFill>
                  <a:srgbClr val="FF0000"/>
                </a:solidFill>
                <a:latin typeface="AdvertisersNaskhLight"/>
              </a:rPr>
            </a:br>
            <a:r>
              <a:rPr lang="ar-SA" sz="1400" b="1" dirty="0">
                <a:solidFill>
                  <a:srgbClr val="FF0000"/>
                </a:solidFill>
                <a:latin typeface="AdvertisersNaskhLight"/>
              </a:rPr>
              <a:t>رقم </a:t>
            </a:r>
            <a:r>
              <a:rPr lang="ar-SA" sz="1200" b="1" dirty="0">
                <a:solidFill>
                  <a:srgbClr val="FF0000"/>
                </a:solidFill>
                <a:latin typeface="MinionPro-Regular"/>
              </a:rPr>
              <a:t>08 </a:t>
            </a:r>
            <a:r>
              <a:rPr lang="ar-SA" sz="1200" b="1" dirty="0">
                <a:solidFill>
                  <a:srgbClr val="FF0000"/>
                </a:solidFill>
                <a:latin typeface="AdvertisersNaskhLight"/>
              </a:rPr>
              <a:t>- </a:t>
            </a:r>
            <a:r>
              <a:rPr lang="ar-SA" sz="1200" b="1" dirty="0">
                <a:solidFill>
                  <a:srgbClr val="FF0000"/>
                </a:solidFill>
                <a:latin typeface="MinionPro-Regular"/>
              </a:rPr>
              <a:t>04 </a:t>
            </a:r>
            <a:r>
              <a:rPr lang="ar-SA" sz="1400" b="1" dirty="0" err="1" smtClean="0">
                <a:solidFill>
                  <a:srgbClr val="FF0000"/>
                </a:solidFill>
                <a:latin typeface="AdvertisersNaskhLight"/>
              </a:rPr>
              <a:t>المؤر</a:t>
            </a:r>
            <a:r>
              <a:rPr lang="ar-DZ" sz="1400" b="1" dirty="0" smtClean="0">
                <a:solidFill>
                  <a:srgbClr val="FF0000"/>
                </a:solidFill>
                <a:latin typeface="AdvertisersNaskhLight"/>
              </a:rPr>
              <a:t>خ</a:t>
            </a:r>
          </a:p>
          <a:p>
            <a:pPr algn="ctr" rtl="1"/>
            <a:r>
              <a:rPr lang="ar-SA" sz="1400" b="1" dirty="0" smtClean="0">
                <a:solidFill>
                  <a:srgbClr val="FF0000"/>
                </a:solidFill>
                <a:latin typeface="AdvertisersNaskhLight"/>
              </a:rPr>
              <a:t> </a:t>
            </a:r>
            <a:r>
              <a:rPr lang="ar-SA" sz="1400" b="1" dirty="0">
                <a:solidFill>
                  <a:srgbClr val="FF0000"/>
                </a:solidFill>
                <a:latin typeface="AdvertisersNaskhLight"/>
              </a:rPr>
              <a:t>في </a:t>
            </a:r>
            <a:r>
              <a:rPr lang="ar-SA" sz="1200" b="1" dirty="0">
                <a:solidFill>
                  <a:srgbClr val="FF0000"/>
                </a:solidFill>
                <a:latin typeface="MinionPro-Regular"/>
              </a:rPr>
              <a:t>23 </a:t>
            </a:r>
            <a:r>
              <a:rPr lang="ar-SA" sz="1400" b="1" dirty="0" err="1">
                <a:solidFill>
                  <a:srgbClr val="FF0000"/>
                </a:solidFill>
                <a:latin typeface="AdvertisersNaskhLight"/>
              </a:rPr>
              <a:t>جانفي</a:t>
            </a:r>
            <a:r>
              <a:rPr lang="ar-SA" sz="1400" b="1" dirty="0">
                <a:solidFill>
                  <a:srgbClr val="FF0000"/>
                </a:solidFill>
                <a:latin typeface="AdvertisersNaskhLight"/>
              </a:rPr>
              <a:t> </a:t>
            </a:r>
            <a:r>
              <a:rPr lang="ar-SA" sz="1200" b="1" dirty="0">
                <a:solidFill>
                  <a:srgbClr val="FF0000"/>
                </a:solidFill>
                <a:latin typeface="MinionPro-Regular"/>
              </a:rPr>
              <a:t>2008 </a:t>
            </a:r>
            <a:r>
              <a:rPr lang="ar-SA" sz="1200" b="1" dirty="0" smtClean="0">
                <a:solidFill>
                  <a:srgbClr val="FF0000"/>
                </a:solidFill>
                <a:latin typeface="AdvertisersNaskhLight"/>
              </a:rPr>
              <a:t>.</a:t>
            </a:r>
            <a:endParaRPr lang="ar-DZ" sz="900" b="1" dirty="0" smtClean="0">
              <a:solidFill>
                <a:srgbClr val="FF0000"/>
              </a:solidFill>
              <a:latin typeface="AdvertisersNaskhLight"/>
            </a:endParaRPr>
          </a:p>
          <a:p>
            <a:pPr algn="ctr" rtl="1"/>
            <a:r>
              <a:rPr lang="ar-SA" sz="1600" b="1" dirty="0" smtClean="0">
                <a:solidFill>
                  <a:srgbClr val="231F20"/>
                </a:solidFill>
                <a:latin typeface="Baghdad"/>
              </a:rPr>
              <a:t>فيفري </a:t>
            </a:r>
            <a:r>
              <a:rPr lang="ar-SA" sz="1200" b="1" dirty="0" smtClean="0">
                <a:solidFill>
                  <a:srgbClr val="231F20"/>
                </a:solidFill>
                <a:latin typeface="MinionPro-Regular"/>
              </a:rPr>
              <a:t>2008</a:t>
            </a:r>
            <a:endParaRPr lang="ar-SA" sz="1600" dirty="0">
              <a:solidFill>
                <a:prstClr val="white"/>
              </a:solidFill>
            </a:endParaRPr>
          </a:p>
        </p:txBody>
      </p:sp>
      <p:sp>
        <p:nvSpPr>
          <p:cNvPr id="11" name="مستطيل 10"/>
          <p:cNvSpPr/>
          <p:nvPr/>
        </p:nvSpPr>
        <p:spPr>
          <a:xfrm>
            <a:off x="4710369" y="5019116"/>
            <a:ext cx="2194710" cy="1815882"/>
          </a:xfrm>
          <a:prstGeom prst="rect">
            <a:avLst/>
          </a:prstGeom>
          <a:solidFill>
            <a:srgbClr val="FF0066"/>
          </a:solidFill>
        </p:spPr>
        <p:txBody>
          <a:bodyPr wrap="square">
            <a:spAutoFit/>
          </a:bodyPr>
          <a:lstStyle/>
          <a:p>
            <a:pPr algn="ctr" rtl="1"/>
            <a:r>
              <a:rPr lang="ar-SA" sz="1100" dirty="0" err="1" smtClean="0">
                <a:solidFill>
                  <a:srgbClr val="000000"/>
                </a:solidFill>
                <a:latin typeface="TimesNewRomanPS-BoldMT"/>
              </a:rPr>
              <a:t>الجمھوریة</a:t>
            </a:r>
            <a:r>
              <a:rPr lang="ar-SA" sz="1100" dirty="0" smtClean="0">
                <a:solidFill>
                  <a:srgbClr val="000000"/>
                </a:solidFill>
                <a:latin typeface="TimesNewRomanPS-BoldMT"/>
              </a:rPr>
              <a:t> </a:t>
            </a:r>
            <a:r>
              <a:rPr lang="ar-SA" sz="1100" dirty="0" err="1">
                <a:solidFill>
                  <a:srgbClr val="000000"/>
                </a:solidFill>
                <a:latin typeface="TimesNewRomanPS-BoldMT"/>
              </a:rPr>
              <a:t>الجزائریة</a:t>
            </a:r>
            <a:r>
              <a:rPr lang="ar-SA" sz="1100" dirty="0">
                <a:solidFill>
                  <a:srgbClr val="000000"/>
                </a:solidFill>
                <a:latin typeface="TimesNewRomanPS-BoldMT"/>
              </a:rPr>
              <a:t> </a:t>
            </a:r>
            <a:r>
              <a:rPr lang="ar-SA" sz="1100" dirty="0" err="1">
                <a:solidFill>
                  <a:srgbClr val="000000"/>
                </a:solidFill>
                <a:latin typeface="TimesNewRomanPS-BoldMT"/>
              </a:rPr>
              <a:t>الدیمقراطیة</a:t>
            </a:r>
            <a:r>
              <a:rPr lang="ar-SA" sz="1100" dirty="0">
                <a:solidFill>
                  <a:srgbClr val="000000"/>
                </a:solidFill>
                <a:latin typeface="TimesNewRomanPS-BoldMT"/>
              </a:rPr>
              <a:t> </a:t>
            </a:r>
            <a:r>
              <a:rPr lang="ar-SA" sz="1100" dirty="0" err="1">
                <a:solidFill>
                  <a:srgbClr val="000000"/>
                </a:solidFill>
                <a:latin typeface="TimesNewRomanPS-BoldMT"/>
              </a:rPr>
              <a:t>الشعبیة</a:t>
            </a:r>
            <a:r>
              <a:rPr lang="ar-SA" sz="1100" dirty="0">
                <a:solidFill>
                  <a:srgbClr val="000000"/>
                </a:solidFill>
                <a:latin typeface="TimesNewRomanPS-BoldMT"/>
              </a:rPr>
              <a:t/>
            </a:r>
            <a:br>
              <a:rPr lang="ar-SA" sz="1100" dirty="0">
                <a:solidFill>
                  <a:srgbClr val="000000"/>
                </a:solidFill>
                <a:latin typeface="TimesNewRomanPS-BoldMT"/>
              </a:rPr>
            </a:br>
            <a:r>
              <a:rPr lang="ar-SA" sz="1600" dirty="0">
                <a:solidFill>
                  <a:srgbClr val="000000"/>
                </a:solidFill>
                <a:latin typeface="TimesNewRomanPS-BoldMT"/>
              </a:rPr>
              <a:t>وزارة </a:t>
            </a:r>
            <a:r>
              <a:rPr lang="ar-SA" sz="1600" dirty="0" err="1">
                <a:solidFill>
                  <a:srgbClr val="000000"/>
                </a:solidFill>
                <a:latin typeface="TimesNewRomanPS-BoldMT"/>
              </a:rPr>
              <a:t>التربیة</a:t>
            </a:r>
            <a:r>
              <a:rPr lang="ar-SA" sz="1600" dirty="0">
                <a:solidFill>
                  <a:srgbClr val="000000"/>
                </a:solidFill>
                <a:latin typeface="TimesNewRomanPS-BoldMT"/>
              </a:rPr>
              <a:t> </a:t>
            </a:r>
            <a:r>
              <a:rPr lang="ar-SA" sz="1600" dirty="0" err="1" smtClean="0">
                <a:solidFill>
                  <a:srgbClr val="000000"/>
                </a:solidFill>
                <a:latin typeface="TimesNewRomanPS-BoldMT"/>
              </a:rPr>
              <a:t>الوطنیة</a:t>
            </a:r>
            <a:endParaRPr lang="ar-DZ" sz="1600" dirty="0" smtClean="0">
              <a:solidFill>
                <a:srgbClr val="000000"/>
              </a:solidFill>
              <a:latin typeface="TimesNewRomanPS-BoldMT"/>
            </a:endParaRPr>
          </a:p>
          <a:p>
            <a:pPr algn="ctr" rtl="1"/>
            <a:endParaRPr lang="ar-DZ" sz="1100" dirty="0" smtClean="0">
              <a:solidFill>
                <a:srgbClr val="000000"/>
              </a:solidFill>
              <a:latin typeface="TimesNewRomanPS-BoldMT"/>
            </a:endParaRPr>
          </a:p>
          <a:p>
            <a:pPr algn="ctr" rtl="1"/>
            <a:r>
              <a:rPr lang="ar-SA" b="1" dirty="0" smtClean="0">
                <a:solidFill>
                  <a:srgbClr val="000000"/>
                </a:solidFill>
                <a:latin typeface="Andalus"/>
              </a:rPr>
              <a:t>المرجعيـة </a:t>
            </a:r>
            <a:r>
              <a:rPr lang="ar-SA" b="1" dirty="0" err="1">
                <a:solidFill>
                  <a:srgbClr val="000000"/>
                </a:solidFill>
                <a:latin typeface="Andalus"/>
              </a:rPr>
              <a:t>العا</a:t>
            </a:r>
            <a:r>
              <a:rPr lang="ar-DZ" b="1" dirty="0">
                <a:solidFill>
                  <a:srgbClr val="000000"/>
                </a:solidFill>
                <a:latin typeface="Andalus"/>
              </a:rPr>
              <a:t>م</a:t>
            </a:r>
            <a:r>
              <a:rPr lang="ar-SA" b="1" dirty="0">
                <a:solidFill>
                  <a:srgbClr val="000000"/>
                </a:solidFill>
                <a:latin typeface="Andalus"/>
              </a:rPr>
              <a:t>ـة </a:t>
            </a:r>
            <a:r>
              <a:rPr lang="ar-SA" b="1" dirty="0" smtClean="0">
                <a:solidFill>
                  <a:srgbClr val="000000"/>
                </a:solidFill>
                <a:latin typeface="Andalus"/>
              </a:rPr>
              <a:t>للمناهـج</a:t>
            </a:r>
            <a:endParaRPr lang="ar-DZ" b="1" dirty="0" smtClean="0">
              <a:solidFill>
                <a:srgbClr val="000000"/>
              </a:solidFill>
              <a:latin typeface="Andalus"/>
            </a:endParaRPr>
          </a:p>
          <a:p>
            <a:pPr algn="ctr" rtl="1"/>
            <a:r>
              <a:rPr lang="ar-SA" sz="2000" dirty="0">
                <a:solidFill>
                  <a:srgbClr val="000000"/>
                </a:solidFill>
                <a:latin typeface="TimesNewRomanPS-BoldMT"/>
              </a:rPr>
              <a:t/>
            </a:r>
            <a:br>
              <a:rPr lang="ar-SA" sz="2000" dirty="0">
                <a:solidFill>
                  <a:srgbClr val="000000"/>
                </a:solidFill>
                <a:latin typeface="TimesNewRomanPS-BoldMT"/>
              </a:rPr>
            </a:br>
            <a:r>
              <a:rPr lang="ar-SA" sz="1100" b="1" dirty="0" smtClean="0">
                <a:solidFill>
                  <a:srgbClr val="000000"/>
                </a:solidFill>
                <a:latin typeface="TraditionalArabic-Bold"/>
              </a:rPr>
              <a:t>معدلة </a:t>
            </a:r>
            <a:r>
              <a:rPr lang="ar-SA" sz="1100" b="1" dirty="0">
                <a:solidFill>
                  <a:srgbClr val="000000"/>
                </a:solidFill>
                <a:latin typeface="TraditionalArabic-Bold"/>
              </a:rPr>
              <a:t>وفق القانون التوجيهي للتربية </a:t>
            </a:r>
            <a:endParaRPr lang="ar-DZ" sz="1100" b="1" dirty="0" smtClean="0">
              <a:solidFill>
                <a:srgbClr val="000000"/>
              </a:solidFill>
              <a:latin typeface="TraditionalArabic-Bold"/>
            </a:endParaRPr>
          </a:p>
          <a:p>
            <a:pPr algn="ctr" rtl="1"/>
            <a:r>
              <a:rPr lang="ar-SA" sz="1100" b="1" dirty="0" smtClean="0">
                <a:solidFill>
                  <a:srgbClr val="000000"/>
                </a:solidFill>
                <a:latin typeface="TraditionalArabic-Bold"/>
              </a:rPr>
              <a:t>رقم </a:t>
            </a:r>
            <a:r>
              <a:rPr lang="ar-SA" sz="1050" b="1" dirty="0">
                <a:solidFill>
                  <a:srgbClr val="000000"/>
                </a:solidFill>
                <a:latin typeface="TraditionalArabic-Bold"/>
              </a:rPr>
              <a:t>08</a:t>
            </a:r>
            <a:r>
              <a:rPr lang="ar-SA" sz="1100" b="1" dirty="0">
                <a:solidFill>
                  <a:srgbClr val="000000"/>
                </a:solidFill>
                <a:latin typeface="TraditionalArabic-Bold"/>
              </a:rPr>
              <a:t>- </a:t>
            </a:r>
            <a:r>
              <a:rPr lang="ar-SA" sz="1050" b="1" dirty="0">
                <a:solidFill>
                  <a:srgbClr val="000000"/>
                </a:solidFill>
                <a:latin typeface="TraditionalArabic-Bold"/>
              </a:rPr>
              <a:t>04 </a:t>
            </a:r>
            <a:r>
              <a:rPr lang="ar-SA" sz="1100" b="1" dirty="0" smtClean="0">
                <a:solidFill>
                  <a:srgbClr val="000000"/>
                </a:solidFill>
                <a:latin typeface="TraditionalArabic-Bold"/>
              </a:rPr>
              <a:t>المؤرخ </a:t>
            </a:r>
            <a:r>
              <a:rPr lang="ar-SA" sz="1100" b="1" dirty="0">
                <a:solidFill>
                  <a:srgbClr val="000000"/>
                </a:solidFill>
                <a:latin typeface="TraditionalArabic-Bold"/>
              </a:rPr>
              <a:t>في </a:t>
            </a:r>
            <a:r>
              <a:rPr lang="ar-SA" sz="1050" b="1" dirty="0">
                <a:solidFill>
                  <a:srgbClr val="000000"/>
                </a:solidFill>
                <a:latin typeface="TraditionalArabic-Bold"/>
              </a:rPr>
              <a:t>23 </a:t>
            </a:r>
            <a:r>
              <a:rPr lang="ar-SA" sz="1100" b="1" dirty="0">
                <a:solidFill>
                  <a:srgbClr val="000000"/>
                </a:solidFill>
                <a:latin typeface="TraditionalArabic-Bold"/>
              </a:rPr>
              <a:t>يناير </a:t>
            </a:r>
            <a:r>
              <a:rPr lang="ar-SA" sz="1050" b="1" dirty="0" smtClean="0">
                <a:solidFill>
                  <a:srgbClr val="000000"/>
                </a:solidFill>
                <a:latin typeface="TraditionalArabic-Bold"/>
              </a:rPr>
              <a:t>2008</a:t>
            </a:r>
            <a:r>
              <a:rPr lang="ar-SA" sz="1100" dirty="0">
                <a:solidFill>
                  <a:srgbClr val="000000"/>
                </a:solidFill>
                <a:latin typeface="TraditionalArabic-Bold"/>
              </a:rPr>
              <a:t/>
            </a:r>
            <a:br>
              <a:rPr lang="ar-SA" sz="1100" dirty="0">
                <a:solidFill>
                  <a:srgbClr val="000000"/>
                </a:solidFill>
                <a:latin typeface="TraditionalArabic-Bold"/>
              </a:rPr>
            </a:br>
            <a:endParaRPr lang="ar-SA" sz="1200" dirty="0">
              <a:solidFill>
                <a:prstClr val="white"/>
              </a:solidFill>
            </a:endParaRPr>
          </a:p>
        </p:txBody>
      </p:sp>
      <p:sp>
        <p:nvSpPr>
          <p:cNvPr id="13" name="ZoneTexte 15"/>
          <p:cNvSpPr txBox="1">
            <a:spLocks noChangeArrowheads="1"/>
          </p:cNvSpPr>
          <p:nvPr/>
        </p:nvSpPr>
        <p:spPr bwMode="auto">
          <a:xfrm>
            <a:off x="0" y="2308302"/>
            <a:ext cx="2087718" cy="2570892"/>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r-FR" sz="1100" b="1" i="0" u="none" strike="noStrike" kern="0" cap="none" spc="0" normalizeH="0" baseline="0" noProof="0" dirty="0">
                <a:ln>
                  <a:noFill/>
                </a:ln>
                <a:solidFill>
                  <a:srgbClr val="FFFFFF"/>
                </a:solidFill>
                <a:effectLst/>
                <a:uLnTx/>
                <a:uFillTx/>
                <a:latin typeface="Arial" charset="0"/>
              </a:rPr>
              <a:t>الجمهورية الجزائرية </a:t>
            </a:r>
            <a:r>
              <a:rPr kumimoji="0" lang="ar-SA" altLang="fr-FR" sz="1000" b="1" i="0" u="none" strike="noStrike" kern="0" cap="none" spc="0" normalizeH="0" baseline="0" noProof="0" dirty="0">
                <a:ln>
                  <a:noFill/>
                </a:ln>
                <a:solidFill>
                  <a:srgbClr val="FFFFFF"/>
                </a:solidFill>
                <a:effectLst/>
                <a:uLnTx/>
                <a:uFillTx/>
                <a:latin typeface="Arial" charset="0"/>
              </a:rPr>
              <a:t>الديمقراطية الشعبية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r-FR" sz="1000" b="1" i="0" u="none" strike="noStrike" kern="0" cap="none" spc="0" normalizeH="0" baseline="0" noProof="0" dirty="0">
                <a:ln>
                  <a:noFill/>
                </a:ln>
                <a:solidFill>
                  <a:srgbClr val="FFFFFF"/>
                </a:solidFill>
                <a:effectLst/>
                <a:uLnTx/>
                <a:uFillTx/>
                <a:latin typeface="Arial" charset="0"/>
              </a:rPr>
              <a:t>وزارة التربية الوطنية</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r-FR" sz="1000" b="1" i="0" u="none" strike="noStrike" kern="0" cap="none" spc="0" normalizeH="0" baseline="0" noProof="0" dirty="0">
                <a:ln>
                  <a:noFill/>
                </a:ln>
                <a:solidFill>
                  <a:srgbClr val="FFFFFF"/>
                </a:solidFill>
                <a:effectLst/>
                <a:uLnTx/>
                <a:uFillTx/>
                <a:latin typeface="Arial" charset="0"/>
              </a:rPr>
              <a:t>الاستشارة الميدانية حول </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r-FR" sz="1000" b="1" i="0" u="none" strike="noStrike" kern="0" cap="none" spc="0" normalizeH="0" baseline="0" noProof="0" dirty="0">
                <a:ln>
                  <a:noFill/>
                </a:ln>
                <a:solidFill>
                  <a:srgbClr val="FFFFFF"/>
                </a:solidFill>
                <a:effectLst/>
                <a:uLnTx/>
                <a:uFillTx/>
                <a:latin typeface="Arial" charset="0"/>
              </a:rPr>
              <a:t>التقييم المرحلي للتعليم الإلزامي</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altLang="fr-FR" sz="1000" b="1" i="0" u="none" strike="noStrike" kern="0" cap="none" spc="0" normalizeH="0" baseline="0" noProof="0" dirty="0">
                <a:ln>
                  <a:noFill/>
                </a:ln>
                <a:solidFill>
                  <a:srgbClr val="FFFFFF"/>
                </a:solidFill>
                <a:effectLst/>
                <a:uLnTx/>
                <a:uFillTx/>
                <a:latin typeface="Arial" charset="0"/>
              </a:rPr>
              <a:t>(مقترحات حسب الصيغة الواردة في تقارير الندوات الجهوية)</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altLang="fr-FR" sz="1000" b="1" i="0" u="none" strike="noStrike" kern="0" cap="none" spc="0" normalizeH="0" baseline="0" noProof="0" dirty="0">
              <a:ln>
                <a:noFill/>
              </a:ln>
              <a:solidFill>
                <a:srgbClr val="FFFFFF"/>
              </a:solidFill>
              <a:effectLst/>
              <a:uLnTx/>
              <a:uFillTx/>
              <a:latin typeface="Arial" charset="0"/>
            </a:endParaRPr>
          </a:p>
          <a:p>
            <a:pPr marL="0" marR="0" lvl="0" indent="0" defTabSz="914400" rtl="1" eaLnBrk="1" fontAlgn="auto" latinLnBrk="0" hangingPunct="1">
              <a:lnSpc>
                <a:spcPct val="100000"/>
              </a:lnSpc>
              <a:spcBef>
                <a:spcPct val="0"/>
              </a:spcBef>
              <a:spcAft>
                <a:spcPts val="0"/>
              </a:spcAft>
              <a:buClrTx/>
              <a:buSzTx/>
              <a:buFontTx/>
              <a:buNone/>
              <a:tabLst/>
              <a:defRPr/>
            </a:pPr>
            <a:r>
              <a:rPr kumimoji="0" lang="ar-SA" altLang="fr-FR" sz="1000" b="1" i="0" u="none" strike="noStrike" kern="0" cap="none" spc="0" normalizeH="0" baseline="0" noProof="0" dirty="0" err="1">
                <a:ln>
                  <a:noFill/>
                </a:ln>
                <a:solidFill>
                  <a:srgbClr val="FFFFFF"/>
                </a:solidFill>
                <a:effectLst/>
                <a:uLnTx/>
                <a:uFillTx/>
                <a:latin typeface="Arial" charset="0"/>
              </a:rPr>
              <a:t>أفريل</a:t>
            </a:r>
            <a:r>
              <a:rPr kumimoji="0" lang="ar-SA" altLang="fr-FR" sz="1000" b="1" i="0" u="none" strike="noStrike" kern="0" cap="none" spc="0" normalizeH="0" baseline="0" noProof="0" dirty="0">
                <a:ln>
                  <a:noFill/>
                </a:ln>
                <a:solidFill>
                  <a:srgbClr val="FFFFFF"/>
                </a:solidFill>
                <a:effectLst/>
                <a:uLnTx/>
                <a:uFillTx/>
                <a:latin typeface="Arial" charset="0"/>
              </a:rPr>
              <a:t> 2013</a:t>
            </a:r>
            <a:endParaRPr kumimoji="0" lang="fr-FR" altLang="fr-FR" sz="1100" b="1" i="0" u="none" strike="noStrike" kern="0" cap="none" spc="0" normalizeH="0" baseline="0" noProof="0" dirty="0">
              <a:ln>
                <a:noFill/>
              </a:ln>
              <a:solidFill>
                <a:srgbClr val="FFFFFF"/>
              </a:solidFill>
              <a:effectLst/>
              <a:uLnTx/>
              <a:uFillTx/>
              <a:latin typeface="Arial" charset="0"/>
            </a:endParaRPr>
          </a:p>
        </p:txBody>
      </p:sp>
    </p:spTree>
    <p:extLst>
      <p:ext uri="{BB962C8B-B14F-4D97-AF65-F5344CB8AC3E}">
        <p14:creationId xmlns:p14="http://schemas.microsoft.com/office/powerpoint/2010/main" val="237327808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 calcmode="lin" valueType="num">
                                      <p:cBhvr additive="base">
                                        <p:cTn id="5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 calcmode="lin" valueType="num">
                                      <p:cBhvr additive="base">
                                        <p:cTn id="6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437"/>
          </a:xfrm>
        </p:spPr>
        <p:txBody>
          <a:bodyPr>
            <a:normAutofit fontScale="90000"/>
          </a:bodyPr>
          <a:lstStyle/>
          <a:p>
            <a:pPr algn="ctr">
              <a:defRPr/>
            </a:pPr>
            <a:r>
              <a:rPr lang="ar-DZ" b="1" dirty="0" smtClean="0">
                <a:solidFill>
                  <a:srgbClr val="C00000"/>
                </a:solidFill>
              </a:rPr>
              <a:t>التقويم في المقاربة بالكفاءات</a:t>
            </a:r>
            <a:endParaRPr lang="fr-FR" dirty="0"/>
          </a:p>
        </p:txBody>
      </p:sp>
      <p:sp>
        <p:nvSpPr>
          <p:cNvPr id="3" name="Espace réservé du contenu 2"/>
          <p:cNvSpPr>
            <a:spLocks noGrp="1"/>
          </p:cNvSpPr>
          <p:nvPr>
            <p:ph idx="1"/>
          </p:nvPr>
        </p:nvSpPr>
        <p:spPr>
          <a:xfrm>
            <a:off x="468313" y="1125538"/>
            <a:ext cx="8229600" cy="4892675"/>
          </a:xfrm>
        </p:spPr>
        <p:txBody>
          <a:bodyPr/>
          <a:lstStyle/>
          <a:p>
            <a:pPr algn="r" rtl="1">
              <a:buFont typeface="Wingdings" pitchFamily="2" charset="2"/>
              <a:buChar char="§"/>
            </a:pPr>
            <a:r>
              <a:rPr lang="ar-SA" altLang="fr-FR" smtClean="0">
                <a:solidFill>
                  <a:srgbClr val="C00000"/>
                </a:solidFill>
              </a:rPr>
              <a:t>نظام التقويم </a:t>
            </a:r>
            <a:r>
              <a:rPr lang="ar-DZ" altLang="fr-FR" smtClean="0">
                <a:solidFill>
                  <a:srgbClr val="C00000"/>
                </a:solidFill>
              </a:rPr>
              <a:t>في المقاربة بالكفاءات ذو ثلاث مركّبات :</a:t>
            </a:r>
            <a:endParaRPr lang="ar-DZ" altLang="fr-FR" smtClean="0"/>
          </a:p>
          <a:p>
            <a:pPr lvl="1" algn="r" rtl="1">
              <a:buFont typeface="Wingdings" pitchFamily="2" charset="2"/>
              <a:buChar char="v"/>
            </a:pPr>
            <a:r>
              <a:rPr lang="ar-DZ" altLang="fr-FR" smtClean="0">
                <a:solidFill>
                  <a:srgbClr val="0070C0"/>
                </a:solidFill>
              </a:rPr>
              <a:t>التشخيصي</a:t>
            </a:r>
            <a:r>
              <a:rPr lang="ar-DZ" altLang="fr-FR" smtClean="0"/>
              <a:t>،</a:t>
            </a:r>
          </a:p>
          <a:p>
            <a:pPr lvl="1" algn="r" rtl="1">
              <a:buFont typeface="Wingdings" pitchFamily="2" charset="2"/>
              <a:buChar char="v"/>
            </a:pPr>
            <a:r>
              <a:rPr lang="ar-DZ" altLang="fr-FR" smtClean="0">
                <a:solidFill>
                  <a:srgbClr val="C00000"/>
                </a:solidFill>
              </a:rPr>
              <a:t> التكويني، </a:t>
            </a:r>
          </a:p>
          <a:p>
            <a:pPr lvl="1" algn="r" rtl="1">
              <a:buFont typeface="Wingdings" pitchFamily="2" charset="2"/>
              <a:buChar char="v"/>
            </a:pPr>
            <a:r>
              <a:rPr lang="ar-DZ" altLang="fr-FR" smtClean="0">
                <a:solidFill>
                  <a:srgbClr val="002060"/>
                </a:solidFill>
              </a:rPr>
              <a:t>الإشهادي أو النهائي</a:t>
            </a:r>
            <a:endParaRPr lang="fr-FR" altLang="fr-FR" smtClean="0">
              <a:solidFill>
                <a:srgbClr val="002060"/>
              </a:solidFill>
            </a:endParaRPr>
          </a:p>
          <a:p>
            <a:pPr algn="r" rtl="1">
              <a:buFont typeface="Wingdings" pitchFamily="2" charset="2"/>
              <a:buChar char="§"/>
            </a:pPr>
            <a:r>
              <a:rPr lang="ar-DZ" altLang="fr-FR" smtClean="0">
                <a:solidFill>
                  <a:schemeClr val="bg2"/>
                </a:solidFill>
              </a:rPr>
              <a:t>ارتباط متين بين أنماط التعلّم وأنماط التقويم</a:t>
            </a:r>
          </a:p>
          <a:p>
            <a:pPr algn="r" rtl="1">
              <a:buFont typeface="Wingdings" pitchFamily="2" charset="2"/>
              <a:buChar char="§"/>
            </a:pPr>
            <a:r>
              <a:rPr lang="ar-DZ" altLang="fr-FR" sz="2400" smtClean="0">
                <a:solidFill>
                  <a:srgbClr val="C00000"/>
                </a:solidFill>
              </a:rPr>
              <a:t>لمعايير </a:t>
            </a:r>
            <a:r>
              <a:rPr lang="ar-SA" altLang="fr-FR" sz="2400" smtClean="0">
                <a:solidFill>
                  <a:srgbClr val="C00000"/>
                </a:solidFill>
              </a:rPr>
              <a:t>التقويم </a:t>
            </a:r>
            <a:r>
              <a:rPr lang="ar-DZ" altLang="fr-FR" sz="2400" smtClean="0">
                <a:solidFill>
                  <a:srgbClr val="C00000"/>
                </a:solidFill>
              </a:rPr>
              <a:t>في المقاربة بالكفاءات ثلاثة أبعاد </a:t>
            </a:r>
            <a:r>
              <a:rPr lang="ar-SA" altLang="fr-FR" sz="2400" smtClean="0">
                <a:solidFill>
                  <a:srgbClr val="C00000"/>
                </a:solidFill>
              </a:rPr>
              <a:t>:</a:t>
            </a:r>
            <a:endParaRPr lang="fr-FR" altLang="fr-FR" sz="2400" smtClean="0">
              <a:solidFill>
                <a:srgbClr val="C00000"/>
              </a:solidFill>
            </a:endParaRPr>
          </a:p>
          <a:p>
            <a:pPr lvl="1" algn="r" rtl="1">
              <a:buFont typeface="Wingdings" pitchFamily="2" charset="2"/>
              <a:buChar char="v"/>
            </a:pPr>
            <a:r>
              <a:rPr lang="ar-SA" altLang="fr-FR" sz="2400" smtClean="0">
                <a:solidFill>
                  <a:srgbClr val="C00000"/>
                </a:solidFill>
              </a:rPr>
              <a:t>تقويم م</a:t>
            </a:r>
            <a:r>
              <a:rPr lang="ar-DZ" altLang="fr-FR" sz="2400" smtClean="0">
                <a:solidFill>
                  <a:srgbClr val="C00000"/>
                </a:solidFill>
              </a:rPr>
              <a:t>َ</a:t>
            </a:r>
            <a:r>
              <a:rPr lang="ar-SA" altLang="fr-FR" sz="2400" smtClean="0">
                <a:solidFill>
                  <a:srgbClr val="C00000"/>
                </a:solidFill>
              </a:rPr>
              <a:t>د</a:t>
            </a:r>
            <a:r>
              <a:rPr lang="ar-DZ" altLang="fr-FR" sz="2400" smtClean="0">
                <a:solidFill>
                  <a:srgbClr val="C00000"/>
                </a:solidFill>
              </a:rPr>
              <a:t>َ</a:t>
            </a:r>
            <a:r>
              <a:rPr lang="ar-SA" altLang="fr-FR" sz="2400" smtClean="0">
                <a:solidFill>
                  <a:srgbClr val="C00000"/>
                </a:solidFill>
              </a:rPr>
              <a:t>ى </a:t>
            </a:r>
            <a:r>
              <a:rPr lang="ar-SA" altLang="fr-FR" sz="2400" smtClean="0">
                <a:solidFill>
                  <a:schemeClr val="bg2"/>
                </a:solidFill>
              </a:rPr>
              <a:t>اكتساب الموارد </a:t>
            </a:r>
            <a:endParaRPr lang="ar-DZ" altLang="fr-FR" sz="2400" smtClean="0">
              <a:solidFill>
                <a:schemeClr val="bg2"/>
              </a:solidFill>
            </a:endParaRPr>
          </a:p>
          <a:p>
            <a:pPr lvl="1" algn="r" rtl="1">
              <a:buFont typeface="Wingdings" pitchFamily="2" charset="2"/>
              <a:buChar char="v"/>
            </a:pPr>
            <a:r>
              <a:rPr lang="ar-DZ" altLang="fr-FR" sz="2400" smtClean="0">
                <a:solidFill>
                  <a:srgbClr val="C00000"/>
                </a:solidFill>
              </a:rPr>
              <a:t>ت</a:t>
            </a:r>
            <a:r>
              <a:rPr lang="ar-SA" altLang="fr-FR" sz="2400" smtClean="0">
                <a:solidFill>
                  <a:srgbClr val="C00000"/>
                </a:solidFill>
              </a:rPr>
              <a:t>قويم </a:t>
            </a:r>
            <a:r>
              <a:rPr lang="ar-SA" altLang="fr-FR" sz="2400" smtClean="0">
                <a:solidFill>
                  <a:schemeClr val="bg2"/>
                </a:solidFill>
              </a:rPr>
              <a:t>الكفاءات العرضية</a:t>
            </a:r>
            <a:r>
              <a:rPr lang="ar-DZ" altLang="fr-FR" sz="2400" smtClean="0">
                <a:solidFill>
                  <a:schemeClr val="bg2"/>
                </a:solidFill>
              </a:rPr>
              <a:t>، </a:t>
            </a:r>
            <a:r>
              <a:rPr lang="ar-DZ" altLang="fr-FR" sz="2400" smtClean="0">
                <a:solidFill>
                  <a:srgbClr val="C00000"/>
                </a:solidFill>
              </a:rPr>
              <a:t>و</a:t>
            </a:r>
            <a:r>
              <a:rPr lang="ar-SA" altLang="fr-FR" sz="2400" smtClean="0">
                <a:solidFill>
                  <a:srgbClr val="C00000"/>
                </a:solidFill>
              </a:rPr>
              <a:t>مدى </a:t>
            </a:r>
            <a:r>
              <a:rPr lang="ar-DZ" altLang="fr-FR" sz="2400" smtClean="0">
                <a:solidFill>
                  <a:srgbClr val="C00000"/>
                </a:solidFill>
              </a:rPr>
              <a:t>ا</a:t>
            </a:r>
            <a:r>
              <a:rPr lang="ar-SA" altLang="fr-FR" sz="2400" smtClean="0">
                <a:solidFill>
                  <a:srgbClr val="C00000"/>
                </a:solidFill>
              </a:rPr>
              <a:t>لتحكّم في</a:t>
            </a:r>
            <a:r>
              <a:rPr lang="ar-DZ" altLang="fr-FR" sz="2400" smtClean="0">
                <a:solidFill>
                  <a:srgbClr val="C00000"/>
                </a:solidFill>
              </a:rPr>
              <a:t> </a:t>
            </a:r>
            <a:r>
              <a:rPr lang="ar-DZ" altLang="fr-FR" sz="2400" smtClean="0">
                <a:solidFill>
                  <a:schemeClr val="bg2"/>
                </a:solidFill>
              </a:rPr>
              <a:t>توظيف الموارد </a:t>
            </a:r>
            <a:r>
              <a:rPr lang="ar-DZ" altLang="fr-FR" sz="2400" smtClean="0">
                <a:solidFill>
                  <a:srgbClr val="C00000"/>
                </a:solidFill>
              </a:rPr>
              <a:t>السابقة </a:t>
            </a:r>
            <a:r>
              <a:rPr lang="ar-SA" altLang="fr-FR" sz="2400" smtClean="0">
                <a:solidFill>
                  <a:srgbClr val="C00000"/>
                </a:solidFill>
              </a:rPr>
              <a:t>؛</a:t>
            </a:r>
            <a:endParaRPr lang="ar-DZ" altLang="fr-FR" sz="2400" smtClean="0">
              <a:solidFill>
                <a:srgbClr val="C00000"/>
              </a:solidFill>
            </a:endParaRPr>
          </a:p>
          <a:p>
            <a:pPr lvl="1" algn="r" rtl="1">
              <a:buFont typeface="Wingdings" pitchFamily="2" charset="2"/>
              <a:buChar char="v"/>
            </a:pPr>
            <a:r>
              <a:rPr lang="ar-SA" altLang="fr-FR" sz="2400" smtClean="0">
                <a:solidFill>
                  <a:srgbClr val="C00000"/>
                </a:solidFill>
              </a:rPr>
              <a:t>تقويم</a:t>
            </a:r>
            <a:r>
              <a:rPr lang="ar-DZ" altLang="fr-FR" sz="2400" smtClean="0">
                <a:solidFill>
                  <a:srgbClr val="C00000"/>
                </a:solidFill>
              </a:rPr>
              <a:t> </a:t>
            </a:r>
            <a:r>
              <a:rPr lang="ar-SA" altLang="fr-FR" sz="2400" smtClean="0">
                <a:solidFill>
                  <a:srgbClr val="C00000"/>
                </a:solidFill>
              </a:rPr>
              <a:t>مدى اكتساب </a:t>
            </a:r>
            <a:r>
              <a:rPr lang="ar-DZ" altLang="fr-FR" sz="2400" smtClean="0">
                <a:solidFill>
                  <a:srgbClr val="C00000"/>
                </a:solidFill>
              </a:rPr>
              <a:t> ونموّ ال</a:t>
            </a:r>
            <a:r>
              <a:rPr lang="ar-DZ" altLang="fr-FR" sz="2400" smtClean="0">
                <a:solidFill>
                  <a:schemeClr val="bg2"/>
                </a:solidFill>
              </a:rPr>
              <a:t>قيم والسلوكات البنّاءة .</a:t>
            </a:r>
          </a:p>
          <a:p>
            <a:pPr lvl="1" algn="r" rtl="1">
              <a:buFontTx/>
              <a:buNone/>
            </a:pPr>
            <a:endParaRPr lang="fr-FR" altLang="fr-FR" sz="2400" smtClean="0">
              <a:solidFill>
                <a:srgbClr val="C00000"/>
              </a:solidFill>
            </a:endParaRPr>
          </a:p>
          <a:p>
            <a:pPr algn="r" rtl="1">
              <a:lnSpc>
                <a:spcPct val="90000"/>
              </a:lnSpc>
            </a:pPr>
            <a:endParaRPr lang="fr-FR" altLang="fr-FR" sz="2400" smtClean="0">
              <a:solidFill>
                <a:srgbClr val="002060"/>
              </a:solidFill>
            </a:endParaRPr>
          </a:p>
          <a:p>
            <a:pPr algn="r" rtl="1"/>
            <a:endParaRPr lang="fr-FR" altLang="fr-FR" sz="2000" smtClean="0"/>
          </a:p>
        </p:txBody>
      </p:sp>
    </p:spTree>
    <p:extLst>
      <p:ext uri="{BB962C8B-B14F-4D97-AF65-F5344CB8AC3E}">
        <p14:creationId xmlns:p14="http://schemas.microsoft.com/office/powerpoint/2010/main" val="130912829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3">
                                            <p:txEl>
                                              <p:pRg st="3" end="3"/>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2000"/>
                                        <p:tgtEl>
                                          <p:spTgt spid="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3">
                                            <p:txEl>
                                              <p:pRg st="5" end="5"/>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2000"/>
                                        <p:tgtEl>
                                          <p:spTgt spid="3">
                                            <p:txEl>
                                              <p:pRg st="6" end="6"/>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3" dur="2000"/>
                                        <p:tgtEl>
                                          <p:spTgt spid="3">
                                            <p:txEl>
                                              <p:pRg st="7" end="7"/>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850" y="115888"/>
            <a:ext cx="8229600" cy="779462"/>
          </a:xfrm>
        </p:spPr>
        <p:txBody>
          <a:bodyPr>
            <a:normAutofit/>
          </a:bodyPr>
          <a:lstStyle/>
          <a:p>
            <a:pPr algn="ctr" rtl="1">
              <a:defRPr/>
            </a:pPr>
            <a:r>
              <a:rPr lang="ar-DZ" b="1" dirty="0" smtClean="0">
                <a:solidFill>
                  <a:srgbClr val="C00000"/>
                </a:solidFill>
              </a:rPr>
              <a:t>التقويم</a:t>
            </a:r>
            <a:r>
              <a:rPr lang="ar-DZ" b="1" dirty="0" smtClean="0">
                <a:solidFill>
                  <a:srgbClr val="FF0000"/>
                </a:solidFill>
              </a:rPr>
              <a:t> </a:t>
            </a:r>
            <a:r>
              <a:rPr lang="ar-DZ" b="1" dirty="0" smtClean="0">
                <a:solidFill>
                  <a:srgbClr val="C00000"/>
                </a:solidFill>
              </a:rPr>
              <a:t>الإشهادي أو النهائي</a:t>
            </a:r>
            <a:endParaRPr lang="fr-FR" b="1" dirty="0">
              <a:solidFill>
                <a:srgbClr val="C00000"/>
              </a:solidFill>
            </a:endParaRPr>
          </a:p>
        </p:txBody>
      </p:sp>
      <p:sp>
        <p:nvSpPr>
          <p:cNvPr id="3" name="Espace réservé du contenu 2"/>
          <p:cNvSpPr>
            <a:spLocks noGrp="1"/>
          </p:cNvSpPr>
          <p:nvPr>
            <p:ph idx="1"/>
          </p:nvPr>
        </p:nvSpPr>
        <p:spPr>
          <a:xfrm>
            <a:off x="138113" y="836613"/>
            <a:ext cx="8856662" cy="5472112"/>
          </a:xfrm>
        </p:spPr>
        <p:txBody>
          <a:bodyPr>
            <a:normAutofit fontScale="92500" lnSpcReduction="10000"/>
          </a:bodyPr>
          <a:lstStyle/>
          <a:p>
            <a:pPr algn="r" rtl="1">
              <a:defRPr/>
            </a:pPr>
            <a:r>
              <a:rPr lang="ar-DZ" sz="3300" u="sng" dirty="0" smtClean="0">
                <a:solidFill>
                  <a:schemeClr val="accent5">
                    <a:lumMod val="10000"/>
                  </a:schemeClr>
                </a:solidFill>
              </a:rPr>
              <a:t>:مميّزاته</a:t>
            </a:r>
          </a:p>
          <a:p>
            <a:pPr algn="r" rtl="1">
              <a:defRPr/>
            </a:pPr>
            <a:r>
              <a:rPr lang="ar-DZ" sz="2600" dirty="0" smtClean="0">
                <a:solidFill>
                  <a:srgbClr val="C00000"/>
                </a:solidFill>
              </a:rPr>
              <a:t>يجرى التقويم الإشهادي في نهاية التعلّم، ويهدف إلى تحضير قرار إداري رسمي تتّخذه المنظومة المدرسية تجاه التلميذ، سواء بالترقية أو الترتيب، أو غير ذلك.</a:t>
            </a:r>
          </a:p>
          <a:p>
            <a:pPr algn="r" rtl="1">
              <a:defRPr/>
            </a:pPr>
            <a:r>
              <a:rPr lang="ar-DZ" sz="2000" dirty="0" smtClean="0"/>
              <a:t> </a:t>
            </a:r>
            <a:r>
              <a:rPr lang="ar-DZ" sz="2600" dirty="0" smtClean="0">
                <a:solidFill>
                  <a:srgbClr val="0070C0"/>
                </a:solidFill>
              </a:rPr>
              <a:t>يهدف إلى تقديم حصيلة تطوّر الكفاءة الشاملة والكفاءات الختامية المحدّدة في مناهج السنة أو المرحلة.</a:t>
            </a:r>
            <a:endParaRPr lang="ar-DZ" sz="2000" dirty="0" smtClean="0"/>
          </a:p>
          <a:p>
            <a:pPr algn="r" rtl="1">
              <a:defRPr/>
            </a:pPr>
            <a:r>
              <a:rPr lang="ar-DZ" sz="2400" dirty="0" smtClean="0">
                <a:solidFill>
                  <a:schemeClr val="accent5">
                    <a:lumMod val="10000"/>
                  </a:schemeClr>
                </a:solidFill>
              </a:rPr>
              <a:t>يهتمّ من جهة أخرى بتقويم المسار والإستراتيجية المستعملة لبلوغ الهدف المنشود من الكفاءة الشاملة.</a:t>
            </a:r>
            <a:r>
              <a:rPr lang="ar-DZ" sz="2400" dirty="0" smtClean="0"/>
              <a:t>. </a:t>
            </a:r>
          </a:p>
          <a:p>
            <a:pPr algn="r" rtl="1">
              <a:defRPr/>
            </a:pPr>
            <a:r>
              <a:rPr lang="ar-DZ" sz="2400" dirty="0" smtClean="0">
                <a:solidFill>
                  <a:srgbClr val="C00000"/>
                </a:solidFill>
              </a:rPr>
              <a:t>يعتمد على 5 عناصر:</a:t>
            </a:r>
          </a:p>
          <a:p>
            <a:pPr lvl="2" algn="r" rtl="1">
              <a:buFont typeface="Wingdings" pitchFamily="2" charset="2"/>
              <a:buChar char="v"/>
              <a:defRPr/>
            </a:pPr>
            <a:r>
              <a:rPr lang="ar-DZ" dirty="0" smtClean="0">
                <a:solidFill>
                  <a:schemeClr val="accent5">
                    <a:lumMod val="10000"/>
                  </a:schemeClr>
                </a:solidFill>
              </a:rPr>
              <a:t>”الاختبار </a:t>
            </a:r>
            <a:r>
              <a:rPr lang="ar-DZ" dirty="0" err="1" smtClean="0">
                <a:solidFill>
                  <a:schemeClr val="accent5">
                    <a:lumMod val="10000"/>
                  </a:schemeClr>
                </a:solidFill>
              </a:rPr>
              <a:t>النهائي“</a:t>
            </a:r>
            <a:r>
              <a:rPr lang="ar-DZ" dirty="0" smtClean="0">
                <a:solidFill>
                  <a:schemeClr val="accent5">
                    <a:lumMod val="10000"/>
                  </a:schemeClr>
                </a:solidFill>
              </a:rPr>
              <a:t> </a:t>
            </a:r>
          </a:p>
          <a:p>
            <a:pPr lvl="2" algn="r" rtl="1">
              <a:buFont typeface="Wingdings" pitchFamily="2" charset="2"/>
              <a:buChar char="v"/>
              <a:defRPr/>
            </a:pPr>
            <a:r>
              <a:rPr lang="ar-DZ" dirty="0" smtClean="0">
                <a:solidFill>
                  <a:schemeClr val="accent5">
                    <a:lumMod val="10000"/>
                  </a:schemeClr>
                </a:solidFill>
              </a:rPr>
              <a:t>”الاختبار الفصلي </a:t>
            </a:r>
            <a:r>
              <a:rPr lang="ar-DZ" dirty="0" err="1" smtClean="0">
                <a:solidFill>
                  <a:schemeClr val="accent5">
                    <a:lumMod val="10000"/>
                  </a:schemeClr>
                </a:solidFill>
              </a:rPr>
              <a:t>2“</a:t>
            </a:r>
            <a:r>
              <a:rPr lang="ar-DZ" dirty="0" smtClean="0">
                <a:solidFill>
                  <a:schemeClr val="accent5">
                    <a:lumMod val="10000"/>
                  </a:schemeClr>
                </a:solidFill>
              </a:rPr>
              <a:t> </a:t>
            </a:r>
          </a:p>
          <a:p>
            <a:pPr lvl="2" algn="r" rtl="1">
              <a:buFont typeface="Wingdings" pitchFamily="2" charset="2"/>
              <a:buChar char="v"/>
              <a:defRPr/>
            </a:pPr>
            <a:r>
              <a:rPr lang="ar-DZ" dirty="0" smtClean="0">
                <a:solidFill>
                  <a:schemeClr val="accent5">
                    <a:lumMod val="10000"/>
                  </a:schemeClr>
                </a:solidFill>
              </a:rPr>
              <a:t>”الاختبار </a:t>
            </a:r>
            <a:r>
              <a:rPr lang="ar-DZ" dirty="0" err="1" smtClean="0">
                <a:solidFill>
                  <a:schemeClr val="accent5">
                    <a:lumMod val="10000"/>
                  </a:schemeClr>
                </a:solidFill>
              </a:rPr>
              <a:t>الفصلي1</a:t>
            </a:r>
            <a:r>
              <a:rPr lang="ar-DZ" dirty="0" smtClean="0">
                <a:solidFill>
                  <a:schemeClr val="accent5">
                    <a:lumMod val="10000"/>
                  </a:schemeClr>
                </a:solidFill>
              </a:rPr>
              <a:t> </a:t>
            </a:r>
            <a:r>
              <a:rPr lang="ar-DZ" dirty="0" err="1" smtClean="0">
                <a:solidFill>
                  <a:schemeClr val="accent5">
                    <a:lumMod val="10000"/>
                  </a:schemeClr>
                </a:solidFill>
              </a:rPr>
              <a:t>”</a:t>
            </a:r>
            <a:endParaRPr lang="ar-DZ" dirty="0" smtClean="0">
              <a:solidFill>
                <a:schemeClr val="accent5">
                  <a:lumMod val="10000"/>
                </a:schemeClr>
              </a:solidFill>
            </a:endParaRPr>
          </a:p>
          <a:p>
            <a:pPr lvl="2" algn="r" rtl="1">
              <a:buFont typeface="Wingdings" pitchFamily="2" charset="2"/>
              <a:buChar char="v"/>
              <a:defRPr/>
            </a:pPr>
            <a:r>
              <a:rPr lang="ar-DZ" dirty="0" smtClean="0">
                <a:solidFill>
                  <a:schemeClr val="accent5">
                    <a:lumMod val="10000"/>
                  </a:schemeClr>
                </a:solidFill>
              </a:rPr>
              <a:t>عناصر من التقويم التكويني ( مثل التعبير الشفهي ، الأعمال التطبيقية....)</a:t>
            </a:r>
          </a:p>
          <a:p>
            <a:pPr lvl="2" algn="r" rtl="1">
              <a:buFont typeface="Wingdings" pitchFamily="2" charset="2"/>
              <a:buChar char="v"/>
              <a:defRPr/>
            </a:pPr>
            <a:r>
              <a:rPr lang="ar-DZ" dirty="0" smtClean="0">
                <a:solidFill>
                  <a:schemeClr val="accent5">
                    <a:lumMod val="10000"/>
                  </a:schemeClr>
                </a:solidFill>
              </a:rPr>
              <a:t>عناصر من المعالجة التربوية.</a:t>
            </a:r>
          </a:p>
          <a:p>
            <a:pPr marL="180975" indent="-180975" algn="r" rtl="1">
              <a:tabLst>
                <a:tab pos="265113" algn="l"/>
              </a:tabLst>
              <a:defRPr/>
            </a:pPr>
            <a:r>
              <a:rPr lang="ar-DZ" sz="2400" dirty="0" smtClean="0">
                <a:solidFill>
                  <a:schemeClr val="accent5">
                    <a:lumMod val="10000"/>
                  </a:schemeClr>
                </a:solidFill>
              </a:rPr>
              <a:t>تتمّ متابعة نموّ الكفاءة عند المتعلّم بوسائل متكاملة مثل [دفتر متابعة نمو الكفاءات </a:t>
            </a:r>
            <a:r>
              <a:rPr lang="fr-FR" sz="1900" dirty="0" smtClean="0">
                <a:solidFill>
                  <a:schemeClr val="accent5">
                    <a:lumMod val="10000"/>
                  </a:schemeClr>
                </a:solidFill>
              </a:rPr>
              <a:t>portfolio</a:t>
            </a:r>
            <a:r>
              <a:rPr lang="ar-DZ" sz="2400" dirty="0" smtClean="0">
                <a:solidFill>
                  <a:schemeClr val="accent5">
                    <a:lumMod val="10000"/>
                  </a:schemeClr>
                </a:solidFill>
              </a:rPr>
              <a:t>]</a:t>
            </a:r>
          </a:p>
          <a:p>
            <a:pPr algn="r" rtl="1">
              <a:defRPr/>
            </a:pPr>
            <a:endParaRPr lang="ar-DZ" dirty="0" smtClean="0">
              <a:solidFill>
                <a:srgbClr val="C00000"/>
              </a:solidFill>
              <a:ea typeface="Calibri"/>
            </a:endParaRPr>
          </a:p>
          <a:p>
            <a:pPr algn="r" rtl="1">
              <a:defRPr/>
            </a:pPr>
            <a:endParaRPr lang="ar-DZ" dirty="0" smtClean="0">
              <a:solidFill>
                <a:srgbClr val="C00000"/>
              </a:solidFill>
              <a:ea typeface="Calibri"/>
            </a:endParaRPr>
          </a:p>
          <a:p>
            <a:pPr algn="r" rtl="1">
              <a:defRPr/>
            </a:pPr>
            <a:endParaRPr lang="ar-DZ" dirty="0" smtClean="0">
              <a:solidFill>
                <a:srgbClr val="C00000"/>
              </a:solidFill>
            </a:endParaRPr>
          </a:p>
          <a:p>
            <a:pPr algn="r" rtl="1">
              <a:defRPr/>
            </a:pPr>
            <a:endParaRPr lang="ar-DZ" sz="2800" dirty="0" smtClean="0"/>
          </a:p>
          <a:p>
            <a:pPr algn="r" rtl="1">
              <a:defRPr/>
            </a:pPr>
            <a:endParaRPr lang="ar-DZ" sz="2800" dirty="0" smtClean="0"/>
          </a:p>
          <a:p>
            <a:pPr algn="r" rtl="1">
              <a:defRPr/>
            </a:pPr>
            <a:endParaRPr lang="fr-FR" sz="2800" dirty="0" smtClean="0"/>
          </a:p>
          <a:p>
            <a:pPr algn="r" rtl="1">
              <a:defRPr/>
            </a:pPr>
            <a:endParaRPr lang="fr-FR" sz="2000" dirty="0" smtClean="0"/>
          </a:p>
        </p:txBody>
      </p:sp>
    </p:spTree>
    <p:extLst>
      <p:ext uri="{BB962C8B-B14F-4D97-AF65-F5344CB8AC3E}">
        <p14:creationId xmlns:p14="http://schemas.microsoft.com/office/powerpoint/2010/main" val="1642481236"/>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2000"/>
                                        <p:tgtEl>
                                          <p:spTgt spid="3">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2000"/>
                                        <p:tgtEl>
                                          <p:spTgt spid="3">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2000"/>
                                        <p:tgtEl>
                                          <p:spTgt spid="3">
                                            <p:txEl>
                                              <p:pRg st="9" end="9"/>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986338" y="4454525"/>
            <a:ext cx="3679825" cy="1063625"/>
          </a:xfrm>
          <a:prstGeom prst="rect">
            <a:avLst/>
          </a:prstGeom>
          <a:solidFill>
            <a:schemeClr val="accent1"/>
          </a:solidFill>
          <a:ln w="12700" cap="sq" algn="ctr">
            <a:solidFill>
              <a:schemeClr val="tx1"/>
            </a:solidFill>
            <a:miter lim="800000"/>
            <a:headEnd type="none" w="sm" len="sm"/>
            <a:tailEnd type="none" w="sm" len="sm"/>
          </a:ln>
        </p:spPr>
        <p:txBody>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eaLnBrk="0" fontAlgn="base" hangingPunct="0">
              <a:spcBef>
                <a:spcPct val="0"/>
              </a:spcBef>
              <a:spcAft>
                <a:spcPct val="0"/>
              </a:spcAft>
              <a:buClrTx/>
              <a:buSzTx/>
              <a:buFontTx/>
              <a:buNone/>
            </a:pPr>
            <a:endParaRPr kumimoji="0" lang="fr-FR" altLang="fr-FR" sz="2400" b="0">
              <a:solidFill>
                <a:srgbClr val="FFFF66"/>
              </a:solidFill>
            </a:endParaRPr>
          </a:p>
        </p:txBody>
      </p:sp>
      <p:sp>
        <p:nvSpPr>
          <p:cNvPr id="3" name="Espace réservé du contenu 2"/>
          <p:cNvSpPr>
            <a:spLocks noGrp="1"/>
          </p:cNvSpPr>
          <p:nvPr>
            <p:ph idx="1"/>
          </p:nvPr>
        </p:nvSpPr>
        <p:spPr>
          <a:xfrm>
            <a:off x="4926013" y="773113"/>
            <a:ext cx="4032250" cy="5472112"/>
          </a:xfrm>
          <a:ln w="28575">
            <a:solidFill>
              <a:schemeClr val="accent1"/>
            </a:solidFill>
          </a:ln>
        </p:spPr>
        <p:txBody>
          <a:bodyPr>
            <a:normAutofit fontScale="77500" lnSpcReduction="20000"/>
          </a:bodyPr>
          <a:lstStyle/>
          <a:p>
            <a:pPr algn="r" rtl="1">
              <a:buFont typeface="Wingdings" pitchFamily="2" charset="2"/>
              <a:buNone/>
              <a:defRPr/>
            </a:pPr>
            <a:r>
              <a:rPr lang="ar-DZ" sz="3600" u="sng" dirty="0" smtClean="0">
                <a:solidFill>
                  <a:schemeClr val="accent5">
                    <a:lumMod val="10000"/>
                  </a:schemeClr>
                </a:solidFill>
              </a:rPr>
              <a:t>الاختبار النهائي عنصر رئيسي في التقويم </a:t>
            </a:r>
            <a:r>
              <a:rPr lang="ar-DZ" sz="3600" u="sng" dirty="0" err="1" smtClean="0">
                <a:solidFill>
                  <a:schemeClr val="accent5">
                    <a:lumMod val="10000"/>
                  </a:schemeClr>
                </a:solidFill>
              </a:rPr>
              <a:t>الاشهادي</a:t>
            </a:r>
            <a:r>
              <a:rPr lang="ar-DZ" sz="3600" u="sng" dirty="0" smtClean="0">
                <a:solidFill>
                  <a:schemeClr val="accent5">
                    <a:lumMod val="10000"/>
                  </a:schemeClr>
                </a:solidFill>
              </a:rPr>
              <a:t>:</a:t>
            </a:r>
            <a:endParaRPr lang="fr-FR" sz="3600" dirty="0" smtClean="0">
              <a:solidFill>
                <a:schemeClr val="accent5">
                  <a:lumMod val="10000"/>
                </a:schemeClr>
              </a:solidFill>
            </a:endParaRPr>
          </a:p>
          <a:p>
            <a:pPr algn="r" rtl="1">
              <a:defRPr/>
            </a:pPr>
            <a:r>
              <a:rPr lang="ar-DZ" sz="3600" dirty="0" smtClean="0">
                <a:solidFill>
                  <a:srgbClr val="C00000"/>
                </a:solidFill>
                <a:ea typeface="Calibri"/>
              </a:rPr>
              <a:t>ربط متين بالكفاءة الشاملة للسنة والكفاءات الختامية للميادين.</a:t>
            </a:r>
          </a:p>
          <a:p>
            <a:pPr algn="r" rtl="1">
              <a:defRPr/>
            </a:pPr>
            <a:r>
              <a:rPr lang="ar-DZ" sz="3600" dirty="0" smtClean="0">
                <a:solidFill>
                  <a:schemeClr val="accent5">
                    <a:lumMod val="10000"/>
                  </a:schemeClr>
                </a:solidFill>
                <a:ea typeface="Calibri"/>
              </a:rPr>
              <a:t>عدم اقتصاره على ”الحفظ“، بل ي</a:t>
            </a:r>
            <a:r>
              <a:rPr lang="ar-DZ" sz="3600" dirty="0" smtClean="0">
                <a:solidFill>
                  <a:schemeClr val="accent5">
                    <a:lumMod val="10000"/>
                  </a:schemeClr>
                </a:solidFill>
              </a:rPr>
              <a:t>درج الكفاءات العرضية والقيم بجانب الكفاءات المعرفية في وضعيات التقويم النهائي .</a:t>
            </a:r>
          </a:p>
          <a:p>
            <a:pPr algn="r" rtl="1">
              <a:defRPr/>
            </a:pPr>
            <a:r>
              <a:rPr lang="ar-DZ" sz="3600" dirty="0" smtClean="0">
                <a:solidFill>
                  <a:schemeClr val="bg2"/>
                </a:solidFill>
              </a:rPr>
              <a:t>تؤثر طبيعة وأسلوب وضعيات التقويم النهائي جذريا على التعلمات السنوية.</a:t>
            </a:r>
            <a:endParaRPr lang="ar-DZ" sz="3300" u="sng" dirty="0" smtClean="0">
              <a:solidFill>
                <a:schemeClr val="bg2"/>
              </a:solidFill>
            </a:endParaRPr>
          </a:p>
          <a:p>
            <a:pPr algn="r" rtl="1">
              <a:buFont typeface="Wingdings" pitchFamily="2" charset="2"/>
              <a:buNone/>
              <a:defRPr/>
            </a:pPr>
            <a:r>
              <a:rPr lang="fr-FR" sz="2000" dirty="0" smtClean="0"/>
              <a:t> </a:t>
            </a:r>
          </a:p>
          <a:p>
            <a:pPr algn="r" rtl="1">
              <a:defRPr/>
            </a:pPr>
            <a:endParaRPr lang="ar-DZ" sz="2400" dirty="0" smtClean="0"/>
          </a:p>
          <a:p>
            <a:pPr algn="r" rtl="1">
              <a:defRPr/>
            </a:pPr>
            <a:endParaRPr lang="ar-DZ" dirty="0" smtClean="0"/>
          </a:p>
          <a:p>
            <a:pPr marL="0" indent="0" algn="r" rtl="1">
              <a:buNone/>
              <a:defRPr/>
            </a:pPr>
            <a:endParaRPr lang="ar-DZ" dirty="0" smtClean="0">
              <a:solidFill>
                <a:srgbClr val="C00000"/>
              </a:solidFill>
            </a:endParaRPr>
          </a:p>
          <a:p>
            <a:pPr algn="r" rtl="1">
              <a:defRPr/>
            </a:pPr>
            <a:endParaRPr lang="ar-DZ" sz="2800" dirty="0" smtClean="0"/>
          </a:p>
          <a:p>
            <a:pPr algn="r" rtl="1">
              <a:defRPr/>
            </a:pPr>
            <a:endParaRPr lang="ar-DZ" sz="2800" dirty="0" smtClean="0"/>
          </a:p>
          <a:p>
            <a:pPr algn="r" rtl="1">
              <a:defRPr/>
            </a:pPr>
            <a:endParaRPr lang="fr-FR" sz="2800" dirty="0" smtClean="0"/>
          </a:p>
          <a:p>
            <a:pPr algn="r" rtl="1">
              <a:defRPr/>
            </a:pPr>
            <a:endParaRPr lang="fr-FR" sz="2000" dirty="0" smtClean="0"/>
          </a:p>
        </p:txBody>
      </p:sp>
      <p:sp>
        <p:nvSpPr>
          <p:cNvPr id="5" name="Espace réservé du contenu 2"/>
          <p:cNvSpPr txBox="1">
            <a:spLocks/>
          </p:cNvSpPr>
          <p:nvPr/>
        </p:nvSpPr>
        <p:spPr>
          <a:xfrm>
            <a:off x="165761" y="765175"/>
            <a:ext cx="4608513" cy="5472113"/>
          </a:xfrm>
          <a:prstGeom prst="rect">
            <a:avLst/>
          </a:prstGeom>
          <a:ln w="28575">
            <a:solidFill>
              <a:srgbClr val="00B050"/>
            </a:solidFill>
          </a:ln>
        </p:spPr>
        <p:txBody>
          <a:bodyPr>
            <a:normAutofit/>
          </a:bodyPr>
          <a:lstStyle/>
          <a:p>
            <a:pPr marL="342900" indent="-342900" algn="ctr" rtl="1">
              <a:spcBef>
                <a:spcPct val="20000"/>
              </a:spcBef>
              <a:defRPr/>
            </a:pPr>
            <a:r>
              <a:rPr lang="ar-DZ" sz="2800" b="1" u="sng" dirty="0">
                <a:ln>
                  <a:solidFill>
                    <a:srgbClr val="000000"/>
                  </a:solidFill>
                </a:ln>
                <a:solidFill>
                  <a:srgbClr val="AAE2FF">
                    <a:lumMod val="10000"/>
                  </a:srgbClr>
                </a:solidFill>
              </a:rPr>
              <a:t>الاختبار النهائي</a:t>
            </a:r>
            <a:endParaRPr lang="fr-FR" sz="2800" b="1" dirty="0">
              <a:ln>
                <a:solidFill>
                  <a:srgbClr val="000000"/>
                </a:solidFill>
              </a:ln>
              <a:solidFill>
                <a:srgbClr val="AAE2FF">
                  <a:lumMod val="10000"/>
                </a:srgbClr>
              </a:solidFill>
            </a:endParaRPr>
          </a:p>
          <a:p>
            <a:pPr marL="180975" indent="-180975" algn="r" rtl="1">
              <a:spcBef>
                <a:spcPct val="20000"/>
              </a:spcBef>
              <a:buFont typeface="Arial" pitchFamily="34" charset="0"/>
              <a:buChar char="•"/>
              <a:defRPr/>
            </a:pPr>
            <a:r>
              <a:rPr lang="ar-DZ" sz="2600" b="1" dirty="0">
                <a:ln>
                  <a:solidFill>
                    <a:srgbClr val="000000"/>
                  </a:solidFill>
                </a:ln>
                <a:solidFill>
                  <a:srgbClr val="00CCFF">
                    <a:lumMod val="50000"/>
                  </a:srgbClr>
                </a:solidFill>
              </a:rPr>
              <a:t>يشرف مدير المؤسّسة على تنظيم التقويم النهائي.</a:t>
            </a:r>
          </a:p>
          <a:p>
            <a:pPr marL="180975" indent="-180975" algn="r" rtl="1">
              <a:spcBef>
                <a:spcPct val="20000"/>
              </a:spcBef>
              <a:buFont typeface="Arial" pitchFamily="34" charset="0"/>
              <a:buChar char="•"/>
              <a:defRPr/>
            </a:pPr>
            <a:r>
              <a:rPr lang="ar-DZ" sz="2400" b="1" dirty="0">
                <a:ln>
                  <a:solidFill>
                    <a:srgbClr val="000000"/>
                  </a:solidFill>
                </a:ln>
                <a:solidFill>
                  <a:srgbClr val="FFFFFF"/>
                </a:solidFill>
              </a:rPr>
              <a:t>”</a:t>
            </a:r>
            <a:r>
              <a:rPr lang="ar-DZ" sz="2400" b="1" dirty="0">
                <a:ln>
                  <a:solidFill>
                    <a:srgbClr val="000000"/>
                  </a:solidFill>
                </a:ln>
                <a:solidFill>
                  <a:srgbClr val="C00000"/>
                </a:solidFill>
              </a:rPr>
              <a:t>الاختبار“ النهائي مشترك لكلّ أقسام المؤسّسة من نفس المستوى.</a:t>
            </a:r>
          </a:p>
          <a:p>
            <a:pPr marL="180975" indent="-180975" algn="r" rtl="1">
              <a:spcBef>
                <a:spcPct val="20000"/>
              </a:spcBef>
              <a:buFont typeface="Arial" pitchFamily="34" charset="0"/>
              <a:buChar char="•"/>
              <a:defRPr/>
            </a:pPr>
            <a:r>
              <a:rPr lang="ar-DZ" sz="2400" b="1" dirty="0">
                <a:ln>
                  <a:solidFill>
                    <a:srgbClr val="000000"/>
                  </a:solidFill>
                </a:ln>
                <a:solidFill>
                  <a:srgbClr val="00CCFF">
                    <a:lumMod val="50000"/>
                  </a:srgbClr>
                </a:solidFill>
              </a:rPr>
              <a:t>يقترح الفريق التربوي موضوع ”الاختبار“ النهائي لكلّ اٌقسام السنة المعنية.</a:t>
            </a:r>
          </a:p>
          <a:p>
            <a:pPr marL="180975" indent="-180975" algn="r" rtl="1">
              <a:spcBef>
                <a:spcPct val="20000"/>
              </a:spcBef>
              <a:buFont typeface="Arial" pitchFamily="34" charset="0"/>
              <a:buChar char="•"/>
              <a:defRPr/>
            </a:pPr>
            <a:r>
              <a:rPr lang="ar-DZ" sz="2400" b="1" dirty="0">
                <a:ln>
                  <a:solidFill>
                    <a:srgbClr val="000000"/>
                  </a:solidFill>
                </a:ln>
                <a:solidFill>
                  <a:srgbClr val="C00000"/>
                </a:solidFill>
              </a:rPr>
              <a:t>يصحّح مدرّسو الأقسام المعنية ”الاختبار النهائي “ على أساس تصحيح نموذجي  مشترك، وشبكة بمعايير ومؤشّرات التقويم والتنقيط.</a:t>
            </a:r>
          </a:p>
          <a:p>
            <a:pPr marL="180975" indent="-180975" algn="r" rtl="1">
              <a:spcBef>
                <a:spcPct val="20000"/>
              </a:spcBef>
              <a:buFont typeface="Arial" pitchFamily="34" charset="0"/>
              <a:buChar char="•"/>
              <a:defRPr/>
            </a:pPr>
            <a:r>
              <a:rPr lang="ar-DZ" sz="2400" b="1" dirty="0">
                <a:ln>
                  <a:solidFill>
                    <a:srgbClr val="000000"/>
                  </a:solidFill>
                </a:ln>
                <a:solidFill>
                  <a:srgbClr val="00CCFF">
                    <a:lumMod val="50000"/>
                  </a:srgbClr>
                </a:solidFill>
              </a:rPr>
              <a:t>يصحح المدرّس ”الاختبار“ النهائي لقسم غير قسمه (التوزيع بالقرعة).</a:t>
            </a:r>
          </a:p>
          <a:p>
            <a:pPr marL="342900" indent="-342900" algn="r" rtl="1">
              <a:spcBef>
                <a:spcPct val="20000"/>
              </a:spcBef>
              <a:buFont typeface="Arial" pitchFamily="34" charset="0"/>
              <a:buChar char="•"/>
              <a:defRPr/>
            </a:pPr>
            <a:endParaRPr lang="ar-DZ" sz="24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ar-DZ" sz="24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ar-DZ" sz="32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ar-DZ" sz="3200" b="1" dirty="0">
              <a:ln>
                <a:solidFill>
                  <a:srgbClr val="000000"/>
                </a:solidFill>
              </a:ln>
              <a:solidFill>
                <a:srgbClr val="C00000"/>
              </a:solidFill>
              <a:ea typeface="Calibri"/>
            </a:endParaRPr>
          </a:p>
          <a:p>
            <a:pPr marL="342900" indent="-342900" algn="r" rtl="1">
              <a:spcBef>
                <a:spcPct val="20000"/>
              </a:spcBef>
              <a:buFont typeface="Arial" pitchFamily="34" charset="0"/>
              <a:buChar char="•"/>
              <a:defRPr/>
            </a:pPr>
            <a:endParaRPr lang="ar-DZ" sz="3200" b="1" dirty="0">
              <a:ln>
                <a:solidFill>
                  <a:srgbClr val="000000"/>
                </a:solidFill>
              </a:ln>
              <a:solidFill>
                <a:srgbClr val="C00000"/>
              </a:solidFill>
              <a:ea typeface="Calibri"/>
            </a:endParaRPr>
          </a:p>
          <a:p>
            <a:pPr marL="342900" indent="-342900" algn="r" rtl="1">
              <a:spcBef>
                <a:spcPct val="20000"/>
              </a:spcBef>
              <a:buFont typeface="Arial" pitchFamily="34" charset="0"/>
              <a:buChar char="•"/>
              <a:defRPr/>
            </a:pPr>
            <a:endParaRPr lang="ar-DZ" sz="3200" b="1" dirty="0">
              <a:ln>
                <a:solidFill>
                  <a:srgbClr val="000000"/>
                </a:solidFill>
              </a:ln>
              <a:solidFill>
                <a:srgbClr val="C00000"/>
              </a:solidFill>
            </a:endParaRPr>
          </a:p>
          <a:p>
            <a:pPr marL="342900" indent="-342900" algn="r" rtl="1">
              <a:spcBef>
                <a:spcPct val="20000"/>
              </a:spcBef>
              <a:buFont typeface="Arial" pitchFamily="34" charset="0"/>
              <a:buChar char="•"/>
              <a:defRPr/>
            </a:pPr>
            <a:endParaRPr lang="ar-DZ" sz="28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ar-DZ" sz="28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fr-FR" sz="2800" b="1" dirty="0">
              <a:ln>
                <a:solidFill>
                  <a:srgbClr val="000000"/>
                </a:solidFill>
              </a:ln>
              <a:solidFill>
                <a:srgbClr val="FFFFFF"/>
              </a:solidFill>
            </a:endParaRPr>
          </a:p>
          <a:p>
            <a:pPr marL="342900" indent="-342900" algn="r" rtl="1">
              <a:spcBef>
                <a:spcPct val="20000"/>
              </a:spcBef>
              <a:buFont typeface="Arial" pitchFamily="34" charset="0"/>
              <a:buChar char="•"/>
              <a:defRPr/>
            </a:pPr>
            <a:endParaRPr lang="fr-FR" sz="2000" b="1" dirty="0">
              <a:ln>
                <a:solidFill>
                  <a:srgbClr val="000000"/>
                </a:solidFill>
              </a:ln>
              <a:solidFill>
                <a:srgbClr val="FFFFFF"/>
              </a:solidFill>
            </a:endParaRPr>
          </a:p>
        </p:txBody>
      </p:sp>
    </p:spTree>
    <p:extLst>
      <p:ext uri="{BB962C8B-B14F-4D97-AF65-F5344CB8AC3E}">
        <p14:creationId xmlns:p14="http://schemas.microsoft.com/office/powerpoint/2010/main" val="9104870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850" y="115888"/>
            <a:ext cx="8229600" cy="779462"/>
          </a:xfrm>
        </p:spPr>
        <p:txBody>
          <a:bodyPr>
            <a:normAutofit/>
          </a:bodyPr>
          <a:lstStyle/>
          <a:p>
            <a:pPr algn="ctr" rtl="1">
              <a:defRPr/>
            </a:pPr>
            <a:r>
              <a:rPr lang="ar-DZ" sz="3200" b="1" dirty="0" smtClean="0">
                <a:solidFill>
                  <a:schemeClr val="accent5">
                    <a:lumMod val="10000"/>
                  </a:schemeClr>
                </a:solidFill>
              </a:rPr>
              <a:t>التقويم الفصلي: 1 </a:t>
            </a:r>
            <a:r>
              <a:rPr lang="ar-DZ" sz="3200" b="1" dirty="0" err="1" smtClean="0">
                <a:solidFill>
                  <a:schemeClr val="accent5">
                    <a:lumMod val="10000"/>
                  </a:schemeClr>
                </a:solidFill>
              </a:rPr>
              <a:t>و</a:t>
            </a:r>
            <a:r>
              <a:rPr lang="ar-DZ" sz="3200" b="1" dirty="0" smtClean="0">
                <a:solidFill>
                  <a:schemeClr val="accent5">
                    <a:lumMod val="10000"/>
                  </a:schemeClr>
                </a:solidFill>
              </a:rPr>
              <a:t> 2 </a:t>
            </a:r>
            <a:endParaRPr lang="fr-FR" b="1" dirty="0">
              <a:solidFill>
                <a:srgbClr val="C00000"/>
              </a:solidFill>
            </a:endParaRPr>
          </a:p>
        </p:txBody>
      </p:sp>
      <p:sp>
        <p:nvSpPr>
          <p:cNvPr id="3" name="Espace réservé du contenu 2"/>
          <p:cNvSpPr>
            <a:spLocks noGrp="1"/>
          </p:cNvSpPr>
          <p:nvPr>
            <p:ph idx="1"/>
          </p:nvPr>
        </p:nvSpPr>
        <p:spPr>
          <a:xfrm>
            <a:off x="4894263" y="1052513"/>
            <a:ext cx="4032250" cy="5167312"/>
          </a:xfrm>
          <a:ln w="28575">
            <a:solidFill>
              <a:schemeClr val="accent3">
                <a:lumMod val="75000"/>
              </a:schemeClr>
            </a:solidFill>
          </a:ln>
        </p:spPr>
        <p:txBody>
          <a:bodyPr>
            <a:normAutofit lnSpcReduction="10000"/>
          </a:bodyPr>
          <a:lstStyle/>
          <a:p>
            <a:pPr algn="r" rtl="1">
              <a:defRPr/>
            </a:pPr>
            <a:r>
              <a:rPr lang="ar-DZ" sz="2400" dirty="0" smtClean="0">
                <a:solidFill>
                  <a:srgbClr val="0070C0"/>
                </a:solidFill>
              </a:rPr>
              <a:t>يهدفان  إلى تقويم تطوّر الكفاءة الشاملة والكفاءات الختامية المحدّدة  ومركّباتها.</a:t>
            </a:r>
          </a:p>
          <a:p>
            <a:pPr algn="r" rtl="1">
              <a:defRPr/>
            </a:pPr>
            <a:r>
              <a:rPr lang="ar-DZ" sz="2400" dirty="0" smtClean="0">
                <a:solidFill>
                  <a:schemeClr val="accent5">
                    <a:lumMod val="10000"/>
                  </a:schemeClr>
                </a:solidFill>
                <a:ea typeface="Calibri"/>
              </a:rPr>
              <a:t>يعتمدان على تعلّم المقاطع وفق المخطّط السنوي </a:t>
            </a:r>
            <a:r>
              <a:rPr lang="ar-DZ" sz="2400" dirty="0" err="1" smtClean="0">
                <a:solidFill>
                  <a:schemeClr val="accent5">
                    <a:lumMod val="10000"/>
                  </a:schemeClr>
                </a:solidFill>
                <a:ea typeface="Calibri"/>
              </a:rPr>
              <a:t>للتعلّمات</a:t>
            </a:r>
            <a:r>
              <a:rPr lang="ar-DZ" sz="2400" dirty="0" smtClean="0">
                <a:solidFill>
                  <a:schemeClr val="accent5">
                    <a:lumMod val="10000"/>
                  </a:schemeClr>
                </a:solidFill>
                <a:ea typeface="Calibri"/>
              </a:rPr>
              <a:t> </a:t>
            </a:r>
            <a:endParaRPr lang="ar-DZ" sz="2400" dirty="0" smtClean="0">
              <a:solidFill>
                <a:schemeClr val="accent5">
                  <a:lumMod val="10000"/>
                </a:schemeClr>
              </a:solidFill>
            </a:endParaRPr>
          </a:p>
          <a:p>
            <a:pPr algn="r" rtl="1">
              <a:defRPr/>
            </a:pPr>
            <a:r>
              <a:rPr lang="ar-DZ" sz="2400" dirty="0" smtClean="0">
                <a:solidFill>
                  <a:schemeClr val="bg2"/>
                </a:solidFill>
                <a:ea typeface="Calibri"/>
              </a:rPr>
              <a:t>يحتوي التقويم الفصلي </a:t>
            </a:r>
            <a:r>
              <a:rPr lang="ar-DZ" sz="2400" dirty="0" err="1" smtClean="0">
                <a:solidFill>
                  <a:schemeClr val="bg2"/>
                </a:solidFill>
                <a:ea typeface="Calibri"/>
              </a:rPr>
              <a:t>على :</a:t>
            </a:r>
            <a:endParaRPr lang="ar-DZ" sz="2400" dirty="0" smtClean="0">
              <a:solidFill>
                <a:schemeClr val="bg2"/>
              </a:solidFill>
              <a:ea typeface="Calibri"/>
            </a:endParaRPr>
          </a:p>
          <a:p>
            <a:pPr lvl="1" algn="r" rtl="1">
              <a:buFont typeface="Wingdings" pitchFamily="2" charset="2"/>
              <a:buChar char="v"/>
              <a:defRPr/>
            </a:pPr>
            <a:r>
              <a:rPr lang="ar-DZ" sz="2200" dirty="0" smtClean="0">
                <a:solidFill>
                  <a:srgbClr val="C00000"/>
                </a:solidFill>
              </a:rPr>
              <a:t>”الاختبار الفصلي </a:t>
            </a:r>
            <a:r>
              <a:rPr lang="ar-DZ" sz="2200" dirty="0" err="1" smtClean="0">
                <a:solidFill>
                  <a:srgbClr val="C00000"/>
                </a:solidFill>
              </a:rPr>
              <a:t>2“</a:t>
            </a:r>
            <a:r>
              <a:rPr lang="ar-DZ" sz="2200" dirty="0" smtClean="0">
                <a:solidFill>
                  <a:srgbClr val="C00000"/>
                </a:solidFill>
              </a:rPr>
              <a:t> </a:t>
            </a:r>
          </a:p>
          <a:p>
            <a:pPr lvl="1" algn="r" rtl="1">
              <a:buFont typeface="Wingdings" pitchFamily="2" charset="2"/>
              <a:buChar char="v"/>
              <a:defRPr/>
            </a:pPr>
            <a:r>
              <a:rPr lang="ar-DZ" sz="2200" dirty="0" smtClean="0">
                <a:solidFill>
                  <a:srgbClr val="C00000"/>
                </a:solidFill>
              </a:rPr>
              <a:t>”الاختبار </a:t>
            </a:r>
            <a:r>
              <a:rPr lang="ar-DZ" sz="2200" dirty="0" err="1" smtClean="0">
                <a:solidFill>
                  <a:srgbClr val="C00000"/>
                </a:solidFill>
              </a:rPr>
              <a:t>الفصلي1</a:t>
            </a:r>
            <a:r>
              <a:rPr lang="ar-DZ" sz="2200" dirty="0" smtClean="0">
                <a:solidFill>
                  <a:srgbClr val="C00000"/>
                </a:solidFill>
              </a:rPr>
              <a:t> </a:t>
            </a:r>
            <a:r>
              <a:rPr lang="ar-DZ" sz="2200" dirty="0" err="1" smtClean="0">
                <a:solidFill>
                  <a:srgbClr val="C00000"/>
                </a:solidFill>
              </a:rPr>
              <a:t>”</a:t>
            </a:r>
            <a:endParaRPr lang="ar-DZ" sz="2200" dirty="0" smtClean="0">
              <a:solidFill>
                <a:srgbClr val="C00000"/>
              </a:solidFill>
            </a:endParaRPr>
          </a:p>
          <a:p>
            <a:pPr lvl="1" algn="r" rtl="1">
              <a:buFont typeface="Wingdings" pitchFamily="2" charset="2"/>
              <a:buChar char="v"/>
              <a:defRPr/>
            </a:pPr>
            <a:r>
              <a:rPr lang="ar-DZ" sz="2200" dirty="0" smtClean="0">
                <a:solidFill>
                  <a:srgbClr val="C00000"/>
                </a:solidFill>
              </a:rPr>
              <a:t>عناصر من التقويم </a:t>
            </a:r>
            <a:r>
              <a:rPr lang="ar-DZ" sz="2200" dirty="0" err="1" smtClean="0">
                <a:solidFill>
                  <a:srgbClr val="C00000"/>
                </a:solidFill>
              </a:rPr>
              <a:t>التكويني .</a:t>
            </a:r>
            <a:endParaRPr lang="ar-DZ" sz="2200" dirty="0" smtClean="0">
              <a:solidFill>
                <a:srgbClr val="C00000"/>
              </a:solidFill>
            </a:endParaRPr>
          </a:p>
          <a:p>
            <a:pPr lvl="1" algn="r" rtl="1">
              <a:buFont typeface="Wingdings" pitchFamily="2" charset="2"/>
              <a:buChar char="v"/>
              <a:defRPr/>
            </a:pPr>
            <a:r>
              <a:rPr lang="ar-DZ" sz="2200" dirty="0" smtClean="0">
                <a:solidFill>
                  <a:srgbClr val="C00000"/>
                </a:solidFill>
              </a:rPr>
              <a:t>عناصر من المعالجة التربوية</a:t>
            </a:r>
            <a:r>
              <a:rPr lang="ar-DZ" dirty="0" smtClean="0">
                <a:solidFill>
                  <a:srgbClr val="C00000"/>
                </a:solidFill>
              </a:rPr>
              <a:t>.</a:t>
            </a:r>
          </a:p>
          <a:p>
            <a:pPr algn="r" rtl="1">
              <a:buFont typeface="Courier New" pitchFamily="49" charset="0"/>
              <a:buChar char="o"/>
              <a:defRPr/>
            </a:pPr>
            <a:r>
              <a:rPr lang="ar-DZ" sz="2400" dirty="0" smtClean="0">
                <a:solidFill>
                  <a:schemeClr val="bg2"/>
                </a:solidFill>
                <a:ea typeface="Calibri"/>
              </a:rPr>
              <a:t>تتمّ المعالجة التربوية بعد كلّ اختبار فصلي، تخصّ كلّ متعلّم حصل على  ملاحظة من نوع ” </a:t>
            </a:r>
            <a:r>
              <a:rPr lang="ar-DZ" sz="2400" dirty="0" smtClean="0">
                <a:solidFill>
                  <a:srgbClr val="C00000"/>
                </a:solidFill>
                <a:ea typeface="Calibri"/>
              </a:rPr>
              <a:t>غير مرض </a:t>
            </a:r>
            <a:r>
              <a:rPr lang="ar-DZ" sz="2400" dirty="0" smtClean="0">
                <a:solidFill>
                  <a:schemeClr val="bg2"/>
                </a:solidFill>
                <a:ea typeface="Calibri"/>
              </a:rPr>
              <a:t>“</a:t>
            </a:r>
            <a:endParaRPr lang="ar-DZ" dirty="0" smtClean="0">
              <a:solidFill>
                <a:schemeClr val="bg2"/>
              </a:solidFill>
              <a:ea typeface="Calibri"/>
            </a:endParaRPr>
          </a:p>
          <a:p>
            <a:pPr algn="r" rtl="1">
              <a:defRPr/>
            </a:pPr>
            <a:endParaRPr lang="ar-DZ" sz="2400" dirty="0" smtClean="0"/>
          </a:p>
          <a:p>
            <a:pPr algn="r" rtl="1">
              <a:defRPr/>
            </a:pPr>
            <a:endParaRPr lang="ar-DZ" sz="2400" dirty="0" smtClean="0"/>
          </a:p>
          <a:p>
            <a:pPr algn="r" rtl="1">
              <a:defRPr/>
            </a:pPr>
            <a:endParaRPr lang="ar-DZ" dirty="0" smtClean="0"/>
          </a:p>
          <a:p>
            <a:pPr algn="r" rtl="1">
              <a:defRPr/>
            </a:pPr>
            <a:endParaRPr lang="ar-DZ" dirty="0" smtClean="0">
              <a:solidFill>
                <a:srgbClr val="C00000"/>
              </a:solidFill>
              <a:ea typeface="Calibri"/>
            </a:endParaRPr>
          </a:p>
          <a:p>
            <a:pPr algn="r" rtl="1">
              <a:defRPr/>
            </a:pPr>
            <a:endParaRPr lang="ar-DZ" dirty="0" smtClean="0">
              <a:solidFill>
                <a:srgbClr val="C00000"/>
              </a:solidFill>
              <a:ea typeface="Calibri"/>
            </a:endParaRPr>
          </a:p>
          <a:p>
            <a:pPr algn="r" rtl="1">
              <a:defRPr/>
            </a:pPr>
            <a:endParaRPr lang="ar-DZ" dirty="0" smtClean="0">
              <a:solidFill>
                <a:srgbClr val="C00000"/>
              </a:solidFill>
            </a:endParaRPr>
          </a:p>
          <a:p>
            <a:pPr algn="r" rtl="1">
              <a:defRPr/>
            </a:pPr>
            <a:endParaRPr lang="ar-DZ" sz="2800" dirty="0" smtClean="0"/>
          </a:p>
          <a:p>
            <a:pPr algn="r" rtl="1">
              <a:defRPr/>
            </a:pPr>
            <a:endParaRPr lang="ar-DZ" sz="2800" dirty="0" smtClean="0"/>
          </a:p>
          <a:p>
            <a:pPr algn="r" rtl="1">
              <a:defRPr/>
            </a:pPr>
            <a:endParaRPr lang="fr-FR" sz="2800" dirty="0" smtClean="0"/>
          </a:p>
          <a:p>
            <a:pPr algn="r" rtl="1">
              <a:defRPr/>
            </a:pPr>
            <a:endParaRPr lang="fr-FR" sz="2000" dirty="0" smtClean="0"/>
          </a:p>
        </p:txBody>
      </p:sp>
      <p:sp>
        <p:nvSpPr>
          <p:cNvPr id="5" name="Espace réservé du contenu 2"/>
          <p:cNvSpPr txBox="1">
            <a:spLocks/>
          </p:cNvSpPr>
          <p:nvPr/>
        </p:nvSpPr>
        <p:spPr>
          <a:xfrm>
            <a:off x="84138" y="1052513"/>
            <a:ext cx="4679950" cy="5184775"/>
          </a:xfrm>
          <a:prstGeom prst="rect">
            <a:avLst/>
          </a:prstGeom>
          <a:ln w="28575">
            <a:solidFill>
              <a:srgbClr val="FF0066"/>
            </a:solidFill>
          </a:ln>
        </p:spPr>
        <p:txBody>
          <a:bodyPr>
            <a:normAutofit fontScale="92500" lnSpcReduction="10000"/>
          </a:bodyPr>
          <a:lstStyle/>
          <a:p>
            <a:pPr marL="180975" indent="-180975" algn="r" rtl="1">
              <a:spcBef>
                <a:spcPct val="20000"/>
              </a:spcBef>
              <a:buFont typeface="Arial" pitchFamily="34" charset="0"/>
              <a:buChar char="•"/>
              <a:defRPr/>
            </a:pPr>
            <a:r>
              <a:rPr lang="ar-DZ" sz="2400" b="1" dirty="0">
                <a:solidFill>
                  <a:srgbClr val="C00000"/>
                </a:solidFill>
              </a:rPr>
              <a:t>التقويمان الفصليان 1 و2 تحت مسؤولية مدرّس القسم بالتنسيق مع الفريق التربوي</a:t>
            </a:r>
            <a:endParaRPr lang="ar-DZ" sz="2400" b="1" dirty="0">
              <a:solidFill>
                <a:srgbClr val="00CCFF">
                  <a:lumMod val="50000"/>
                </a:srgbClr>
              </a:solidFill>
            </a:endParaRPr>
          </a:p>
          <a:p>
            <a:pPr marL="180975" indent="-180975" algn="r" rtl="1">
              <a:spcBef>
                <a:spcPct val="20000"/>
              </a:spcBef>
              <a:buFont typeface="Arial" pitchFamily="34" charset="0"/>
              <a:buChar char="•"/>
              <a:defRPr/>
            </a:pPr>
            <a:r>
              <a:rPr lang="ar-DZ" sz="2400" b="1" dirty="0">
                <a:solidFill>
                  <a:srgbClr val="00CCFF">
                    <a:lumMod val="50000"/>
                  </a:srgbClr>
                </a:solidFill>
              </a:rPr>
              <a:t>مواضيع ”الاختبارات الفصلية 1 </a:t>
            </a:r>
            <a:r>
              <a:rPr lang="ar-DZ" sz="2400" b="1" dirty="0" err="1">
                <a:solidFill>
                  <a:srgbClr val="00CCFF">
                    <a:lumMod val="50000"/>
                  </a:srgbClr>
                </a:solidFill>
              </a:rPr>
              <a:t>و</a:t>
            </a:r>
            <a:r>
              <a:rPr lang="ar-DZ" sz="2400" b="1" dirty="0">
                <a:solidFill>
                  <a:srgbClr val="00CCFF">
                    <a:lumMod val="50000"/>
                  </a:srgbClr>
                </a:solidFill>
              </a:rPr>
              <a:t> 2“ التي يقترحها مدرّس القسم </a:t>
            </a:r>
            <a:r>
              <a:rPr lang="ar-DZ" sz="2400" b="1" u="sng" dirty="0">
                <a:solidFill>
                  <a:srgbClr val="AAE2FF">
                    <a:lumMod val="50000"/>
                  </a:srgbClr>
                </a:solidFill>
              </a:rPr>
              <a:t>مرتبطة بوتيرة تعلم المقاطع وفق المخطّط السنوي </a:t>
            </a:r>
            <a:r>
              <a:rPr lang="ar-DZ" sz="2400" b="1" u="sng" dirty="0" err="1">
                <a:solidFill>
                  <a:srgbClr val="AAE2FF">
                    <a:lumMod val="50000"/>
                  </a:srgbClr>
                </a:solidFill>
              </a:rPr>
              <a:t>للتعلّمات</a:t>
            </a:r>
            <a:r>
              <a:rPr lang="ar-DZ" sz="2400" b="1" dirty="0">
                <a:solidFill>
                  <a:srgbClr val="00CCFF">
                    <a:lumMod val="50000"/>
                  </a:srgbClr>
                </a:solidFill>
              </a:rPr>
              <a:t>. </a:t>
            </a:r>
          </a:p>
          <a:p>
            <a:pPr marL="180975" indent="-180975" algn="r" rtl="1">
              <a:spcBef>
                <a:spcPct val="20000"/>
              </a:spcBef>
              <a:buFont typeface="Arial" pitchFamily="34" charset="0"/>
              <a:buChar char="•"/>
              <a:defRPr/>
            </a:pPr>
            <a:r>
              <a:rPr lang="ar-DZ" sz="2400" b="1" dirty="0">
                <a:solidFill>
                  <a:srgbClr val="C00000"/>
                </a:solidFill>
              </a:rPr>
              <a:t>يصحّح مدرّس القسم ” الاختبار الفصلي“</a:t>
            </a:r>
          </a:p>
          <a:p>
            <a:pPr marL="180975" indent="-180975" algn="r" rtl="1">
              <a:spcBef>
                <a:spcPct val="20000"/>
              </a:spcBef>
              <a:defRPr/>
            </a:pPr>
            <a:r>
              <a:rPr lang="ar-DZ" sz="2400" b="1" dirty="0">
                <a:solidFill>
                  <a:srgbClr val="C00000"/>
                </a:solidFill>
              </a:rPr>
              <a:t>على أساس تصحيح نموذجي  وشبكة معايير ومؤشرات التقييم والتنقيط.</a:t>
            </a:r>
          </a:p>
          <a:p>
            <a:pPr marL="180975" indent="-180975" algn="r" rtl="1" eaLnBrk="0" fontAlgn="base" hangingPunct="0">
              <a:lnSpc>
                <a:spcPct val="110000"/>
              </a:lnSpc>
              <a:spcBef>
                <a:spcPct val="20000"/>
              </a:spcBef>
              <a:spcAft>
                <a:spcPct val="0"/>
              </a:spcAft>
              <a:buFont typeface="Arial" pitchFamily="34" charset="0"/>
              <a:buChar char="•"/>
              <a:defRPr/>
            </a:pPr>
            <a:r>
              <a:rPr lang="ar-DZ" sz="2000" b="1" dirty="0">
                <a:solidFill>
                  <a:srgbClr val="000000"/>
                </a:solidFill>
              </a:rPr>
              <a:t>يصادق المدرّس على ” كشف النقاط“ الفصلي، وعلى ”دفتر متابعة نموّ الكفاءات ” </a:t>
            </a:r>
          </a:p>
          <a:p>
            <a:pPr marL="85725" algn="r" rtl="1" eaLnBrk="0" fontAlgn="base" hangingPunct="0">
              <a:lnSpc>
                <a:spcPct val="110000"/>
              </a:lnSpc>
              <a:spcAft>
                <a:spcPct val="0"/>
              </a:spcAft>
              <a:defRPr/>
            </a:pPr>
            <a:r>
              <a:rPr lang="ar-DZ" sz="2000" b="1" dirty="0">
                <a:solidFill>
                  <a:srgbClr val="000000"/>
                </a:solidFill>
              </a:rPr>
              <a:t>يأخذ اجراءات مساعدة لحثّ المتعلّمين على التعلّم:</a:t>
            </a:r>
            <a:endParaRPr lang="ar-DZ" sz="1700" b="1" dirty="0">
              <a:solidFill>
                <a:srgbClr val="000000"/>
              </a:solidFill>
            </a:endParaRPr>
          </a:p>
          <a:p>
            <a:pPr marL="180975" lvl="1" algn="r" rtl="1" eaLnBrk="0" fontAlgn="base" hangingPunct="0">
              <a:lnSpc>
                <a:spcPct val="110000"/>
              </a:lnSpc>
              <a:spcAft>
                <a:spcPct val="0"/>
              </a:spcAft>
              <a:buFont typeface="Wingdings" pitchFamily="2" charset="2"/>
              <a:buChar char="v"/>
              <a:defRPr/>
            </a:pPr>
            <a:r>
              <a:rPr lang="ar-DZ" sz="2000" b="1" dirty="0">
                <a:solidFill>
                  <a:srgbClr val="000000"/>
                </a:solidFill>
              </a:rPr>
              <a:t>توزيع بطاقات الاستحسان،</a:t>
            </a:r>
            <a:endParaRPr lang="fr-FR" sz="2000" b="1" dirty="0">
              <a:solidFill>
                <a:srgbClr val="000000"/>
              </a:solidFill>
            </a:endParaRPr>
          </a:p>
          <a:p>
            <a:pPr marL="180975" lvl="1" algn="r" rtl="1" eaLnBrk="0" fontAlgn="base" hangingPunct="0">
              <a:lnSpc>
                <a:spcPct val="110000"/>
              </a:lnSpc>
              <a:spcAft>
                <a:spcPct val="0"/>
              </a:spcAft>
              <a:buFont typeface="Wingdings" pitchFamily="2" charset="2"/>
              <a:buChar char="v"/>
              <a:defRPr/>
            </a:pPr>
            <a:r>
              <a:rPr lang="ar-DZ" sz="2000" b="1" dirty="0">
                <a:solidFill>
                  <a:srgbClr val="000000"/>
                </a:solidFill>
              </a:rPr>
              <a:t>تعليق </a:t>
            </a:r>
            <a:r>
              <a:rPr lang="ar-DZ" sz="2000" b="1" dirty="0">
                <a:solidFill>
                  <a:srgbClr val="FF0066"/>
                </a:solidFill>
              </a:rPr>
              <a:t>صور التلاميذ الثلاثة الأوائل</a:t>
            </a:r>
            <a:r>
              <a:rPr lang="ar-DZ" sz="2000" b="1" dirty="0">
                <a:solidFill>
                  <a:srgbClr val="000000"/>
                </a:solidFill>
              </a:rPr>
              <a:t> في الفصل على لوحة شرفية للمتفوّقين،</a:t>
            </a:r>
          </a:p>
          <a:p>
            <a:pPr marL="180975" lvl="1" algn="r" rtl="1" eaLnBrk="0" fontAlgn="base" hangingPunct="0">
              <a:lnSpc>
                <a:spcPct val="110000"/>
              </a:lnSpc>
              <a:spcAft>
                <a:spcPct val="0"/>
              </a:spcAft>
              <a:buFont typeface="Wingdings" pitchFamily="2" charset="2"/>
              <a:buChar char="v"/>
              <a:defRPr/>
            </a:pPr>
            <a:r>
              <a:rPr lang="ar-DZ" sz="2000" b="1" dirty="0">
                <a:solidFill>
                  <a:srgbClr val="000000"/>
                </a:solidFill>
              </a:rPr>
              <a:t>تعليق فصلي لأحسن مجموعة فنّية أو رياضية أو ناد علميّ.</a:t>
            </a:r>
          </a:p>
          <a:p>
            <a:pPr marL="342900" indent="-342900" algn="r" rtl="1">
              <a:spcBef>
                <a:spcPct val="20000"/>
              </a:spcBef>
              <a:defRPr/>
            </a:pPr>
            <a:endParaRPr lang="ar-DZ" sz="2400" b="1" dirty="0">
              <a:solidFill>
                <a:srgbClr val="FFFFFF"/>
              </a:solidFill>
            </a:endParaRPr>
          </a:p>
          <a:p>
            <a:pPr marL="342900" indent="-342900" algn="r" rtl="1">
              <a:spcBef>
                <a:spcPct val="20000"/>
              </a:spcBef>
              <a:buFont typeface="Arial" pitchFamily="34" charset="0"/>
              <a:buChar char="•"/>
              <a:defRPr/>
            </a:pPr>
            <a:endParaRPr lang="ar-DZ" sz="3200" b="1" dirty="0">
              <a:solidFill>
                <a:srgbClr val="FFFFFF"/>
              </a:solidFill>
            </a:endParaRPr>
          </a:p>
          <a:p>
            <a:pPr marL="342900" indent="-342900" algn="r" rtl="1">
              <a:spcBef>
                <a:spcPct val="20000"/>
              </a:spcBef>
              <a:buFont typeface="Arial" pitchFamily="34" charset="0"/>
              <a:buChar char="•"/>
              <a:defRPr/>
            </a:pPr>
            <a:endParaRPr lang="ar-DZ" sz="3200" b="1" dirty="0">
              <a:solidFill>
                <a:srgbClr val="C00000"/>
              </a:solidFill>
              <a:ea typeface="Calibri"/>
            </a:endParaRPr>
          </a:p>
          <a:p>
            <a:pPr marL="342900" indent="-342900" algn="r" rtl="1">
              <a:spcBef>
                <a:spcPct val="20000"/>
              </a:spcBef>
              <a:buFont typeface="Arial" pitchFamily="34" charset="0"/>
              <a:buChar char="•"/>
              <a:defRPr/>
            </a:pPr>
            <a:endParaRPr lang="ar-DZ" sz="3200" b="1" dirty="0">
              <a:solidFill>
                <a:srgbClr val="C00000"/>
              </a:solidFill>
              <a:ea typeface="Calibri"/>
            </a:endParaRPr>
          </a:p>
          <a:p>
            <a:pPr marL="342900" indent="-342900" algn="r" rtl="1">
              <a:spcBef>
                <a:spcPct val="20000"/>
              </a:spcBef>
              <a:buFont typeface="Arial" pitchFamily="34" charset="0"/>
              <a:buChar char="•"/>
              <a:defRPr/>
            </a:pPr>
            <a:endParaRPr lang="ar-DZ" sz="3200" b="1" dirty="0">
              <a:solidFill>
                <a:srgbClr val="C00000"/>
              </a:solidFill>
            </a:endParaRPr>
          </a:p>
          <a:p>
            <a:pPr marL="342900" indent="-342900" algn="r" rtl="1">
              <a:spcBef>
                <a:spcPct val="20000"/>
              </a:spcBef>
              <a:buFont typeface="Arial" pitchFamily="34" charset="0"/>
              <a:buChar char="•"/>
              <a:defRPr/>
            </a:pPr>
            <a:endParaRPr lang="ar-DZ" sz="2800" b="1" dirty="0">
              <a:solidFill>
                <a:srgbClr val="FFFFFF"/>
              </a:solidFill>
            </a:endParaRPr>
          </a:p>
          <a:p>
            <a:pPr marL="342900" indent="-342900" algn="r" rtl="1">
              <a:spcBef>
                <a:spcPct val="20000"/>
              </a:spcBef>
              <a:buFont typeface="Arial" pitchFamily="34" charset="0"/>
              <a:buChar char="•"/>
              <a:defRPr/>
            </a:pPr>
            <a:endParaRPr lang="ar-DZ" sz="2800" b="1" dirty="0">
              <a:solidFill>
                <a:srgbClr val="FFFFFF"/>
              </a:solidFill>
            </a:endParaRPr>
          </a:p>
          <a:p>
            <a:pPr marL="342900" indent="-342900" algn="r" rtl="1">
              <a:spcBef>
                <a:spcPct val="20000"/>
              </a:spcBef>
              <a:buFont typeface="Arial" pitchFamily="34" charset="0"/>
              <a:buChar char="•"/>
              <a:defRPr/>
            </a:pPr>
            <a:endParaRPr lang="fr-FR" sz="2800" b="1" dirty="0">
              <a:solidFill>
                <a:srgbClr val="FFFFFF"/>
              </a:solidFill>
            </a:endParaRPr>
          </a:p>
          <a:p>
            <a:pPr marL="342900" indent="-342900" algn="r" rtl="1">
              <a:spcBef>
                <a:spcPct val="20000"/>
              </a:spcBef>
              <a:buFont typeface="Arial" pitchFamily="34" charset="0"/>
              <a:buChar char="•"/>
              <a:defRPr/>
            </a:pPr>
            <a:endParaRPr lang="fr-FR" sz="2000" b="1" dirty="0">
              <a:solidFill>
                <a:srgbClr val="FFFFFF"/>
              </a:solidFill>
            </a:endParaRPr>
          </a:p>
        </p:txBody>
      </p:sp>
    </p:spTree>
    <p:extLst>
      <p:ext uri="{BB962C8B-B14F-4D97-AF65-F5344CB8AC3E}">
        <p14:creationId xmlns:p14="http://schemas.microsoft.com/office/powerpoint/2010/main" val="260749857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2000"/>
                                        <p:tgtEl>
                                          <p:spTgt spid="3">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 calcmode="lin" valueType="num">
                                      <p:cBhvr>
                                        <p:cTn id="70"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1"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2" dur="2000"/>
                                        <p:tgtEl>
                                          <p:spTgt spid="5">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 calcmode="lin" valueType="num">
                                      <p:cBhvr>
                                        <p:cTn id="77"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78"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79" dur="2000"/>
                                        <p:tgtEl>
                                          <p:spTgt spid="5">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 calcmode="lin" valueType="num">
                                      <p:cBhvr>
                                        <p:cTn id="84"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5"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86" dur="2000"/>
                                        <p:tgtEl>
                                          <p:spTgt spid="5">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p:cTn id="91"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92"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3" dur="2000"/>
                                        <p:tgtEl>
                                          <p:spTgt spid="5">
                                            <p:txEl>
                                              <p:pRg st="3" end="3"/>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5">
                                            <p:txEl>
                                              <p:pRg st="4" end="4"/>
                                            </p:txEl>
                                          </p:spTgt>
                                        </p:tgtEl>
                                        <p:attrNameLst>
                                          <p:attrName>style.visibility</p:attrName>
                                        </p:attrNameLst>
                                      </p:cBhvr>
                                      <p:to>
                                        <p:strVal val="visible"/>
                                      </p:to>
                                    </p:set>
                                    <p:anim calcmode="lin" valueType="num">
                                      <p:cBhvr>
                                        <p:cTn id="98"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99"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00" dur="2000"/>
                                        <p:tgtEl>
                                          <p:spTgt spid="5">
                                            <p:txEl>
                                              <p:pRg st="4" end="4"/>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nodeType="clickEffect">
                                  <p:stCondLst>
                                    <p:cond delay="0"/>
                                  </p:stCondLst>
                                  <p:childTnLst>
                                    <p:set>
                                      <p:cBhvr>
                                        <p:cTn id="104" dur="1" fill="hold">
                                          <p:stCondLst>
                                            <p:cond delay="0"/>
                                          </p:stCondLst>
                                        </p:cTn>
                                        <p:tgtEl>
                                          <p:spTgt spid="5">
                                            <p:txEl>
                                              <p:pRg st="5" end="5"/>
                                            </p:txEl>
                                          </p:spTgt>
                                        </p:tgtEl>
                                        <p:attrNameLst>
                                          <p:attrName>style.visibility</p:attrName>
                                        </p:attrNameLst>
                                      </p:cBhvr>
                                      <p:to>
                                        <p:strVal val="visible"/>
                                      </p:to>
                                    </p:set>
                                    <p:anim calcmode="lin" valueType="num">
                                      <p:cBhvr>
                                        <p:cTn id="105"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06" dur="2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07" dur="2000"/>
                                        <p:tgtEl>
                                          <p:spTgt spid="5">
                                            <p:txEl>
                                              <p:pRg st="5" end="5"/>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0" fill="hold" nodeType="clickEffect">
                                  <p:stCondLst>
                                    <p:cond delay="0"/>
                                  </p:stCondLst>
                                  <p:childTnLst>
                                    <p:set>
                                      <p:cBhvr>
                                        <p:cTn id="111" dur="1" fill="hold">
                                          <p:stCondLst>
                                            <p:cond delay="0"/>
                                          </p:stCondLst>
                                        </p:cTn>
                                        <p:tgtEl>
                                          <p:spTgt spid="5">
                                            <p:txEl>
                                              <p:pRg st="6" end="6"/>
                                            </p:txEl>
                                          </p:spTgt>
                                        </p:tgtEl>
                                        <p:attrNameLst>
                                          <p:attrName>style.visibility</p:attrName>
                                        </p:attrNameLst>
                                      </p:cBhvr>
                                      <p:to>
                                        <p:strVal val="visible"/>
                                      </p:to>
                                    </p:set>
                                    <p:anim calcmode="lin" valueType="num">
                                      <p:cBhvr>
                                        <p:cTn id="112" dur="2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13" dur="20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114" dur="2000"/>
                                        <p:tgtEl>
                                          <p:spTgt spid="5">
                                            <p:txEl>
                                              <p:pRg st="6" end="6"/>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3" presetClass="entr" presetSubtype="0" fill="hold" nodeType="clickEffect">
                                  <p:stCondLst>
                                    <p:cond delay="0"/>
                                  </p:stCondLst>
                                  <p:childTnLst>
                                    <p:set>
                                      <p:cBhvr>
                                        <p:cTn id="118" dur="1" fill="hold">
                                          <p:stCondLst>
                                            <p:cond delay="0"/>
                                          </p:stCondLst>
                                        </p:cTn>
                                        <p:tgtEl>
                                          <p:spTgt spid="5">
                                            <p:txEl>
                                              <p:pRg st="7" end="7"/>
                                            </p:txEl>
                                          </p:spTgt>
                                        </p:tgtEl>
                                        <p:attrNameLst>
                                          <p:attrName>style.visibility</p:attrName>
                                        </p:attrNameLst>
                                      </p:cBhvr>
                                      <p:to>
                                        <p:strVal val="visible"/>
                                      </p:to>
                                    </p:set>
                                    <p:anim calcmode="lin" valueType="num">
                                      <p:cBhvr>
                                        <p:cTn id="119" dur="2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20" dur="20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121" dur="2000"/>
                                        <p:tgtEl>
                                          <p:spTgt spid="5">
                                            <p:txEl>
                                              <p:pRg st="7" end="7"/>
                                            </p:txEl>
                                          </p:spTgt>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nodeType="clickEffect">
                                  <p:stCondLst>
                                    <p:cond delay="0"/>
                                  </p:stCondLst>
                                  <p:childTnLst>
                                    <p:set>
                                      <p:cBhvr>
                                        <p:cTn id="125" dur="1" fill="hold">
                                          <p:stCondLst>
                                            <p:cond delay="0"/>
                                          </p:stCondLst>
                                        </p:cTn>
                                        <p:tgtEl>
                                          <p:spTgt spid="5">
                                            <p:txEl>
                                              <p:pRg st="8" end="8"/>
                                            </p:txEl>
                                          </p:spTgt>
                                        </p:tgtEl>
                                        <p:attrNameLst>
                                          <p:attrName>style.visibility</p:attrName>
                                        </p:attrNameLst>
                                      </p:cBhvr>
                                      <p:to>
                                        <p:strVal val="visible"/>
                                      </p:to>
                                    </p:set>
                                    <p:anim calcmode="lin" valueType="num">
                                      <p:cBhvr>
                                        <p:cTn id="126" dur="2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27" dur="20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128"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8313" y="0"/>
            <a:ext cx="8229600" cy="981075"/>
          </a:xfrm>
        </p:spPr>
        <p:txBody>
          <a:bodyPr/>
          <a:lstStyle/>
          <a:p>
            <a:pPr algn="ctr" rtl="1">
              <a:defRPr/>
            </a:pPr>
            <a:r>
              <a:rPr lang="ar-DZ" b="1" dirty="0" smtClean="0">
                <a:solidFill>
                  <a:srgbClr val="0070C0"/>
                </a:solidFill>
              </a:rPr>
              <a:t>التقويم التكويني</a:t>
            </a:r>
            <a:endParaRPr lang="fr-FR" b="1" dirty="0" smtClean="0">
              <a:solidFill>
                <a:srgbClr val="0070C0"/>
              </a:solidFill>
            </a:endParaRPr>
          </a:p>
        </p:txBody>
      </p:sp>
      <p:sp>
        <p:nvSpPr>
          <p:cNvPr id="3" name="Espace réservé du contenu 2"/>
          <p:cNvSpPr>
            <a:spLocks noGrp="1"/>
          </p:cNvSpPr>
          <p:nvPr>
            <p:ph idx="1"/>
          </p:nvPr>
        </p:nvSpPr>
        <p:spPr>
          <a:xfrm>
            <a:off x="395288" y="836613"/>
            <a:ext cx="8229600" cy="5113337"/>
          </a:xfrm>
        </p:spPr>
        <p:txBody>
          <a:bodyPr>
            <a:normAutofit fontScale="25000" lnSpcReduction="20000"/>
          </a:bodyPr>
          <a:lstStyle/>
          <a:p>
            <a:pPr algn="r" rtl="1">
              <a:buFont typeface="Wingdings" pitchFamily="2" charset="2"/>
              <a:buChar char="§"/>
              <a:defRPr/>
            </a:pPr>
            <a:r>
              <a:rPr lang="ar-DZ" sz="9600" dirty="0" smtClean="0">
                <a:solidFill>
                  <a:schemeClr val="bg2"/>
                </a:solidFill>
              </a:rPr>
              <a:t>التقويم التكويني أساس تطبيق المقاربة بالكفاءات. و يهدف إلى:</a:t>
            </a:r>
          </a:p>
          <a:p>
            <a:pPr lvl="2" algn="r" rtl="1">
              <a:buFont typeface="Wingdings" pitchFamily="2" charset="2"/>
              <a:buChar char="v"/>
              <a:defRPr/>
            </a:pPr>
            <a:r>
              <a:rPr lang="ar-DZ" sz="9600" dirty="0" smtClean="0">
                <a:solidFill>
                  <a:srgbClr val="FF0000"/>
                </a:solidFill>
              </a:rPr>
              <a:t>التقويم اليومي لاكتساب الموارد المعرفية ؛</a:t>
            </a:r>
          </a:p>
          <a:p>
            <a:pPr lvl="2" algn="r" rtl="1">
              <a:buFont typeface="Wingdings" pitchFamily="2" charset="2"/>
              <a:buChar char="v"/>
              <a:defRPr/>
            </a:pPr>
            <a:r>
              <a:rPr lang="ar-DZ" sz="9600" dirty="0" smtClean="0">
                <a:solidFill>
                  <a:schemeClr val="bg2"/>
                </a:solidFill>
              </a:rPr>
              <a:t>تقويم توظيف الموارد المعرفية وتجنيدها ؛</a:t>
            </a:r>
          </a:p>
          <a:p>
            <a:pPr lvl="2" algn="r" rtl="1">
              <a:buFont typeface="Wingdings" pitchFamily="2" charset="2"/>
              <a:buChar char="v"/>
              <a:defRPr/>
            </a:pPr>
            <a:r>
              <a:rPr lang="ar-DZ" sz="9600" dirty="0" smtClean="0">
                <a:solidFill>
                  <a:srgbClr val="FF0000"/>
                </a:solidFill>
              </a:rPr>
              <a:t>تقويم نموّ الكفاءات العرضية؛</a:t>
            </a:r>
          </a:p>
          <a:p>
            <a:pPr lvl="2" algn="r" rtl="1">
              <a:buFont typeface="Wingdings" pitchFamily="2" charset="2"/>
              <a:buChar char="v"/>
              <a:defRPr/>
            </a:pPr>
            <a:r>
              <a:rPr lang="ar-DZ" sz="9600" dirty="0" smtClean="0">
                <a:solidFill>
                  <a:schemeClr val="bg2"/>
                </a:solidFill>
              </a:rPr>
              <a:t>تقويم تعلّم الإدماج الفعّال ؛</a:t>
            </a:r>
          </a:p>
          <a:p>
            <a:pPr lvl="2" algn="r" rtl="1">
              <a:buFont typeface="Wingdings" pitchFamily="2" charset="2"/>
              <a:buChar char="v"/>
              <a:defRPr/>
            </a:pPr>
            <a:r>
              <a:rPr lang="ar-DZ" sz="9600" dirty="0" smtClean="0">
                <a:solidFill>
                  <a:srgbClr val="FF0000"/>
                </a:solidFill>
              </a:rPr>
              <a:t>تقويم نموّ القيم </a:t>
            </a:r>
            <a:r>
              <a:rPr lang="ar-DZ" sz="9600" dirty="0" err="1" smtClean="0">
                <a:solidFill>
                  <a:srgbClr val="FF0000"/>
                </a:solidFill>
              </a:rPr>
              <a:t>والسلوكات</a:t>
            </a:r>
            <a:r>
              <a:rPr lang="ar-DZ" sz="9600" dirty="0" smtClean="0">
                <a:solidFill>
                  <a:srgbClr val="FF0000"/>
                </a:solidFill>
              </a:rPr>
              <a:t>؛ </a:t>
            </a:r>
          </a:p>
          <a:p>
            <a:pPr marL="361950" lvl="2" indent="-361950" algn="r" rtl="1">
              <a:buFont typeface="Wingdings" pitchFamily="2" charset="2"/>
              <a:buChar char="§"/>
              <a:defRPr/>
            </a:pPr>
            <a:r>
              <a:rPr lang="ar-DZ" sz="9600" dirty="0" smtClean="0">
                <a:solidFill>
                  <a:schemeClr val="bg2"/>
                </a:solidFill>
              </a:rPr>
              <a:t>التقويم التكويني خلال حصص إجراء المقاطع التعلّمية:</a:t>
            </a:r>
          </a:p>
          <a:p>
            <a:pPr lvl="2" algn="r" rtl="1">
              <a:buFont typeface="Wingdings" pitchFamily="2" charset="2"/>
              <a:buChar char="v"/>
              <a:defRPr/>
            </a:pPr>
            <a:r>
              <a:rPr lang="ar-DZ" sz="9600" dirty="0" smtClean="0">
                <a:solidFill>
                  <a:srgbClr val="FF0000"/>
                </a:solidFill>
              </a:rPr>
              <a:t>تقويم عدّة جوانب من </a:t>
            </a:r>
            <a:r>
              <a:rPr lang="ar-DZ" sz="9600" dirty="0" err="1" smtClean="0">
                <a:solidFill>
                  <a:srgbClr val="FF0000"/>
                </a:solidFill>
              </a:rPr>
              <a:t>التعلّمات</a:t>
            </a:r>
            <a:r>
              <a:rPr lang="ar-DZ" sz="9600" dirty="0" smtClean="0">
                <a:solidFill>
                  <a:srgbClr val="FF0000"/>
                </a:solidFill>
              </a:rPr>
              <a:t> التي لا يمكن تقييمها في الاختبارات الفصلية والنهائية، </a:t>
            </a:r>
            <a:r>
              <a:rPr lang="ar-DZ" sz="9600" dirty="0" smtClean="0">
                <a:solidFill>
                  <a:schemeClr val="bg2"/>
                </a:solidFill>
              </a:rPr>
              <a:t>مثل</a:t>
            </a:r>
            <a:r>
              <a:rPr lang="ar-DZ" sz="9600" dirty="0" smtClean="0">
                <a:solidFill>
                  <a:srgbClr val="FF0000"/>
                </a:solidFill>
              </a:rPr>
              <a:t>: </a:t>
            </a:r>
            <a:r>
              <a:rPr lang="ar-DZ" sz="9600" dirty="0" smtClean="0">
                <a:solidFill>
                  <a:schemeClr val="bg1">
                    <a:lumMod val="60000"/>
                    <a:lumOff val="40000"/>
                  </a:schemeClr>
                </a:solidFill>
              </a:rPr>
              <a:t>لتعبير الشفهي، </a:t>
            </a:r>
            <a:r>
              <a:rPr lang="ar-DZ" sz="9600" dirty="0" err="1" smtClean="0">
                <a:solidFill>
                  <a:schemeClr val="bg1">
                    <a:lumMod val="60000"/>
                    <a:lumOff val="40000"/>
                  </a:schemeClr>
                </a:solidFill>
              </a:rPr>
              <a:t>الاعمال</a:t>
            </a:r>
            <a:r>
              <a:rPr lang="ar-DZ" sz="9600" dirty="0" smtClean="0">
                <a:solidFill>
                  <a:schemeClr val="bg1">
                    <a:lumMod val="60000"/>
                    <a:lumOff val="40000"/>
                  </a:schemeClr>
                </a:solidFill>
              </a:rPr>
              <a:t> التطبيقية، المشاريع </a:t>
            </a:r>
            <a:r>
              <a:rPr lang="ar-DZ" sz="9600" dirty="0" err="1" smtClean="0">
                <a:solidFill>
                  <a:schemeClr val="bg1">
                    <a:lumMod val="60000"/>
                    <a:lumOff val="40000"/>
                  </a:schemeClr>
                </a:solidFill>
              </a:rPr>
              <a:t>الفوجية</a:t>
            </a:r>
            <a:r>
              <a:rPr lang="ar-DZ" sz="9600" dirty="0" smtClean="0">
                <a:solidFill>
                  <a:schemeClr val="bg1">
                    <a:lumMod val="60000"/>
                    <a:lumOff val="40000"/>
                  </a:schemeClr>
                </a:solidFill>
              </a:rPr>
              <a:t>، الإنجازات الفردية؛</a:t>
            </a:r>
            <a:endParaRPr lang="ar-DZ" sz="9600" dirty="0" smtClean="0">
              <a:solidFill>
                <a:srgbClr val="FF0000"/>
              </a:solidFill>
            </a:endParaRPr>
          </a:p>
          <a:p>
            <a:pPr lvl="2" algn="r" rtl="1">
              <a:buFont typeface="Wingdings" pitchFamily="2" charset="2"/>
              <a:buChar char="v"/>
              <a:defRPr/>
            </a:pPr>
            <a:r>
              <a:rPr lang="ar-DZ" sz="9600" dirty="0" smtClean="0">
                <a:solidFill>
                  <a:schemeClr val="bg2"/>
                </a:solidFill>
              </a:rPr>
              <a:t>إجراء التقويم الذاتي والتقويم من طرف الأقران؛</a:t>
            </a:r>
          </a:p>
          <a:p>
            <a:pPr lvl="2" algn="r" rtl="1">
              <a:buFont typeface="Wingdings" pitchFamily="2" charset="2"/>
              <a:buChar char="v"/>
              <a:defRPr/>
            </a:pPr>
            <a:r>
              <a:rPr lang="ar-DZ" sz="9600" dirty="0" smtClean="0">
                <a:solidFill>
                  <a:srgbClr val="FF0000"/>
                </a:solidFill>
              </a:rPr>
              <a:t>دعم مسعى تعلّم التلاميذ، وتحديد محاور المعالجة البيداغوجية.</a:t>
            </a:r>
          </a:p>
          <a:p>
            <a:pPr lvl="2" algn="r" rtl="1">
              <a:buFont typeface="Wingdings" pitchFamily="2" charset="2"/>
              <a:buChar char="v"/>
              <a:defRPr/>
            </a:pPr>
            <a:endParaRPr lang="ar-DZ" sz="9600" dirty="0" smtClean="0">
              <a:solidFill>
                <a:srgbClr val="FF0000"/>
              </a:solidFill>
            </a:endParaRPr>
          </a:p>
          <a:p>
            <a:pPr algn="r" rtl="1">
              <a:buFont typeface="Wingdings" pitchFamily="2" charset="2"/>
              <a:buChar char="§"/>
              <a:defRPr/>
            </a:pPr>
            <a:r>
              <a:rPr lang="ar-DZ" sz="9600" dirty="0" smtClean="0">
                <a:solidFill>
                  <a:schemeClr val="bg2"/>
                </a:solidFill>
              </a:rPr>
              <a:t>نظرا لأهمّية التقويم التكويني، </a:t>
            </a:r>
            <a:r>
              <a:rPr lang="ar-DZ" sz="11600" u="sng" dirty="0" smtClean="0">
                <a:solidFill>
                  <a:srgbClr val="C00000"/>
                </a:solidFill>
              </a:rPr>
              <a:t>يجب احتسابه في عملية التقويم النهائي</a:t>
            </a:r>
            <a:endParaRPr lang="ar-DZ" sz="9600" dirty="0" smtClean="0">
              <a:solidFill>
                <a:schemeClr val="bg2"/>
              </a:solidFill>
            </a:endParaRPr>
          </a:p>
          <a:p>
            <a:pPr lvl="2" algn="r" rtl="1">
              <a:buFont typeface="Wingdings" pitchFamily="2" charset="2"/>
              <a:buChar char="v"/>
              <a:defRPr/>
            </a:pPr>
            <a:endParaRPr lang="ar-DZ" sz="8800" dirty="0" smtClean="0">
              <a:solidFill>
                <a:srgbClr val="FF0000"/>
              </a:solidFill>
            </a:endParaRPr>
          </a:p>
          <a:p>
            <a:pPr algn="r" rtl="1">
              <a:defRPr/>
            </a:pPr>
            <a:endParaRPr lang="ar-DZ" sz="9600" dirty="0" smtClean="0">
              <a:solidFill>
                <a:srgbClr val="FF0000"/>
              </a:solidFill>
            </a:endParaRPr>
          </a:p>
          <a:p>
            <a:pPr algn="r" rtl="1">
              <a:defRPr/>
            </a:pPr>
            <a:endParaRPr lang="ar-DZ" sz="9600" dirty="0" smtClean="0">
              <a:solidFill>
                <a:srgbClr val="FF0000"/>
              </a:solidFill>
            </a:endParaRPr>
          </a:p>
          <a:p>
            <a:pPr algn="r" rtl="1">
              <a:defRPr/>
            </a:pPr>
            <a:endParaRPr lang="ar-DZ" sz="9600" dirty="0" smtClean="0">
              <a:solidFill>
                <a:srgbClr val="FF0000"/>
              </a:solidFill>
            </a:endParaRPr>
          </a:p>
          <a:p>
            <a:pPr algn="r" rtl="1">
              <a:defRPr/>
            </a:pPr>
            <a:r>
              <a:rPr lang="ar-DZ" sz="4900" dirty="0" smtClean="0"/>
              <a:t> </a:t>
            </a:r>
            <a:endParaRPr lang="fr-FR" sz="4900" dirty="0" smtClean="0"/>
          </a:p>
          <a:p>
            <a:pPr algn="r" rtl="1">
              <a:defRPr/>
            </a:pPr>
            <a:endParaRPr lang="fr-FR" dirty="0"/>
          </a:p>
        </p:txBody>
      </p:sp>
    </p:spTree>
    <p:extLst>
      <p:ext uri="{BB962C8B-B14F-4D97-AF65-F5344CB8AC3E}">
        <p14:creationId xmlns:p14="http://schemas.microsoft.com/office/powerpoint/2010/main" val="145298491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2000"/>
                                        <p:tgtEl>
                                          <p:spTgt spid="3">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2000"/>
                                        <p:tgtEl>
                                          <p:spTgt spid="3">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2000"/>
                                        <p:tgtEl>
                                          <p:spTgt spid="3">
                                            <p:txEl>
                                              <p:pRg st="9" end="9"/>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60350" y="1487488"/>
            <a:ext cx="8431213" cy="4435475"/>
          </a:xfrm>
        </p:spPr>
        <p:txBody>
          <a:bodyPr>
            <a:normAutofit fontScale="32500" lnSpcReduction="20000"/>
          </a:bodyPr>
          <a:lstStyle/>
          <a:p>
            <a:pPr algn="r" rtl="1">
              <a:spcBef>
                <a:spcPts val="0"/>
              </a:spcBef>
              <a:buFont typeface="Wingdings" pitchFamily="2" charset="2"/>
              <a:buNone/>
              <a:defRPr/>
            </a:pPr>
            <a:endParaRPr lang="ar-DZ" sz="8000" u="sng" dirty="0" smtClean="0">
              <a:solidFill>
                <a:srgbClr val="C00000"/>
              </a:solidFill>
            </a:endParaRPr>
          </a:p>
          <a:p>
            <a:pPr algn="r" rtl="1">
              <a:defRPr/>
            </a:pPr>
            <a:r>
              <a:rPr lang="ar-DZ" sz="8000" dirty="0" smtClean="0">
                <a:solidFill>
                  <a:srgbClr val="002060"/>
                </a:solidFill>
              </a:rPr>
              <a:t>هي المسار الذي يمكّن المتعلّم من تجاوز الصعوبات التي تعترض تعلّمه. </a:t>
            </a:r>
            <a:endParaRPr lang="fr-FR" sz="8000" dirty="0" smtClean="0">
              <a:solidFill>
                <a:srgbClr val="002060"/>
              </a:solidFill>
            </a:endParaRPr>
          </a:p>
          <a:p>
            <a:pPr algn="r" rtl="1">
              <a:defRPr/>
            </a:pPr>
            <a:r>
              <a:rPr lang="ar-DZ" sz="8000" dirty="0" smtClean="0">
                <a:solidFill>
                  <a:srgbClr val="002060"/>
                </a:solidFill>
              </a:rPr>
              <a:t>وتظهر المعالجة </a:t>
            </a:r>
            <a:r>
              <a:rPr lang="ar-DZ" sz="8000" dirty="0" err="1" smtClean="0">
                <a:solidFill>
                  <a:srgbClr val="002060"/>
                </a:solidFill>
              </a:rPr>
              <a:t>البيداغوجية</a:t>
            </a:r>
            <a:r>
              <a:rPr lang="ar-DZ" sz="8000" dirty="0" smtClean="0">
                <a:solidFill>
                  <a:srgbClr val="002060"/>
                </a:solidFill>
              </a:rPr>
              <a:t> في عدّة مستويات من مخطّط إجراء التعلّم:</a:t>
            </a:r>
            <a:endParaRPr lang="fr-FR" sz="8000" dirty="0" smtClean="0">
              <a:solidFill>
                <a:srgbClr val="002060"/>
              </a:solidFill>
            </a:endParaRPr>
          </a:p>
          <a:p>
            <a:pPr indent="19050" algn="r" rtl="1">
              <a:buFontTx/>
              <a:buChar char="-"/>
              <a:defRPr/>
            </a:pPr>
            <a:r>
              <a:rPr lang="ar-DZ" sz="8000" dirty="0" smtClean="0">
                <a:solidFill>
                  <a:srgbClr val="FF0000"/>
                </a:solidFill>
              </a:rPr>
              <a:t> بعد الوضعية التعلّمية البسيطة</a:t>
            </a:r>
            <a:r>
              <a:rPr lang="ar-DZ" sz="8000" dirty="0" smtClean="0">
                <a:solidFill>
                  <a:srgbClr val="002060"/>
                </a:solidFill>
              </a:rPr>
              <a:t>، حيث تبدو مواطن الضعف لدى المتعلّم،</a:t>
            </a:r>
          </a:p>
          <a:p>
            <a:pPr indent="19050" algn="r" rtl="1">
              <a:buFont typeface="Wingdings" pitchFamily="2" charset="2"/>
              <a:buNone/>
              <a:defRPr/>
            </a:pPr>
            <a:r>
              <a:rPr lang="ar-DZ" sz="8000" dirty="0" smtClean="0">
                <a:solidFill>
                  <a:srgbClr val="002060"/>
                </a:solidFill>
              </a:rPr>
              <a:t> أو ضعف التحكّم في المعارف (هذه معالجة تقليدية </a:t>
            </a:r>
            <a:r>
              <a:rPr lang="ar-DZ" sz="8000" dirty="0" err="1" smtClean="0">
                <a:solidFill>
                  <a:srgbClr val="002060"/>
                </a:solidFill>
              </a:rPr>
              <a:t>ل</a:t>
            </a:r>
            <a:r>
              <a:rPr lang="ar-DZ" sz="8000" dirty="0" smtClean="0">
                <a:solidFill>
                  <a:srgbClr val="002060"/>
                </a:solidFill>
              </a:rPr>
              <a:t> بدّ منها)؛</a:t>
            </a:r>
            <a:endParaRPr lang="fr-FR" sz="8000" dirty="0" smtClean="0">
              <a:solidFill>
                <a:srgbClr val="002060"/>
              </a:solidFill>
            </a:endParaRPr>
          </a:p>
          <a:p>
            <a:pPr algn="r" rtl="1">
              <a:defRPr/>
            </a:pPr>
            <a:r>
              <a:rPr lang="ar-DZ" sz="8000" dirty="0" smtClean="0">
                <a:solidFill>
                  <a:srgbClr val="FF0000"/>
                </a:solidFill>
              </a:rPr>
              <a:t>بعد وضعية تعلّم الإدماج</a:t>
            </a:r>
            <a:r>
              <a:rPr lang="ar-DZ" sz="8000" dirty="0" smtClean="0">
                <a:solidFill>
                  <a:srgbClr val="002060"/>
                </a:solidFill>
              </a:rPr>
              <a:t>، حيث يظهر ضعف المتعلّم في تجنيد الموارد؛</a:t>
            </a:r>
            <a:endParaRPr lang="fr-FR" sz="8000" dirty="0" smtClean="0">
              <a:solidFill>
                <a:srgbClr val="002060"/>
              </a:solidFill>
            </a:endParaRPr>
          </a:p>
          <a:p>
            <a:pPr algn="r" rtl="1">
              <a:defRPr/>
            </a:pPr>
            <a:r>
              <a:rPr lang="ar-DZ" sz="8000" dirty="0" smtClean="0">
                <a:solidFill>
                  <a:srgbClr val="FF0000"/>
                </a:solidFill>
              </a:rPr>
              <a:t>بعد حلّ الوضعية المشكلة الانطلاقية</a:t>
            </a:r>
            <a:r>
              <a:rPr lang="ar-DZ" sz="8000" dirty="0" smtClean="0">
                <a:solidFill>
                  <a:srgbClr val="002060"/>
                </a:solidFill>
              </a:rPr>
              <a:t>، حيث يُظهر المتعلّم نقصا في استخدام الموارد؛</a:t>
            </a:r>
            <a:endParaRPr lang="fr-FR" sz="8000" dirty="0" smtClean="0">
              <a:solidFill>
                <a:srgbClr val="002060"/>
              </a:solidFill>
            </a:endParaRPr>
          </a:p>
          <a:p>
            <a:pPr algn="r" rtl="1">
              <a:defRPr/>
            </a:pPr>
            <a:r>
              <a:rPr lang="ar-DZ" sz="8000" dirty="0" smtClean="0">
                <a:solidFill>
                  <a:srgbClr val="FF0000"/>
                </a:solidFill>
              </a:rPr>
              <a:t>في نهاية الفصل الأوّل، ونهاية الفصل الثاني</a:t>
            </a:r>
            <a:r>
              <a:rPr lang="ar-DZ" sz="8000" dirty="0" smtClean="0">
                <a:solidFill>
                  <a:srgbClr val="002060"/>
                </a:solidFill>
              </a:rPr>
              <a:t>، بعد نتائج التقويم المرحلي الفصلي.</a:t>
            </a:r>
            <a:endParaRPr lang="fr-FR" sz="8000" dirty="0" smtClean="0">
              <a:solidFill>
                <a:srgbClr val="002060"/>
              </a:solidFill>
            </a:endParaRPr>
          </a:p>
          <a:p>
            <a:pPr algn="r" rtl="1">
              <a:spcBef>
                <a:spcPts val="0"/>
              </a:spcBef>
              <a:buFont typeface="Wingdings" pitchFamily="2" charset="2"/>
              <a:buNone/>
              <a:defRPr/>
            </a:pPr>
            <a:endParaRPr lang="ar-DZ" sz="8000" u="sng" dirty="0" smtClean="0">
              <a:solidFill>
                <a:srgbClr val="C00000"/>
              </a:solidFill>
            </a:endParaRPr>
          </a:p>
          <a:p>
            <a:pPr algn="r" rtl="1">
              <a:spcBef>
                <a:spcPts val="0"/>
              </a:spcBef>
              <a:buFont typeface="Wingdings" pitchFamily="2" charset="2"/>
              <a:buNone/>
              <a:defRPr/>
            </a:pPr>
            <a:endParaRPr lang="ar-DZ" sz="8000" u="sng" dirty="0" smtClean="0">
              <a:solidFill>
                <a:srgbClr val="C00000"/>
              </a:solidFill>
            </a:endParaRPr>
          </a:p>
          <a:p>
            <a:pPr algn="r" rtl="1">
              <a:spcBef>
                <a:spcPts val="0"/>
              </a:spcBef>
              <a:buFont typeface="Wingdings" pitchFamily="2" charset="2"/>
              <a:buNone/>
              <a:defRPr/>
            </a:pPr>
            <a:endParaRPr lang="ar-DZ" sz="8000" u="sng" dirty="0" smtClean="0">
              <a:solidFill>
                <a:srgbClr val="C00000"/>
              </a:solidFill>
            </a:endParaRPr>
          </a:p>
        </p:txBody>
      </p:sp>
      <p:sp>
        <p:nvSpPr>
          <p:cNvPr id="4" name="Titre 3"/>
          <p:cNvSpPr>
            <a:spLocks noGrp="1"/>
          </p:cNvSpPr>
          <p:nvPr>
            <p:ph type="title"/>
          </p:nvPr>
        </p:nvSpPr>
        <p:spPr>
          <a:xfrm>
            <a:off x="323850" y="260350"/>
            <a:ext cx="8229600" cy="720725"/>
          </a:xfrm>
        </p:spPr>
        <p:txBody>
          <a:bodyPr>
            <a:normAutofit/>
          </a:bodyPr>
          <a:lstStyle/>
          <a:p>
            <a:pPr algn="ctr">
              <a:defRPr/>
            </a:pPr>
            <a:r>
              <a:rPr lang="ar-DZ" sz="4000" b="1" u="sng" dirty="0" smtClean="0">
                <a:solidFill>
                  <a:srgbClr val="C00000"/>
                </a:solidFill>
              </a:rPr>
              <a:t>المعالجة </a:t>
            </a:r>
            <a:r>
              <a:rPr lang="ar-DZ" sz="4000" b="1" u="sng" dirty="0" err="1" smtClean="0">
                <a:solidFill>
                  <a:srgbClr val="C00000"/>
                </a:solidFill>
              </a:rPr>
              <a:t>البيداغوجية</a:t>
            </a:r>
            <a:endParaRPr lang="fr-FR" sz="4000" b="1" u="sng" dirty="0" smtClean="0">
              <a:solidFill>
                <a:srgbClr val="C00000"/>
              </a:solidFill>
            </a:endParaRPr>
          </a:p>
        </p:txBody>
      </p:sp>
    </p:spTree>
    <p:extLst>
      <p:ext uri="{BB962C8B-B14F-4D97-AF65-F5344CB8AC3E}">
        <p14:creationId xmlns:p14="http://schemas.microsoft.com/office/powerpoint/2010/main" val="41152450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8">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7" dur="2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8" dur="2000"/>
                                        <p:tgtEl>
                                          <p:spTgt spid="8">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5" dur="2000"/>
                                        <p:tgtEl>
                                          <p:spTgt spid="8">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p:cTn id="40" dur="2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1" dur="2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2" dur="2000"/>
                                        <p:tgtEl>
                                          <p:spTgt spid="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2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8" dur="20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9" dur="2000"/>
                                        <p:tgtEl>
                                          <p:spTgt spid="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p:cTn id="54" dur="2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5" dur="20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6"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750" y="0"/>
            <a:ext cx="8229600" cy="849313"/>
          </a:xfr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rtl="1">
              <a:defRPr/>
            </a:pPr>
            <a:r>
              <a:rPr lang="ar-SA" b="1" dirty="0" smtClean="0">
                <a:solidFill>
                  <a:schemeClr val="tx1"/>
                </a:solidFill>
              </a:rPr>
              <a:t>شبكات التقويم </a:t>
            </a:r>
            <a:r>
              <a:rPr lang="ar-DZ" b="1" dirty="0" smtClean="0">
                <a:solidFill>
                  <a:schemeClr val="tx1"/>
                </a:solidFill>
              </a:rPr>
              <a:t> بالمعايير</a:t>
            </a:r>
            <a:endParaRPr lang="fr-FR" dirty="0">
              <a:solidFill>
                <a:schemeClr val="tx1"/>
              </a:solidFill>
            </a:endParaRPr>
          </a:p>
        </p:txBody>
      </p:sp>
      <p:graphicFrame>
        <p:nvGraphicFramePr>
          <p:cNvPr id="5" name="Espace réservé du contenu 4"/>
          <p:cNvGraphicFramePr>
            <a:graphicFrameLocks noGrp="1"/>
          </p:cNvGraphicFramePr>
          <p:nvPr>
            <p:ph idx="1"/>
          </p:nvPr>
        </p:nvGraphicFramePr>
        <p:xfrm>
          <a:off x="827088" y="1412875"/>
          <a:ext cx="7921624" cy="3597275"/>
        </p:xfrm>
        <a:graphic>
          <a:graphicData uri="http://schemas.openxmlformats.org/drawingml/2006/table">
            <a:tbl>
              <a:tblPr firstRow="1" bandRow="1">
                <a:tableStyleId>{5C22544A-7EE6-4342-B048-85BDC9FD1C3A}</a:tableStyleId>
              </a:tblPr>
              <a:tblGrid>
                <a:gridCol w="2808576"/>
                <a:gridCol w="2952606"/>
                <a:gridCol w="2160442"/>
              </a:tblGrid>
              <a:tr h="1737667">
                <a:tc>
                  <a:txBody>
                    <a:bodyPr/>
                    <a:lstStyle/>
                    <a:p>
                      <a:pPr algn="ctr" rtl="1"/>
                      <a:r>
                        <a:rPr lang="ar-DZ" sz="2400" b="1" kern="1200" dirty="0" smtClean="0">
                          <a:solidFill>
                            <a:schemeClr val="bg1">
                              <a:lumMod val="50000"/>
                            </a:schemeClr>
                          </a:solidFill>
                          <a:latin typeface="+mn-lt"/>
                          <a:ea typeface="+mn-ea"/>
                          <a:cs typeface="+mn-cs"/>
                        </a:rPr>
                        <a:t>المعيار 3</a:t>
                      </a:r>
                    </a:p>
                    <a:p>
                      <a:pPr algn="ctr" rtl="1"/>
                      <a:endParaRPr lang="ar-DZ" sz="2000" b="1" kern="1200" dirty="0" smtClean="0">
                        <a:solidFill>
                          <a:schemeClr val="bg1">
                            <a:lumMod val="50000"/>
                          </a:schemeClr>
                        </a:solidFill>
                        <a:latin typeface="+mn-lt"/>
                        <a:ea typeface="+mn-ea"/>
                        <a:cs typeface="+mn-cs"/>
                      </a:endParaRPr>
                    </a:p>
                    <a:p>
                      <a:pPr algn="ctr" rtl="1"/>
                      <a:r>
                        <a:rPr lang="ar-DZ" sz="2400" b="1" kern="1200" dirty="0" err="1" smtClean="0">
                          <a:solidFill>
                            <a:schemeClr val="bg1">
                              <a:lumMod val="50000"/>
                            </a:schemeClr>
                          </a:solidFill>
                          <a:latin typeface="+mn-lt"/>
                          <a:ea typeface="+mn-ea"/>
                          <a:cs typeface="+mn-cs"/>
                        </a:rPr>
                        <a:t>سلوكات</a:t>
                      </a:r>
                      <a:r>
                        <a:rPr lang="ar-DZ" sz="2400" b="1" kern="1200" dirty="0" smtClean="0">
                          <a:solidFill>
                            <a:schemeClr val="bg1">
                              <a:lumMod val="50000"/>
                            </a:schemeClr>
                          </a:solidFill>
                          <a:latin typeface="+mn-lt"/>
                          <a:ea typeface="+mn-ea"/>
                          <a:cs typeface="+mn-cs"/>
                        </a:rPr>
                        <a:t> وقيم </a:t>
                      </a:r>
                      <a:endParaRPr lang="fr-FR" sz="2400" b="1" kern="1200" dirty="0" smtClean="0">
                        <a:solidFill>
                          <a:schemeClr val="bg1">
                            <a:lumMod val="50000"/>
                          </a:schemeClr>
                        </a:solidFill>
                        <a:latin typeface="+mn-lt"/>
                        <a:ea typeface="+mn-ea"/>
                        <a:cs typeface="+mn-cs"/>
                      </a:endParaRPr>
                    </a:p>
                    <a:p>
                      <a:pPr algn="ctr" rtl="1"/>
                      <a:endParaRPr lang="fr-FR" sz="2400" b="1" kern="1200" dirty="0" smtClean="0">
                        <a:solidFill>
                          <a:schemeClr val="bg1">
                            <a:lumMod val="50000"/>
                          </a:schemeClr>
                        </a:solidFill>
                        <a:latin typeface="+mn-lt"/>
                        <a:ea typeface="+mn-ea"/>
                        <a:cs typeface="+mn-cs"/>
                      </a:endParaRPr>
                    </a:p>
                  </a:txBody>
                  <a:tcPr marL="91449" marR="91449" marT="45728" marB="45728">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rtl="1"/>
                      <a:r>
                        <a:rPr lang="ar-DZ" sz="2400" b="1" dirty="0" smtClean="0">
                          <a:solidFill>
                            <a:schemeClr val="bg1">
                              <a:lumMod val="50000"/>
                            </a:schemeClr>
                          </a:solidFill>
                        </a:rPr>
                        <a:t>المعيار 2</a:t>
                      </a:r>
                    </a:p>
                    <a:p>
                      <a:pPr algn="ctr" rtl="1"/>
                      <a:endParaRPr lang="ar-DZ" sz="1800" b="1" dirty="0" smtClean="0">
                        <a:solidFill>
                          <a:schemeClr val="bg1">
                            <a:lumMod val="50000"/>
                          </a:schemeClr>
                        </a:solidFill>
                      </a:endParaRPr>
                    </a:p>
                    <a:p>
                      <a:pPr marL="0" algn="ctr" defTabSz="914400" rtl="1" eaLnBrk="1" latinLnBrk="0" hangingPunct="1"/>
                      <a:r>
                        <a:rPr lang="ar-DZ" sz="2400" b="1" kern="1200" dirty="0" smtClean="0">
                          <a:solidFill>
                            <a:schemeClr val="bg1">
                              <a:lumMod val="50000"/>
                            </a:schemeClr>
                          </a:solidFill>
                          <a:latin typeface="+mn-lt"/>
                          <a:ea typeface="+mn-ea"/>
                          <a:cs typeface="+mn-cs"/>
                        </a:rPr>
                        <a:t>توظيف الموارد المعرفية والكفاءات العرضية</a:t>
                      </a:r>
                      <a:endParaRPr lang="fr-FR" sz="2400" b="1" kern="1200" dirty="0" smtClean="0">
                        <a:solidFill>
                          <a:schemeClr val="bg1">
                            <a:lumMod val="50000"/>
                          </a:schemeClr>
                        </a:solidFill>
                        <a:latin typeface="+mn-lt"/>
                        <a:ea typeface="+mn-ea"/>
                        <a:cs typeface="+mn-cs"/>
                      </a:endParaRPr>
                    </a:p>
                  </a:txBody>
                  <a:tcPr marL="91449" marR="91449" marT="45728" marB="45728">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pPr algn="ctr" rtl="1"/>
                      <a:r>
                        <a:rPr lang="ar-DZ" sz="2400" b="1" dirty="0" smtClean="0">
                          <a:solidFill>
                            <a:schemeClr val="bg1">
                              <a:lumMod val="50000"/>
                            </a:schemeClr>
                          </a:solidFill>
                        </a:rPr>
                        <a:t>المعيار </a:t>
                      </a:r>
                      <a:r>
                        <a:rPr lang="ar-DZ" sz="2400" b="1" dirty="0" err="1" smtClean="0">
                          <a:solidFill>
                            <a:schemeClr val="bg1">
                              <a:lumMod val="50000"/>
                            </a:schemeClr>
                          </a:solidFill>
                        </a:rPr>
                        <a:t>1 :</a:t>
                      </a:r>
                      <a:endParaRPr lang="ar-DZ" sz="2400" b="1" dirty="0" smtClean="0">
                        <a:solidFill>
                          <a:schemeClr val="bg1">
                            <a:lumMod val="50000"/>
                          </a:schemeClr>
                        </a:solidFill>
                      </a:endParaRPr>
                    </a:p>
                    <a:p>
                      <a:pPr algn="ctr" rtl="1"/>
                      <a:r>
                        <a:rPr lang="ar-DZ" sz="1800" b="1" dirty="0" smtClean="0">
                          <a:solidFill>
                            <a:schemeClr val="bg1">
                              <a:lumMod val="50000"/>
                            </a:schemeClr>
                          </a:solidFill>
                        </a:rPr>
                        <a:t> </a:t>
                      </a:r>
                    </a:p>
                    <a:p>
                      <a:pPr marL="0" algn="ctr" defTabSz="914400" rtl="1" eaLnBrk="1" latinLnBrk="0" hangingPunct="1"/>
                      <a:r>
                        <a:rPr lang="ar-DZ" sz="2400" b="1" kern="1200" dirty="0" smtClean="0">
                          <a:solidFill>
                            <a:schemeClr val="bg1">
                              <a:lumMod val="50000"/>
                            </a:schemeClr>
                          </a:solidFill>
                          <a:latin typeface="+mn-lt"/>
                          <a:ea typeface="+mn-ea"/>
                          <a:cs typeface="+mn-cs"/>
                        </a:rPr>
                        <a:t>التحكّم في الموارد المعرفية</a:t>
                      </a:r>
                      <a:endParaRPr lang="fr-FR" sz="2400" b="1" kern="1200" dirty="0" smtClean="0">
                        <a:solidFill>
                          <a:schemeClr val="bg1">
                            <a:lumMod val="50000"/>
                          </a:schemeClr>
                        </a:solidFill>
                        <a:latin typeface="+mn-lt"/>
                        <a:ea typeface="+mn-ea"/>
                        <a:cs typeface="+mn-cs"/>
                      </a:endParaRPr>
                    </a:p>
                    <a:p>
                      <a:pPr algn="ctr" rtl="1"/>
                      <a:endParaRPr lang="fr-FR" sz="1800" dirty="0">
                        <a:solidFill>
                          <a:schemeClr val="bg1">
                            <a:lumMod val="50000"/>
                          </a:schemeClr>
                        </a:solidFill>
                      </a:endParaRPr>
                    </a:p>
                  </a:txBody>
                  <a:tcPr marL="91449" marR="91449" marT="45728" marB="45728">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r>
              <a:tr h="1859608">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u="sng" dirty="0" smtClean="0"/>
                        <a:t>المرحلة </a:t>
                      </a:r>
                      <a:r>
                        <a:rPr lang="ar-DZ" sz="2800" b="1" u="sng" dirty="0" err="1" smtClean="0"/>
                        <a:t>الانتقالية:</a:t>
                      </a:r>
                      <a:endParaRPr lang="ar-DZ" sz="2800" b="1" u="sng" dirty="0" smtClean="0"/>
                    </a:p>
                    <a:p>
                      <a:pPr marL="0" marR="0" indent="0" algn="r" defTabSz="914400" rtl="1" eaLnBrk="1" fontAlgn="auto" latinLnBrk="0" hangingPunct="1">
                        <a:lnSpc>
                          <a:spcPct val="100000"/>
                        </a:lnSpc>
                        <a:spcBef>
                          <a:spcPts val="0"/>
                        </a:spcBef>
                        <a:spcAft>
                          <a:spcPts val="0"/>
                        </a:spcAft>
                        <a:buClrTx/>
                        <a:buSzTx/>
                        <a:buFont typeface="Arial" pitchFamily="34" charset="0"/>
                        <a:buChar char="•"/>
                        <a:tabLst/>
                        <a:defRPr/>
                      </a:pPr>
                      <a:r>
                        <a:rPr lang="ar-DZ" sz="3200" b="1" u="none" dirty="0" smtClean="0">
                          <a:solidFill>
                            <a:srgbClr val="C00000"/>
                          </a:solidFill>
                        </a:rPr>
                        <a:t>عدم طرح وضعية التقويم النهائي خاصّة بالمعيار 1 فقط.</a:t>
                      </a:r>
                    </a:p>
                    <a:p>
                      <a:pPr marL="0" marR="0" indent="0" algn="r" defTabSz="914400" rtl="1" eaLnBrk="1" fontAlgn="auto" latinLnBrk="0" hangingPunct="1">
                        <a:lnSpc>
                          <a:spcPct val="100000"/>
                        </a:lnSpc>
                        <a:spcBef>
                          <a:spcPts val="0"/>
                        </a:spcBef>
                        <a:spcAft>
                          <a:spcPts val="0"/>
                        </a:spcAft>
                        <a:buClrTx/>
                        <a:buSzTx/>
                        <a:buFont typeface="Arial" pitchFamily="34" charset="0"/>
                        <a:buChar char="•"/>
                        <a:tabLst/>
                        <a:defRPr/>
                      </a:pPr>
                      <a:r>
                        <a:rPr lang="ar-DZ" sz="2800" b="1" u="none" dirty="0" smtClean="0">
                          <a:solidFill>
                            <a:schemeClr val="accent1">
                              <a:lumMod val="50000"/>
                            </a:schemeClr>
                          </a:solidFill>
                        </a:rPr>
                        <a:t>إعطاء نسبة</a:t>
                      </a:r>
                      <a:r>
                        <a:rPr lang="ar-DZ" sz="2800" b="1" u="none" baseline="0" dirty="0" smtClean="0">
                          <a:solidFill>
                            <a:schemeClr val="accent1">
                              <a:lumMod val="50000"/>
                            </a:schemeClr>
                          </a:solidFill>
                        </a:rPr>
                        <a:t> متزايدة في التنقيط للمعيارين 2 </a:t>
                      </a:r>
                      <a:r>
                        <a:rPr lang="ar-DZ" sz="2800" b="1" u="none" baseline="0" dirty="0" err="1" smtClean="0">
                          <a:solidFill>
                            <a:schemeClr val="accent1">
                              <a:lumMod val="50000"/>
                            </a:schemeClr>
                          </a:solidFill>
                        </a:rPr>
                        <a:t>و3</a:t>
                      </a:r>
                      <a:r>
                        <a:rPr lang="ar-DZ" sz="2800" b="1" u="none" baseline="0" dirty="0" smtClean="0">
                          <a:solidFill>
                            <a:schemeClr val="accent1">
                              <a:lumMod val="50000"/>
                            </a:schemeClr>
                          </a:solidFill>
                        </a:rPr>
                        <a:t> </a:t>
                      </a:r>
                      <a:r>
                        <a:rPr lang="ar-DZ" sz="2800" b="1" u="none" baseline="0" dirty="0" err="1" smtClean="0">
                          <a:solidFill>
                            <a:schemeClr val="accent1">
                              <a:lumMod val="50000"/>
                            </a:schemeClr>
                          </a:solidFill>
                        </a:rPr>
                        <a:t>.</a:t>
                      </a:r>
                      <a:endParaRPr lang="ar-DZ" sz="2800" b="1" u="none" baseline="0" dirty="0" smtClean="0">
                        <a:solidFill>
                          <a:schemeClr val="accent1">
                            <a:lumMod val="50000"/>
                          </a:schemeClr>
                        </a:solidFill>
                      </a:endParaRPr>
                    </a:p>
                    <a:p>
                      <a:pPr marL="0" marR="0" indent="0" algn="r" defTabSz="914400" rtl="1" eaLnBrk="1" fontAlgn="auto" latinLnBrk="0" hangingPunct="1">
                        <a:lnSpc>
                          <a:spcPct val="100000"/>
                        </a:lnSpc>
                        <a:spcBef>
                          <a:spcPts val="0"/>
                        </a:spcBef>
                        <a:spcAft>
                          <a:spcPts val="0"/>
                        </a:spcAft>
                        <a:buClrTx/>
                        <a:buSzTx/>
                        <a:buFont typeface="Arial" pitchFamily="34" charset="0"/>
                        <a:buChar char="•"/>
                        <a:tabLst/>
                        <a:defRPr/>
                      </a:pPr>
                      <a:endParaRPr lang="fr-FR" sz="2800" u="none" dirty="0" smtClean="0">
                        <a:solidFill>
                          <a:schemeClr val="accent1">
                            <a:lumMod val="50000"/>
                          </a:schemeClr>
                        </a:solidFill>
                      </a:endParaRPr>
                    </a:p>
                  </a:txBody>
                  <a:tcPr marL="91449" marR="91449" marT="45728" marB="45728">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hMerge="1">
                  <a:txBody>
                    <a:bodyPr/>
                    <a:lstStyle/>
                    <a:p>
                      <a:pPr algn="ctr" rtl="1"/>
                      <a:endParaRPr lang="fr-F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rtl="1"/>
                      <a:endParaRPr lang="fr-FR" sz="2000" b="1"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746755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77838" y="222250"/>
            <a:ext cx="8229600" cy="1143000"/>
          </a:xfrm>
        </p:spPr>
        <p:txBody>
          <a:bodyPr>
            <a:normAutofit fontScale="90000"/>
          </a:bodyPr>
          <a:lstStyle/>
          <a:p>
            <a:pPr algn="ctr" rtl="1">
              <a:defRPr/>
            </a:pPr>
            <a:r>
              <a:rPr lang="ar-DZ" b="1" dirty="0" smtClean="0">
                <a:solidFill>
                  <a:srgbClr val="C00000"/>
                </a:solidFill>
              </a:rPr>
              <a:t>التقويم في الطور الأوّل من التعليم الابتدائي 1</a:t>
            </a:r>
            <a:endParaRPr lang="fr-FR" dirty="0">
              <a:solidFill>
                <a:srgbClr val="C00000"/>
              </a:solidFill>
            </a:endParaRPr>
          </a:p>
        </p:txBody>
      </p:sp>
      <p:sp>
        <p:nvSpPr>
          <p:cNvPr id="5" name="Espace réservé du contenu 5"/>
          <p:cNvSpPr>
            <a:spLocks noGrp="1"/>
          </p:cNvSpPr>
          <p:nvPr>
            <p:ph sz="quarter" idx="4294967295"/>
          </p:nvPr>
        </p:nvSpPr>
        <p:spPr>
          <a:xfrm>
            <a:off x="4519613" y="1419225"/>
            <a:ext cx="4624387" cy="4319588"/>
          </a:xfrm>
        </p:spPr>
        <p:txBody>
          <a:bodyPr>
            <a:normAutofit fontScale="92500"/>
          </a:bodyPr>
          <a:lstStyle/>
          <a:p>
            <a:pPr algn="r" rtl="1">
              <a:buFont typeface="Wingdings" pitchFamily="2" charset="2"/>
              <a:buChar char="v"/>
              <a:defRPr/>
            </a:pPr>
            <a:r>
              <a:rPr lang="ar-DZ" sz="2800" u="sng" dirty="0" smtClean="0">
                <a:solidFill>
                  <a:srgbClr val="C00000"/>
                </a:solidFill>
              </a:rPr>
              <a:t>من ملمح التخرّج من الطور الأوّل</a:t>
            </a:r>
            <a:r>
              <a:rPr lang="ar-DZ" dirty="0" smtClean="0">
                <a:solidFill>
                  <a:srgbClr val="C00000"/>
                </a:solidFill>
              </a:rPr>
              <a:t> :</a:t>
            </a:r>
          </a:p>
          <a:p>
            <a:pPr algn="r" rtl="1">
              <a:buFont typeface="Wingdings" pitchFamily="2" charset="2"/>
              <a:buChar char="v"/>
              <a:defRPr/>
            </a:pPr>
            <a:r>
              <a:rPr lang="ar-DZ" dirty="0" smtClean="0">
                <a:solidFill>
                  <a:schemeClr val="bg2"/>
                </a:solidFill>
              </a:rPr>
              <a:t>التحكّم في </a:t>
            </a:r>
            <a:r>
              <a:rPr lang="ar-DZ" dirty="0" err="1" smtClean="0">
                <a:solidFill>
                  <a:schemeClr val="bg2"/>
                </a:solidFill>
              </a:rPr>
              <a:t>التعلّمين</a:t>
            </a:r>
            <a:r>
              <a:rPr lang="ar-DZ" dirty="0" smtClean="0">
                <a:solidFill>
                  <a:schemeClr val="bg2"/>
                </a:solidFill>
              </a:rPr>
              <a:t> الأساسيين:</a:t>
            </a:r>
          </a:p>
          <a:p>
            <a:pPr algn="r" rtl="1">
              <a:buFont typeface="Wingdings" pitchFamily="2" charset="2"/>
              <a:buChar char="Ø"/>
              <a:defRPr/>
            </a:pPr>
            <a:r>
              <a:rPr lang="ar-DZ" sz="2600" dirty="0" smtClean="0">
                <a:solidFill>
                  <a:srgbClr val="00B050"/>
                </a:solidFill>
              </a:rPr>
              <a:t>الكتابة والقراءة والتواصل باللغة العربية</a:t>
            </a:r>
            <a:r>
              <a:rPr lang="ar-DZ" sz="2200" dirty="0" smtClean="0">
                <a:solidFill>
                  <a:srgbClr val="00B050"/>
                </a:solidFill>
              </a:rPr>
              <a:t>؛</a:t>
            </a:r>
          </a:p>
          <a:p>
            <a:pPr algn="r" rtl="1">
              <a:buFont typeface="Wingdings" pitchFamily="2" charset="2"/>
              <a:buChar char="Ø"/>
              <a:defRPr/>
            </a:pPr>
            <a:r>
              <a:rPr lang="ar-DZ" sz="2800" dirty="0" smtClean="0">
                <a:solidFill>
                  <a:srgbClr val="0070C0"/>
                </a:solidFill>
              </a:rPr>
              <a:t>التحكّم في الأعداد والعمليات الحسابية؛ </a:t>
            </a:r>
          </a:p>
          <a:p>
            <a:pPr algn="r" rtl="1">
              <a:buFont typeface="Wingdings" pitchFamily="2" charset="2"/>
              <a:buNone/>
              <a:defRPr/>
            </a:pPr>
            <a:r>
              <a:rPr lang="ar-DZ" sz="3000" dirty="0" smtClean="0">
                <a:solidFill>
                  <a:srgbClr val="0070C0"/>
                </a:solidFill>
              </a:rPr>
              <a:t>   بالإضافة إلى القيم </a:t>
            </a:r>
            <a:r>
              <a:rPr lang="ar-DZ" sz="3000" dirty="0" err="1" smtClean="0">
                <a:solidFill>
                  <a:srgbClr val="0070C0"/>
                </a:solidFill>
              </a:rPr>
              <a:t>والسلوكات</a:t>
            </a:r>
            <a:r>
              <a:rPr lang="ar-DZ" sz="3000" dirty="0" smtClean="0">
                <a:solidFill>
                  <a:srgbClr val="0070C0"/>
                </a:solidFill>
              </a:rPr>
              <a:t>.</a:t>
            </a:r>
          </a:p>
          <a:p>
            <a:pPr algn="r" rtl="1">
              <a:buFont typeface="Wingdings" pitchFamily="2" charset="2"/>
              <a:buChar char="v"/>
              <a:defRPr/>
            </a:pPr>
            <a:r>
              <a:rPr lang="ar-DZ" sz="2600" u="sng" dirty="0" smtClean="0">
                <a:solidFill>
                  <a:srgbClr val="C00000"/>
                </a:solidFill>
              </a:rPr>
              <a:t>هدف التقويم في الطور الأوّل:</a:t>
            </a:r>
            <a:r>
              <a:rPr lang="ar-DZ" u="sng" dirty="0" smtClean="0"/>
              <a:t> </a:t>
            </a:r>
          </a:p>
          <a:p>
            <a:pPr algn="r" rtl="1">
              <a:buFont typeface="Wingdings" pitchFamily="2" charset="2"/>
              <a:buChar char="v"/>
              <a:defRPr/>
            </a:pPr>
            <a:r>
              <a:rPr lang="ar-DZ" sz="3000" dirty="0" smtClean="0">
                <a:solidFill>
                  <a:schemeClr val="bg1">
                    <a:lumMod val="50000"/>
                  </a:schemeClr>
                </a:solidFill>
              </a:rPr>
              <a:t>التأكّد من اكتساب مستوى نموّ مقبول لدى كلّ التلاميذ المتمدرسين.</a:t>
            </a:r>
            <a:endParaRPr lang="fr-FR" sz="3000" dirty="0">
              <a:solidFill>
                <a:schemeClr val="bg1">
                  <a:lumMod val="50000"/>
                </a:schemeClr>
              </a:solidFill>
            </a:endParaRPr>
          </a:p>
        </p:txBody>
      </p:sp>
      <p:sp>
        <p:nvSpPr>
          <p:cNvPr id="6" name="Espace réservé du contenu 4"/>
          <p:cNvSpPr>
            <a:spLocks noGrp="1"/>
          </p:cNvSpPr>
          <p:nvPr>
            <p:ph sz="half" idx="4294967295"/>
          </p:nvPr>
        </p:nvSpPr>
        <p:spPr>
          <a:xfrm>
            <a:off x="169863" y="1300163"/>
            <a:ext cx="4295775" cy="4090987"/>
          </a:xfrm>
        </p:spPr>
        <p:txBody>
          <a:bodyPr/>
          <a:lstStyle/>
          <a:p>
            <a:pPr algn="r" rtl="1">
              <a:buFont typeface="Wingdings" pitchFamily="2" charset="2"/>
              <a:buChar char="v"/>
            </a:pPr>
            <a:r>
              <a:rPr lang="ar-DZ" altLang="fr-FR" sz="2600" dirty="0" smtClean="0">
                <a:solidFill>
                  <a:schemeClr val="bg2"/>
                </a:solidFill>
              </a:rPr>
              <a:t>تحتوي كشوف التقويم الفصلية  في السنة الأولى الابتدائية على </a:t>
            </a:r>
            <a:r>
              <a:rPr lang="ar-DZ" altLang="fr-FR" sz="2600" dirty="0" smtClean="0">
                <a:solidFill>
                  <a:srgbClr val="C00000"/>
                </a:solidFill>
              </a:rPr>
              <a:t>ملاحظات حول مستوى نموّ الكفاءات دون علامات.</a:t>
            </a:r>
          </a:p>
          <a:p>
            <a:pPr algn="r" rtl="1">
              <a:buFont typeface="Wingdings" pitchFamily="2" charset="2"/>
              <a:buChar char="v"/>
            </a:pPr>
            <a:r>
              <a:rPr lang="ar-DZ" altLang="fr-FR" sz="2400" dirty="0" smtClean="0">
                <a:solidFill>
                  <a:srgbClr val="0070C0"/>
                </a:solidFill>
              </a:rPr>
              <a:t>وجود ملاحظة من النوع ”</a:t>
            </a:r>
            <a:r>
              <a:rPr lang="ar-DZ" altLang="fr-FR" sz="2400" dirty="0" smtClean="0">
                <a:solidFill>
                  <a:srgbClr val="C00000"/>
                </a:solidFill>
              </a:rPr>
              <a:t>غير متحكّم</a:t>
            </a:r>
            <a:r>
              <a:rPr lang="ar-DZ" altLang="fr-FR" sz="2000" dirty="0" smtClean="0">
                <a:solidFill>
                  <a:srgbClr val="0070C0"/>
                </a:solidFill>
              </a:rPr>
              <a:t>“</a:t>
            </a:r>
            <a:r>
              <a:rPr lang="ar-DZ" altLang="fr-FR" sz="2600" dirty="0" smtClean="0">
                <a:solidFill>
                  <a:srgbClr val="0070C0"/>
                </a:solidFill>
              </a:rPr>
              <a:t> يؤدّي إلى معالجة إجبارية.</a:t>
            </a:r>
          </a:p>
          <a:p>
            <a:pPr algn="r" rtl="1">
              <a:buFont typeface="Wingdings" pitchFamily="2" charset="2"/>
              <a:buChar char="v"/>
            </a:pPr>
            <a:r>
              <a:rPr lang="ar-DZ" altLang="fr-FR" sz="2600" dirty="0" smtClean="0">
                <a:solidFill>
                  <a:schemeClr val="bg2"/>
                </a:solidFill>
              </a:rPr>
              <a:t>يكون الانتقال من السنة الأولى إلى السنة الثانية </a:t>
            </a:r>
            <a:r>
              <a:rPr lang="ar-DZ" altLang="fr-FR" sz="2600" dirty="0" smtClean="0">
                <a:solidFill>
                  <a:srgbClr val="C00000"/>
                </a:solidFill>
              </a:rPr>
              <a:t>انتقالا آليا لكلّ متعلّم تابَع الدراسة بصفة منتظمة.</a:t>
            </a:r>
            <a:endParaRPr lang="fr-FR" altLang="fr-FR" sz="2800" dirty="0" smtClean="0">
              <a:solidFill>
                <a:srgbClr val="C00000"/>
              </a:solidFill>
            </a:endParaRPr>
          </a:p>
          <a:p>
            <a:endParaRPr lang="fr-FR" altLang="fr-FR" dirty="0" smtClean="0"/>
          </a:p>
        </p:txBody>
      </p:sp>
    </p:spTree>
    <p:extLst>
      <p:ext uri="{BB962C8B-B14F-4D97-AF65-F5344CB8AC3E}">
        <p14:creationId xmlns:p14="http://schemas.microsoft.com/office/powerpoint/2010/main" val="196361355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5">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5">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5">
                                            <p:txEl>
                                              <p:pRg st="3" end="3"/>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6" dur="2000"/>
                                        <p:tgtEl>
                                          <p:spTgt spid="5">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3" dur="2000"/>
                                        <p:tgtEl>
                                          <p:spTgt spid="5">
                                            <p:txEl>
                                              <p:pRg st="5" end="5"/>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 calcmode="lin" valueType="num">
                                      <p:cBhvr>
                                        <p:cTn id="46" dur="2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7" dur="20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8" dur="2000"/>
                                        <p:tgtEl>
                                          <p:spTgt spid="5">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p:cTn id="5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4"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5" dur="2000"/>
                                        <p:tgtEl>
                                          <p:spTgt spid="6">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p:cTn id="60"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1"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2" dur="2000"/>
                                        <p:tgtEl>
                                          <p:spTgt spid="6">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p:cTn id="67"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8"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 élevé, ouvert, main, geste - csp6989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66" y="1165520"/>
            <a:ext cx="7848872" cy="5657598"/>
          </a:xfrm>
          <a:prstGeom prst="rect">
            <a:avLst/>
          </a:prstGeom>
          <a:extLst/>
        </p:spPr>
        <p:style>
          <a:lnRef idx="3">
            <a:schemeClr val="lt1"/>
          </a:lnRef>
          <a:fillRef idx="1">
            <a:schemeClr val="accent3"/>
          </a:fillRef>
          <a:effectRef idx="1">
            <a:schemeClr val="accent3"/>
          </a:effectRef>
          <a:fontRef idx="minor">
            <a:schemeClr val="lt1"/>
          </a:fontRef>
        </p:style>
      </p:pic>
      <p:sp>
        <p:nvSpPr>
          <p:cNvPr id="6" name="ZoneTexte 5"/>
          <p:cNvSpPr txBox="1"/>
          <p:nvPr/>
        </p:nvSpPr>
        <p:spPr>
          <a:xfrm rot="20181043">
            <a:off x="5894426" y="3852767"/>
            <a:ext cx="2167259"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200" b="1" dirty="0" smtClean="0">
                <a:solidFill>
                  <a:schemeClr val="bg1"/>
                </a:solidFill>
              </a:rPr>
              <a:t>في المجتمع</a:t>
            </a:r>
            <a:endParaRPr lang="fr-FR" sz="3200" b="1" dirty="0">
              <a:solidFill>
                <a:schemeClr val="bg1"/>
              </a:solidFill>
            </a:endParaRPr>
          </a:p>
        </p:txBody>
      </p:sp>
      <p:sp>
        <p:nvSpPr>
          <p:cNvPr id="8" name="ZoneTexte 7"/>
          <p:cNvSpPr txBox="1"/>
          <p:nvPr/>
        </p:nvSpPr>
        <p:spPr>
          <a:xfrm rot="18225745">
            <a:off x="4409053" y="2264989"/>
            <a:ext cx="250301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2000" b="1" dirty="0" smtClean="0">
                <a:solidFill>
                  <a:schemeClr val="bg1"/>
                </a:solidFill>
              </a:rPr>
              <a:t>في </a:t>
            </a:r>
            <a:r>
              <a:rPr lang="ar-SA" sz="2800" b="1" dirty="0" smtClean="0">
                <a:solidFill>
                  <a:schemeClr val="bg1"/>
                </a:solidFill>
              </a:rPr>
              <a:t>المؤسسة</a:t>
            </a:r>
            <a:r>
              <a:rPr lang="ar-SA" sz="2000" b="1" dirty="0" smtClean="0">
                <a:solidFill>
                  <a:schemeClr val="bg1"/>
                </a:solidFill>
              </a:rPr>
              <a:t> </a:t>
            </a:r>
            <a:r>
              <a:rPr lang="ar-SA" sz="2400" b="1" dirty="0" smtClean="0">
                <a:solidFill>
                  <a:schemeClr val="bg1"/>
                </a:solidFill>
              </a:rPr>
              <a:t>التعليمية</a:t>
            </a:r>
            <a:endParaRPr lang="fr-FR" sz="2000" b="1" dirty="0">
              <a:solidFill>
                <a:schemeClr val="bg1"/>
              </a:solidFill>
            </a:endParaRPr>
          </a:p>
        </p:txBody>
      </p:sp>
      <p:sp>
        <p:nvSpPr>
          <p:cNvPr id="9" name="ZoneTexte 8"/>
          <p:cNvSpPr txBox="1"/>
          <p:nvPr/>
        </p:nvSpPr>
        <p:spPr>
          <a:xfrm rot="17295922">
            <a:off x="3160966" y="1861192"/>
            <a:ext cx="2277159"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200" b="1" dirty="0" smtClean="0">
                <a:solidFill>
                  <a:schemeClr val="bg1"/>
                </a:solidFill>
              </a:rPr>
              <a:t>قبل التدريس</a:t>
            </a:r>
            <a:endParaRPr lang="fr-FR" sz="3200" b="1" dirty="0">
              <a:solidFill>
                <a:schemeClr val="bg1"/>
              </a:solidFill>
            </a:endParaRPr>
          </a:p>
        </p:txBody>
      </p:sp>
      <p:sp>
        <p:nvSpPr>
          <p:cNvPr id="10" name="ZoneTexte 9"/>
          <p:cNvSpPr txBox="1"/>
          <p:nvPr/>
        </p:nvSpPr>
        <p:spPr>
          <a:xfrm rot="16879592">
            <a:off x="2020911" y="1582134"/>
            <a:ext cx="2227565"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200" b="1" dirty="0">
                <a:solidFill>
                  <a:schemeClr val="bg1"/>
                </a:solidFill>
              </a:rPr>
              <a:t>أثناء التدريس</a:t>
            </a:r>
            <a:endParaRPr lang="fr-FR" sz="3200" b="1" dirty="0">
              <a:solidFill>
                <a:schemeClr val="bg1"/>
              </a:solidFill>
            </a:endParaRPr>
          </a:p>
        </p:txBody>
      </p:sp>
      <p:sp>
        <p:nvSpPr>
          <p:cNvPr id="11" name="ZoneTexte 10"/>
          <p:cNvSpPr txBox="1"/>
          <p:nvPr/>
        </p:nvSpPr>
        <p:spPr>
          <a:xfrm rot="3313197">
            <a:off x="217590" y="2234210"/>
            <a:ext cx="1946578"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200" b="1" dirty="0">
                <a:solidFill>
                  <a:schemeClr val="bg1"/>
                </a:solidFill>
              </a:rPr>
              <a:t>بعد </a:t>
            </a:r>
            <a:r>
              <a:rPr lang="ar-SA" sz="3200" b="1" dirty="0" smtClean="0">
                <a:solidFill>
                  <a:schemeClr val="bg1"/>
                </a:solidFill>
              </a:rPr>
              <a:t>التدريس</a:t>
            </a:r>
            <a:endParaRPr lang="fr-FR" sz="3200" b="1" dirty="0">
              <a:solidFill>
                <a:schemeClr val="bg1"/>
              </a:solidFill>
            </a:endParaRPr>
          </a:p>
        </p:txBody>
      </p:sp>
      <p:sp>
        <p:nvSpPr>
          <p:cNvPr id="12" name="ZoneTexte 11"/>
          <p:cNvSpPr txBox="1"/>
          <p:nvPr/>
        </p:nvSpPr>
        <p:spPr>
          <a:xfrm>
            <a:off x="1405953" y="6488668"/>
            <a:ext cx="6160153" cy="369332"/>
          </a:xfrm>
          <a:prstGeom prst="rect">
            <a:avLst/>
          </a:prstGeom>
          <a:solidFill>
            <a:schemeClr val="tx1"/>
          </a:solidFill>
        </p:spPr>
        <p:txBody>
          <a:bodyPr wrap="square" rtlCol="0">
            <a:spAutoFit/>
          </a:bodyPr>
          <a:lstStyle/>
          <a:p>
            <a:endParaRPr lang="fr-FR" dirty="0"/>
          </a:p>
        </p:txBody>
      </p:sp>
      <p:pic>
        <p:nvPicPr>
          <p:cNvPr id="1026" name="Picture 2" descr="Modèle du cerveau humain 3D"/>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15790" y="3140968"/>
            <a:ext cx="2718264" cy="1706703"/>
          </a:xfrm>
          <a:prstGeom prst="rect">
            <a:avLst/>
          </a:prstGeom>
          <a:ln>
            <a:noFill/>
          </a:ln>
          <a:effectLst>
            <a:softEdge rad="112500"/>
          </a:effectLst>
        </p:spPr>
        <p:style>
          <a:lnRef idx="0">
            <a:schemeClr val="accent3"/>
          </a:lnRef>
          <a:fillRef idx="3">
            <a:schemeClr val="accent3"/>
          </a:fillRef>
          <a:effectRef idx="3">
            <a:schemeClr val="accent3"/>
          </a:effectRef>
          <a:fontRef idx="minor">
            <a:schemeClr val="lt1"/>
          </a:fontRef>
        </p:style>
      </p:pic>
      <p:sp>
        <p:nvSpPr>
          <p:cNvPr id="2" name="مستطيل مستدير الزوايا 1"/>
          <p:cNvSpPr/>
          <p:nvPr/>
        </p:nvSpPr>
        <p:spPr>
          <a:xfrm>
            <a:off x="2469752" y="0"/>
            <a:ext cx="4140098" cy="5341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rgbClr val="0000FF"/>
                </a:solidFill>
              </a:rPr>
              <a:t>كفاءات المدرس</a:t>
            </a:r>
            <a:endParaRPr lang="ar-SA" sz="3200" b="1" dirty="0">
              <a:solidFill>
                <a:srgbClr val="0000FF"/>
              </a:solidFill>
            </a:endParaRPr>
          </a:p>
        </p:txBody>
      </p:sp>
    </p:spTree>
    <p:extLst>
      <p:ext uri="{BB962C8B-B14F-4D97-AF65-F5344CB8AC3E}">
        <p14:creationId xmlns:p14="http://schemas.microsoft.com/office/powerpoint/2010/main" val="2065392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style.rotation</p:attrName>
                                        </p:attrNameLst>
                                      </p:cBhvr>
                                      <p:tavLst>
                                        <p:tav tm="0">
                                          <p:val>
                                            <p:fltVal val="720"/>
                                          </p:val>
                                        </p:tav>
                                        <p:tav tm="100000">
                                          <p:val>
                                            <p:fltVal val="0"/>
                                          </p:val>
                                        </p:tav>
                                      </p:tavLst>
                                    </p:anim>
                                    <p:anim calcmode="lin" valueType="num">
                                      <p:cBhvr>
                                        <p:cTn id="16" dur="2000" fill="hold"/>
                                        <p:tgtEl>
                                          <p:spTgt spid="2050"/>
                                        </p:tgtEl>
                                        <p:attrNameLst>
                                          <p:attrName>ppt_h</p:attrName>
                                        </p:attrNameLst>
                                      </p:cBhvr>
                                      <p:tavLst>
                                        <p:tav tm="0">
                                          <p:val>
                                            <p:fltVal val="0"/>
                                          </p:val>
                                        </p:tav>
                                        <p:tav tm="100000">
                                          <p:val>
                                            <p:strVal val="#ppt_h"/>
                                          </p:val>
                                        </p:tav>
                                      </p:tavLst>
                                    </p:anim>
                                    <p:anim calcmode="lin" valueType="num">
                                      <p:cBhvr>
                                        <p:cTn id="17" dur="2000" fill="hold"/>
                                        <p:tgtEl>
                                          <p:spTgt spid="2050"/>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anim calcmode="lin" valueType="num">
                                      <p:cBhvr>
                                        <p:cTn id="21" dur="2000" fill="hold"/>
                                        <p:tgtEl>
                                          <p:spTgt spid="1026"/>
                                        </p:tgtEl>
                                        <p:attrNameLst>
                                          <p:attrName>style.rotation</p:attrName>
                                        </p:attrNameLst>
                                      </p:cBhvr>
                                      <p:tavLst>
                                        <p:tav tm="0">
                                          <p:val>
                                            <p:fltVal val="720"/>
                                          </p:val>
                                        </p:tav>
                                        <p:tav tm="100000">
                                          <p:val>
                                            <p:fltVal val="0"/>
                                          </p:val>
                                        </p:tav>
                                      </p:tavLst>
                                    </p:anim>
                                    <p:anim calcmode="lin" valueType="num">
                                      <p:cBhvr>
                                        <p:cTn id="22" dur="2000" fill="hold"/>
                                        <p:tgtEl>
                                          <p:spTgt spid="1026"/>
                                        </p:tgtEl>
                                        <p:attrNameLst>
                                          <p:attrName>ppt_h</p:attrName>
                                        </p:attrNameLst>
                                      </p:cBhvr>
                                      <p:tavLst>
                                        <p:tav tm="0">
                                          <p:val>
                                            <p:fltVal val="0"/>
                                          </p:val>
                                        </p:tav>
                                        <p:tav tm="100000">
                                          <p:val>
                                            <p:strVal val="#ppt_h"/>
                                          </p:val>
                                        </p:tav>
                                      </p:tavLst>
                                    </p:anim>
                                    <p:anim calcmode="lin" valueType="num">
                                      <p:cBhvr>
                                        <p:cTn id="23"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 élevé, ouvert, main, geste - csp6989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66" y="1879025"/>
            <a:ext cx="7490762" cy="49789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rot="20181043">
            <a:off x="6036033" y="4266543"/>
            <a:ext cx="1136660" cy="369332"/>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a:ln w="10541" cmpd="sng">
                  <a:solidFill>
                    <a:schemeClr val="accent1">
                      <a:shade val="88000"/>
                      <a:satMod val="110000"/>
                    </a:schemeClr>
                  </a:solidFill>
                  <a:prstDash val="solid"/>
                </a:ln>
                <a:solidFill>
                  <a:schemeClr val="tx1"/>
                </a:solidFill>
              </a:rPr>
              <a:t>في المجتمع</a:t>
            </a:r>
            <a:endParaRPr lang="fr-FR" b="1" dirty="0">
              <a:ln w="10541" cmpd="sng">
                <a:solidFill>
                  <a:schemeClr val="accent1">
                    <a:shade val="88000"/>
                    <a:satMod val="110000"/>
                  </a:schemeClr>
                </a:solidFill>
                <a:prstDash val="solid"/>
              </a:ln>
              <a:solidFill>
                <a:schemeClr val="tx1"/>
              </a:solidFill>
            </a:endParaRPr>
          </a:p>
        </p:txBody>
      </p:sp>
      <p:sp>
        <p:nvSpPr>
          <p:cNvPr id="8" name="ZoneTexte 7"/>
          <p:cNvSpPr txBox="1"/>
          <p:nvPr/>
        </p:nvSpPr>
        <p:spPr>
          <a:xfrm rot="18225745">
            <a:off x="4551379" y="2773289"/>
            <a:ext cx="1860334" cy="400110"/>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1600" b="1" dirty="0">
                <a:ln w="10541" cmpd="sng">
                  <a:solidFill>
                    <a:schemeClr val="accent1">
                      <a:shade val="88000"/>
                      <a:satMod val="110000"/>
                    </a:schemeClr>
                  </a:solidFill>
                  <a:prstDash val="solid"/>
                </a:ln>
                <a:solidFill>
                  <a:schemeClr val="tx1"/>
                </a:solidFill>
              </a:rPr>
              <a:t>في </a:t>
            </a:r>
            <a:r>
              <a:rPr lang="ar-SA" sz="2000" b="1" dirty="0">
                <a:ln w="10541" cmpd="sng">
                  <a:solidFill>
                    <a:schemeClr val="accent1">
                      <a:shade val="88000"/>
                      <a:satMod val="110000"/>
                    </a:schemeClr>
                  </a:solidFill>
                  <a:prstDash val="solid"/>
                </a:ln>
                <a:solidFill>
                  <a:schemeClr val="tx1"/>
                </a:solidFill>
              </a:rPr>
              <a:t>المؤسسة</a:t>
            </a:r>
            <a:r>
              <a:rPr lang="ar-SA" sz="1600" b="1" dirty="0">
                <a:ln w="10541" cmpd="sng">
                  <a:solidFill>
                    <a:schemeClr val="accent1">
                      <a:shade val="88000"/>
                      <a:satMod val="110000"/>
                    </a:schemeClr>
                  </a:solidFill>
                  <a:prstDash val="solid"/>
                </a:ln>
                <a:solidFill>
                  <a:schemeClr val="tx1"/>
                </a:solidFill>
              </a:rPr>
              <a:t> </a:t>
            </a:r>
            <a:r>
              <a:rPr lang="ar-SA" b="1" dirty="0">
                <a:ln w="10541" cmpd="sng">
                  <a:solidFill>
                    <a:schemeClr val="accent1">
                      <a:shade val="88000"/>
                      <a:satMod val="110000"/>
                    </a:schemeClr>
                  </a:solidFill>
                  <a:prstDash val="solid"/>
                </a:ln>
                <a:solidFill>
                  <a:schemeClr val="tx1"/>
                </a:solidFill>
              </a:rPr>
              <a:t>التعليمية</a:t>
            </a:r>
            <a:endParaRPr lang="fr-FR" sz="1600" b="1" dirty="0">
              <a:ln w="10541" cmpd="sng">
                <a:solidFill>
                  <a:schemeClr val="accent1">
                    <a:shade val="88000"/>
                    <a:satMod val="110000"/>
                  </a:schemeClr>
                </a:solidFill>
                <a:prstDash val="solid"/>
              </a:ln>
              <a:solidFill>
                <a:schemeClr val="tx1"/>
              </a:solidFill>
            </a:endParaRPr>
          </a:p>
        </p:txBody>
      </p:sp>
      <p:sp>
        <p:nvSpPr>
          <p:cNvPr id="9" name="ZoneTexte 8"/>
          <p:cNvSpPr txBox="1"/>
          <p:nvPr/>
        </p:nvSpPr>
        <p:spPr>
          <a:xfrm rot="17290986">
            <a:off x="3486263" y="2529441"/>
            <a:ext cx="1573096" cy="369332"/>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a:ln w="10541" cmpd="sng">
                  <a:solidFill>
                    <a:schemeClr val="accent1">
                      <a:shade val="88000"/>
                      <a:satMod val="110000"/>
                    </a:schemeClr>
                  </a:solidFill>
                  <a:prstDash val="solid"/>
                </a:ln>
                <a:solidFill>
                  <a:schemeClr val="tx1"/>
                </a:solidFill>
              </a:rPr>
              <a:t>قبل </a:t>
            </a:r>
            <a:r>
              <a:rPr lang="ar-SA" b="1" dirty="0" smtClean="0">
                <a:ln w="10541" cmpd="sng">
                  <a:solidFill>
                    <a:schemeClr val="accent1">
                      <a:shade val="88000"/>
                      <a:satMod val="110000"/>
                    </a:schemeClr>
                  </a:solidFill>
                  <a:prstDash val="solid"/>
                </a:ln>
                <a:solidFill>
                  <a:schemeClr val="tx1"/>
                </a:solidFill>
              </a:rPr>
              <a:t> </a:t>
            </a:r>
            <a:r>
              <a:rPr lang="ar-SA" b="1" dirty="0">
                <a:ln w="10541" cmpd="sng">
                  <a:solidFill>
                    <a:schemeClr val="accent1">
                      <a:shade val="88000"/>
                      <a:satMod val="110000"/>
                    </a:schemeClr>
                  </a:solidFill>
                  <a:prstDash val="solid"/>
                </a:ln>
                <a:solidFill>
                  <a:schemeClr val="tx1"/>
                </a:solidFill>
              </a:rPr>
              <a:t>التدريس</a:t>
            </a:r>
            <a:endParaRPr lang="fr-FR" b="1" dirty="0">
              <a:ln w="10541" cmpd="sng">
                <a:solidFill>
                  <a:schemeClr val="accent1">
                    <a:shade val="88000"/>
                    <a:satMod val="110000"/>
                  </a:schemeClr>
                </a:solidFill>
                <a:prstDash val="solid"/>
              </a:ln>
              <a:solidFill>
                <a:schemeClr val="tx1"/>
              </a:solidFill>
            </a:endParaRPr>
          </a:p>
        </p:txBody>
      </p:sp>
      <p:sp>
        <p:nvSpPr>
          <p:cNvPr id="10" name="ZoneTexte 9"/>
          <p:cNvSpPr txBox="1"/>
          <p:nvPr/>
        </p:nvSpPr>
        <p:spPr>
          <a:xfrm rot="16504689">
            <a:off x="1971249" y="2758114"/>
            <a:ext cx="1737993" cy="369332"/>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a:ln w="10541" cmpd="sng">
                  <a:solidFill>
                    <a:schemeClr val="accent1">
                      <a:shade val="88000"/>
                      <a:satMod val="110000"/>
                    </a:schemeClr>
                  </a:solidFill>
                  <a:prstDash val="solid"/>
                </a:ln>
                <a:solidFill>
                  <a:schemeClr val="tx1"/>
                </a:solidFill>
              </a:rPr>
              <a:t>أثناء التدريس</a:t>
            </a:r>
            <a:endParaRPr lang="fr-FR" b="1" dirty="0">
              <a:ln w="10541" cmpd="sng">
                <a:solidFill>
                  <a:schemeClr val="accent1">
                    <a:shade val="88000"/>
                    <a:satMod val="110000"/>
                  </a:schemeClr>
                </a:solidFill>
                <a:prstDash val="solid"/>
              </a:ln>
              <a:solidFill>
                <a:schemeClr val="tx1"/>
              </a:solidFill>
            </a:endParaRPr>
          </a:p>
        </p:txBody>
      </p:sp>
      <p:sp>
        <p:nvSpPr>
          <p:cNvPr id="11" name="ZoneTexte 10"/>
          <p:cNvSpPr txBox="1"/>
          <p:nvPr/>
        </p:nvSpPr>
        <p:spPr>
          <a:xfrm rot="14778821">
            <a:off x="492763" y="3107012"/>
            <a:ext cx="1582503" cy="369332"/>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a:ln w="10541" cmpd="sng">
                  <a:solidFill>
                    <a:schemeClr val="accent1">
                      <a:shade val="88000"/>
                      <a:satMod val="110000"/>
                    </a:schemeClr>
                  </a:solidFill>
                  <a:prstDash val="solid"/>
                </a:ln>
                <a:solidFill>
                  <a:schemeClr val="tx1"/>
                </a:solidFill>
              </a:rPr>
              <a:t>بعد التدريس</a:t>
            </a:r>
            <a:endParaRPr lang="fr-FR" b="1" dirty="0">
              <a:ln w="10541" cmpd="sng">
                <a:solidFill>
                  <a:schemeClr val="accent1">
                    <a:shade val="88000"/>
                    <a:satMod val="110000"/>
                  </a:schemeClr>
                </a:solidFill>
                <a:prstDash val="solid"/>
              </a:ln>
              <a:solidFill>
                <a:schemeClr val="tx1"/>
              </a:solidFill>
            </a:endParaRPr>
          </a:p>
        </p:txBody>
      </p:sp>
      <p:sp>
        <p:nvSpPr>
          <p:cNvPr id="13" name="Bulle ronde 12"/>
          <p:cNvSpPr/>
          <p:nvPr/>
        </p:nvSpPr>
        <p:spPr>
          <a:xfrm rot="3771319">
            <a:off x="7345261" y="4110671"/>
            <a:ext cx="2107125" cy="1309599"/>
          </a:xfrm>
          <a:prstGeom prst="wedgeEllipseCallout">
            <a:avLst>
              <a:gd name="adj1" fmla="val -62370"/>
              <a:gd name="adj2" fmla="val 60344"/>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lvl="0" algn="ctr" rtl="1">
              <a:lnSpc>
                <a:spcPct val="115000"/>
              </a:lnSpc>
              <a:spcAft>
                <a:spcPts val="0"/>
              </a:spcAft>
              <a:tabLst>
                <a:tab pos="161290" algn="r"/>
              </a:tabLst>
            </a:pPr>
            <a:r>
              <a:rPr lang="ar-SA" sz="2000" b="1" dirty="0">
                <a:solidFill>
                  <a:schemeClr val="bg1"/>
                </a:solidFill>
              </a:rPr>
              <a:t>يندمج في محيطه المباشر والواسع</a:t>
            </a:r>
            <a:endParaRPr lang="fr-FR" b="1" dirty="0">
              <a:solidFill>
                <a:schemeClr val="bg1"/>
              </a:solidFill>
            </a:endParaRPr>
          </a:p>
        </p:txBody>
      </p:sp>
      <p:sp>
        <p:nvSpPr>
          <p:cNvPr id="14" name="Bulle ronde 13"/>
          <p:cNvSpPr/>
          <p:nvPr/>
        </p:nvSpPr>
        <p:spPr>
          <a:xfrm rot="2415418">
            <a:off x="6260199" y="2305891"/>
            <a:ext cx="1489421" cy="1321213"/>
          </a:xfrm>
          <a:prstGeom prst="wedgeEllipseCallout">
            <a:avLst>
              <a:gd name="adj1" fmla="val -62370"/>
              <a:gd name="adj2" fmla="val 6034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1400" b="1" dirty="0" smtClean="0"/>
              <a:t>يؤدي وظيفته طبقا للتشريع</a:t>
            </a:r>
            <a:endParaRPr lang="fr-FR" sz="2000" b="1" baseline="30000" dirty="0"/>
          </a:p>
        </p:txBody>
      </p:sp>
      <p:sp>
        <p:nvSpPr>
          <p:cNvPr id="15" name="Bulle ronde 14"/>
          <p:cNvSpPr/>
          <p:nvPr/>
        </p:nvSpPr>
        <p:spPr>
          <a:xfrm rot="502943">
            <a:off x="6418620" y="1317223"/>
            <a:ext cx="1324669" cy="997491"/>
          </a:xfrm>
          <a:prstGeom prst="wedgeEllipseCallout">
            <a:avLst>
              <a:gd name="adj1" fmla="val -62370"/>
              <a:gd name="adj2" fmla="val 6034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1400" b="1" dirty="0" smtClean="0"/>
              <a:t>يقرأ المناهج و يستوعبها</a:t>
            </a:r>
            <a:endParaRPr lang="fr-FR" sz="2000" b="1" baseline="30000" dirty="0"/>
          </a:p>
        </p:txBody>
      </p:sp>
      <p:sp>
        <p:nvSpPr>
          <p:cNvPr id="17" name="Bulle ronde 16"/>
          <p:cNvSpPr/>
          <p:nvPr/>
        </p:nvSpPr>
        <p:spPr>
          <a:xfrm rot="19737357">
            <a:off x="5429317" y="275977"/>
            <a:ext cx="1632279" cy="1405117"/>
          </a:xfrm>
          <a:prstGeom prst="wedgeEllipseCallout">
            <a:avLst>
              <a:gd name="adj1" fmla="val -62370"/>
              <a:gd name="adj2" fmla="val 6034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1400" b="1" dirty="0" smtClean="0"/>
              <a:t>يشارك في الحياة التربوية للمؤسسة</a:t>
            </a:r>
            <a:endParaRPr lang="fr-FR" sz="2000" b="1" baseline="30000" dirty="0"/>
          </a:p>
        </p:txBody>
      </p:sp>
      <p:sp>
        <p:nvSpPr>
          <p:cNvPr id="19" name="Bulle ronde 18"/>
          <p:cNvSpPr/>
          <p:nvPr/>
        </p:nvSpPr>
        <p:spPr>
          <a:xfrm rot="20073543">
            <a:off x="4552098" y="841926"/>
            <a:ext cx="1019208" cy="1067794"/>
          </a:xfrm>
          <a:prstGeom prst="wedgeEllipseCallout">
            <a:avLst>
              <a:gd name="adj1" fmla="val -73900"/>
              <a:gd name="adj2" fmla="val 47013"/>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1400" b="1" dirty="0" smtClean="0">
                <a:ln w="10541" cmpd="sng">
                  <a:solidFill>
                    <a:schemeClr val="accent1">
                      <a:shade val="88000"/>
                      <a:satMod val="110000"/>
                    </a:schemeClr>
                  </a:solidFill>
                  <a:prstDash val="solid"/>
                </a:ln>
                <a:solidFill>
                  <a:schemeClr val="bg1"/>
                </a:solidFill>
              </a:rPr>
              <a:t>ينظم تطبيق المناهج</a:t>
            </a:r>
            <a:endParaRPr lang="fr-FR" sz="2000" b="1" baseline="30000" dirty="0">
              <a:ln w="10541" cmpd="sng">
                <a:solidFill>
                  <a:schemeClr val="accent1">
                    <a:shade val="88000"/>
                    <a:satMod val="110000"/>
                  </a:schemeClr>
                </a:solidFill>
                <a:prstDash val="solid"/>
              </a:ln>
              <a:solidFill>
                <a:schemeClr val="bg1"/>
              </a:solidFill>
            </a:endParaRPr>
          </a:p>
        </p:txBody>
      </p:sp>
      <p:sp>
        <p:nvSpPr>
          <p:cNvPr id="21" name="Bulle ronde 20"/>
          <p:cNvSpPr/>
          <p:nvPr/>
        </p:nvSpPr>
        <p:spPr>
          <a:xfrm rot="17577777">
            <a:off x="2430626" y="596006"/>
            <a:ext cx="1464838" cy="875653"/>
          </a:xfrm>
          <a:prstGeom prst="wedgeEllipseCallout">
            <a:avLst>
              <a:gd name="adj1" fmla="val -86296"/>
              <a:gd name="adj2" fmla="val 34428"/>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bg1"/>
                </a:solidFill>
              </a:rPr>
              <a:t> 	</a:t>
            </a:r>
            <a:endParaRPr lang="fr-FR" sz="2000" b="1" baseline="30000" dirty="0">
              <a:solidFill>
                <a:schemeClr val="bg1"/>
              </a:solidFill>
            </a:endParaRPr>
          </a:p>
        </p:txBody>
      </p:sp>
      <p:sp>
        <p:nvSpPr>
          <p:cNvPr id="22" name="ZoneTexte 21"/>
          <p:cNvSpPr txBox="1"/>
          <p:nvPr/>
        </p:nvSpPr>
        <p:spPr>
          <a:xfrm rot="56004">
            <a:off x="2717234" y="655370"/>
            <a:ext cx="873655"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SA" b="1" dirty="0" smtClean="0">
                <a:solidFill>
                  <a:schemeClr val="bg1"/>
                </a:solidFill>
              </a:rPr>
              <a:t>ينفذ</a:t>
            </a:r>
          </a:p>
          <a:p>
            <a:pPr algn="ctr" rtl="1"/>
            <a:r>
              <a:rPr lang="ar-SA" b="1" dirty="0" smtClean="0">
                <a:solidFill>
                  <a:schemeClr val="bg1"/>
                </a:solidFill>
              </a:rPr>
              <a:t> المنهاج</a:t>
            </a:r>
            <a:endParaRPr lang="fr-FR" b="1" dirty="0">
              <a:solidFill>
                <a:schemeClr val="bg1"/>
              </a:solidFill>
            </a:endParaRPr>
          </a:p>
        </p:txBody>
      </p:sp>
      <p:sp>
        <p:nvSpPr>
          <p:cNvPr id="23" name="Bulle ronde 22"/>
          <p:cNvSpPr/>
          <p:nvPr/>
        </p:nvSpPr>
        <p:spPr>
          <a:xfrm rot="16200000">
            <a:off x="1748084" y="924575"/>
            <a:ext cx="1145504" cy="1045943"/>
          </a:xfrm>
          <a:prstGeom prst="wedgeEllipseCallout">
            <a:avLst>
              <a:gd name="adj1" fmla="val -62370"/>
              <a:gd name="adj2" fmla="val 60344"/>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bg1"/>
                </a:solidFill>
              </a:rPr>
              <a:t> 	</a:t>
            </a:r>
            <a:endParaRPr lang="fr-FR" sz="2000" b="1" baseline="30000" dirty="0">
              <a:solidFill>
                <a:schemeClr val="bg1"/>
              </a:solidFill>
            </a:endParaRPr>
          </a:p>
        </p:txBody>
      </p:sp>
      <p:sp>
        <p:nvSpPr>
          <p:cNvPr id="24" name="ZoneTexte 23"/>
          <p:cNvSpPr txBox="1"/>
          <p:nvPr/>
        </p:nvSpPr>
        <p:spPr>
          <a:xfrm rot="56004">
            <a:off x="1928285" y="1052659"/>
            <a:ext cx="908062"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SA" b="1" dirty="0">
                <a:solidFill>
                  <a:schemeClr val="bg1"/>
                </a:solidFill>
              </a:rPr>
              <a:t>. يسير القسم</a:t>
            </a:r>
            <a:endParaRPr lang="fr-FR" b="1" dirty="0">
              <a:solidFill>
                <a:schemeClr val="bg1"/>
              </a:solidFill>
            </a:endParaRPr>
          </a:p>
        </p:txBody>
      </p:sp>
      <p:sp>
        <p:nvSpPr>
          <p:cNvPr id="25" name="Bulle ronde 24"/>
          <p:cNvSpPr/>
          <p:nvPr/>
        </p:nvSpPr>
        <p:spPr>
          <a:xfrm rot="19673814">
            <a:off x="3471280" y="685488"/>
            <a:ext cx="1276136" cy="909013"/>
          </a:xfrm>
          <a:prstGeom prst="wedgeEllipseCallout">
            <a:avLst>
              <a:gd name="adj1" fmla="val -11847"/>
              <a:gd name="adj2" fmla="val 101946"/>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1600" b="1" dirty="0" smtClean="0"/>
              <a:t>يحضر العمل التربوي</a:t>
            </a:r>
            <a:endParaRPr lang="fr-FR" sz="2400" b="1" baseline="30000" dirty="0"/>
          </a:p>
        </p:txBody>
      </p:sp>
      <p:sp>
        <p:nvSpPr>
          <p:cNvPr id="27" name="Bulle ronde 26"/>
          <p:cNvSpPr/>
          <p:nvPr/>
        </p:nvSpPr>
        <p:spPr>
          <a:xfrm rot="14964254">
            <a:off x="1057059" y="1827369"/>
            <a:ext cx="1145504" cy="1045943"/>
          </a:xfrm>
          <a:prstGeom prst="wedgeEllipseCallout">
            <a:avLst>
              <a:gd name="adj1" fmla="val -74919"/>
              <a:gd name="adj2" fmla="val 84792"/>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bg1"/>
                </a:solidFill>
              </a:rPr>
              <a:t> 	</a:t>
            </a:r>
            <a:endParaRPr lang="fr-FR" sz="2000" b="1" baseline="30000" dirty="0">
              <a:solidFill>
                <a:schemeClr val="bg1"/>
              </a:solidFill>
            </a:endParaRPr>
          </a:p>
        </p:txBody>
      </p:sp>
      <p:sp>
        <p:nvSpPr>
          <p:cNvPr id="28" name="ZoneTexte 27"/>
          <p:cNvSpPr txBox="1"/>
          <p:nvPr/>
        </p:nvSpPr>
        <p:spPr>
          <a:xfrm rot="56004">
            <a:off x="1219921" y="2292782"/>
            <a:ext cx="873655"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SA" b="1" dirty="0" smtClean="0">
                <a:solidFill>
                  <a:schemeClr val="bg1"/>
                </a:solidFill>
              </a:rPr>
              <a:t>يقوم</a:t>
            </a:r>
            <a:endParaRPr lang="fr-FR" b="1" dirty="0">
              <a:solidFill>
                <a:schemeClr val="bg1"/>
              </a:solidFill>
            </a:endParaRPr>
          </a:p>
        </p:txBody>
      </p:sp>
      <p:sp>
        <p:nvSpPr>
          <p:cNvPr id="29" name="Bulle ronde 28"/>
          <p:cNvSpPr/>
          <p:nvPr/>
        </p:nvSpPr>
        <p:spPr>
          <a:xfrm rot="15477718">
            <a:off x="573614" y="674956"/>
            <a:ext cx="1876669" cy="1253950"/>
          </a:xfrm>
          <a:prstGeom prst="wedgeEllipseCallout">
            <a:avLst>
              <a:gd name="adj1" fmla="val -68412"/>
              <a:gd name="adj2" fmla="val 85694"/>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bg1"/>
                </a:solidFill>
              </a:rPr>
              <a:t> 	</a:t>
            </a:r>
            <a:endParaRPr lang="fr-FR" sz="2000" b="1" baseline="30000" dirty="0">
              <a:solidFill>
                <a:schemeClr val="bg1"/>
              </a:solidFill>
            </a:endParaRPr>
          </a:p>
        </p:txBody>
      </p:sp>
      <p:sp>
        <p:nvSpPr>
          <p:cNvPr id="30" name="ZoneTexte 29"/>
          <p:cNvSpPr txBox="1"/>
          <p:nvPr/>
        </p:nvSpPr>
        <p:spPr>
          <a:xfrm rot="19555945">
            <a:off x="1155242" y="714146"/>
            <a:ext cx="873655" cy="923330"/>
          </a:xfrm>
          <a:prstGeom prst="rect">
            <a:avLst/>
          </a:prstGeom>
          <a:noFill/>
          <a:ln>
            <a:noFill/>
          </a:ln>
        </p:spPr>
        <p:txBody>
          <a:bodyPr wrap="square" rtlCol="0">
            <a:spAutoFit/>
          </a:bodyPr>
          <a:lstStyle/>
          <a:p>
            <a:pPr algn="ctr" rtl="1"/>
            <a:r>
              <a:rPr lang="ar-SA" b="1" dirty="0" smtClean="0">
                <a:solidFill>
                  <a:schemeClr val="bg1"/>
                </a:solidFill>
              </a:rPr>
              <a:t>يستعمل الإعلام الآلي</a:t>
            </a:r>
            <a:endParaRPr lang="fr-FR" b="1" dirty="0">
              <a:solidFill>
                <a:schemeClr val="bg1"/>
              </a:solidFill>
            </a:endParaRPr>
          </a:p>
        </p:txBody>
      </p:sp>
      <p:sp>
        <p:nvSpPr>
          <p:cNvPr id="31" name="Bulle ronde 30"/>
          <p:cNvSpPr/>
          <p:nvPr/>
        </p:nvSpPr>
        <p:spPr>
          <a:xfrm rot="19317204">
            <a:off x="-136215" y="1055998"/>
            <a:ext cx="1553963" cy="1217547"/>
          </a:xfrm>
          <a:prstGeom prst="wedgeEllipseCallout">
            <a:avLst>
              <a:gd name="adj1" fmla="val -30675"/>
              <a:gd name="adj2" fmla="val 94839"/>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b="1" dirty="0" smtClean="0">
                <a:solidFill>
                  <a:schemeClr val="tx1"/>
                </a:solidFill>
              </a:rPr>
              <a:t>يمارس التفكير الاسترجاعي</a:t>
            </a:r>
            <a:endParaRPr lang="fr-FR" sz="2800" b="1" baseline="30000" dirty="0">
              <a:solidFill>
                <a:schemeClr val="tx1"/>
              </a:solidFill>
            </a:endParaRPr>
          </a:p>
        </p:txBody>
      </p:sp>
      <p:sp>
        <p:nvSpPr>
          <p:cNvPr id="33" name="Bulle ronde 32"/>
          <p:cNvSpPr/>
          <p:nvPr/>
        </p:nvSpPr>
        <p:spPr>
          <a:xfrm rot="571647">
            <a:off x="-181066" y="3634195"/>
            <a:ext cx="1464838" cy="875653"/>
          </a:xfrm>
          <a:prstGeom prst="wedgeEllipseCallout">
            <a:avLst>
              <a:gd name="adj1" fmla="val 40153"/>
              <a:gd name="adj2" fmla="val -87239"/>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ar-DZ" sz="2800" b="1" dirty="0" smtClean="0">
                <a:solidFill>
                  <a:schemeClr val="tx1"/>
                </a:solidFill>
              </a:rPr>
              <a:t>ينمي ذاته</a:t>
            </a:r>
            <a:endParaRPr lang="fr-FR" sz="4000" b="1" baseline="30000" dirty="0">
              <a:solidFill>
                <a:schemeClr val="tx1"/>
              </a:solidFill>
            </a:endParaRPr>
          </a:p>
        </p:txBody>
      </p:sp>
      <p:sp>
        <p:nvSpPr>
          <p:cNvPr id="3" name="Espace réservé du numéro de diapositive 2"/>
          <p:cNvSpPr>
            <a:spLocks noGrp="1"/>
          </p:cNvSpPr>
          <p:nvPr>
            <p:ph type="sldNum" sz="quarter" idx="12"/>
          </p:nvPr>
        </p:nvSpPr>
        <p:spPr/>
        <p:txBody>
          <a:bodyPr/>
          <a:lstStyle/>
          <a:p>
            <a:fld id="{0A58F649-B422-4B28-837C-93C58225BC8D}" type="slidenum">
              <a:rPr lang="fr-FR" smtClean="0"/>
              <a:pPr/>
              <a:t>39</a:t>
            </a:fld>
            <a:endParaRPr lang="fr-FR" dirty="0"/>
          </a:p>
        </p:txBody>
      </p:sp>
      <p:pic>
        <p:nvPicPr>
          <p:cNvPr id="36" name="Picture 2" descr="Modèle du cerveau humain 3D"/>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05396" y="3671444"/>
            <a:ext cx="2718264" cy="2061812"/>
          </a:xfrm>
          <a:prstGeom prst="rect">
            <a:avLst/>
          </a:prstGeom>
          <a:ln/>
        </p:spPr>
        <p:style>
          <a:lnRef idx="0">
            <a:schemeClr val="accent3"/>
          </a:lnRef>
          <a:fillRef idx="3">
            <a:schemeClr val="accent3"/>
          </a:fillRef>
          <a:effectRef idx="3">
            <a:schemeClr val="accent3"/>
          </a:effectRef>
          <a:fontRef idx="minor">
            <a:schemeClr val="lt1"/>
          </a:fontRef>
        </p:style>
      </p:pic>
      <p:sp>
        <p:nvSpPr>
          <p:cNvPr id="4" name="مستطيل 3"/>
          <p:cNvSpPr/>
          <p:nvPr/>
        </p:nvSpPr>
        <p:spPr>
          <a:xfrm>
            <a:off x="1115616" y="6597352"/>
            <a:ext cx="5889293"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2609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0" fill="hold"/>
                                        <p:tgtEl>
                                          <p:spTgt spid="36"/>
                                        </p:tgtEl>
                                        <p:attrNameLst>
                                          <p:attrName>ppt_w</p:attrName>
                                        </p:attrNameLst>
                                      </p:cBhvr>
                                      <p:tavLst>
                                        <p:tav tm="0" fmla="#ppt_w*sin(2.5*pi*$)">
                                          <p:val>
                                            <p:fltVal val="0"/>
                                          </p:val>
                                        </p:tav>
                                        <p:tav tm="100000">
                                          <p:val>
                                            <p:fltVal val="1"/>
                                          </p:val>
                                        </p:tav>
                                      </p:tavLst>
                                    </p:anim>
                                    <p:anim calcmode="lin" valueType="num">
                                      <p:cBhvr>
                                        <p:cTn id="12" dur="5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heel(1)">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heel(1)">
                                      <p:cBhvr>
                                        <p:cTn id="70" dur="2000"/>
                                        <p:tgtEl>
                                          <p:spTgt spid="19"/>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heel(1)">
                                      <p:cBhvr>
                                        <p:cTn id="73" dur="2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heel(1)">
                                      <p:cBhvr>
                                        <p:cTn id="78" dur="2000"/>
                                        <p:tgtEl>
                                          <p:spTgt spid="22"/>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heel(1)">
                                      <p:cBhvr>
                                        <p:cTn id="84" dur="2000"/>
                                        <p:tgtEl>
                                          <p:spTgt spid="30"/>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heel(1)">
                                      <p:cBhvr>
                                        <p:cTn id="87" dur="2000"/>
                                        <p:tgtEl>
                                          <p:spTgt spid="28"/>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heel(1)">
                                      <p:cBhvr>
                                        <p:cTn id="90" dur="2000"/>
                                        <p:tgtEl>
                                          <p:spTgt spid="27"/>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heel(1)">
                                      <p:cBhvr>
                                        <p:cTn id="93" dur="2000"/>
                                        <p:tgtEl>
                                          <p:spTgt spid="29"/>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heel(1)">
                                      <p:cBhvr>
                                        <p:cTn id="96" dur="2000"/>
                                        <p:tgtEl>
                                          <p:spTgt spid="23"/>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heel(1)">
                                      <p:cBhvr>
                                        <p:cTn id="99" dur="20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heel(1)">
                                      <p:cBhvr>
                                        <p:cTn id="104" dur="2000"/>
                                        <p:tgtEl>
                                          <p:spTgt spid="3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heel(1)">
                                      <p:cBhvr>
                                        <p:cTn id="10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animBg="1"/>
      <p:bldP spid="15" grpId="0" animBg="1"/>
      <p:bldP spid="17" grpId="0" animBg="1"/>
      <p:bldP spid="19" grpId="0" animBg="1"/>
      <p:bldP spid="21" grpId="0" animBg="1"/>
      <p:bldP spid="22" grpId="0"/>
      <p:bldP spid="23" grpId="0" animBg="1"/>
      <p:bldP spid="24" grpId="0"/>
      <p:bldP spid="25" grpId="0" animBg="1"/>
      <p:bldP spid="27" grpId="0" animBg="1"/>
      <p:bldP spid="28" grpId="0"/>
      <p:bldP spid="29" grpId="0" animBg="1"/>
      <p:bldP spid="30" grpId="0"/>
      <p:bldP spid="31"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4</a:t>
            </a:fld>
            <a:endParaRPr lang="fr-FR" dirty="0">
              <a:solidFill>
                <a:prstClr val="white">
                  <a:shade val="50000"/>
                </a:prstClr>
              </a:solidFill>
            </a:endParaRPr>
          </a:p>
        </p:txBody>
      </p:sp>
      <p:sp>
        <p:nvSpPr>
          <p:cNvPr id="5" name="مستطيل مستدير الزوايا 4"/>
          <p:cNvSpPr/>
          <p:nvPr/>
        </p:nvSpPr>
        <p:spPr>
          <a:xfrm>
            <a:off x="1547664" y="0"/>
            <a:ext cx="6264696" cy="83671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smtClean="0">
                <a:solidFill>
                  <a:prstClr val="white"/>
                </a:solidFill>
              </a:rPr>
              <a:t>مبررات إعادة كتابة المناهج</a:t>
            </a:r>
            <a:endParaRPr lang="ar-SA" sz="4000" b="1" dirty="0">
              <a:solidFill>
                <a:prstClr val="white"/>
              </a:solidFill>
            </a:endParaRPr>
          </a:p>
        </p:txBody>
      </p:sp>
      <p:sp>
        <p:nvSpPr>
          <p:cNvPr id="2" name="مستطيل مستدير الزوايا 1"/>
          <p:cNvSpPr/>
          <p:nvPr/>
        </p:nvSpPr>
        <p:spPr>
          <a:xfrm>
            <a:off x="5199527" y="3212976"/>
            <a:ext cx="3923928" cy="12241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chemeClr val="bg1"/>
                </a:solidFill>
              </a:rPr>
              <a:t>المناهج ليست جامدة، </a:t>
            </a:r>
          </a:p>
          <a:p>
            <a:pPr algn="ctr"/>
            <a:r>
              <a:rPr lang="ar-DZ" sz="3200" b="1" dirty="0" smtClean="0">
                <a:solidFill>
                  <a:schemeClr val="bg1"/>
                </a:solidFill>
              </a:rPr>
              <a:t>لذا يجب أن تخضع دوريا لـ:</a:t>
            </a:r>
            <a:r>
              <a:rPr lang="ar-DZ" sz="2000" dirty="0" smtClean="0">
                <a:solidFill>
                  <a:schemeClr val="bg1"/>
                </a:solidFill>
              </a:rPr>
              <a:t> </a:t>
            </a:r>
            <a:endParaRPr lang="ar-SA" sz="2000" dirty="0">
              <a:solidFill>
                <a:schemeClr val="bg1"/>
              </a:solidFill>
            </a:endParaRPr>
          </a:p>
        </p:txBody>
      </p:sp>
      <p:sp>
        <p:nvSpPr>
          <p:cNvPr id="3" name="شكل بيضاوي 2"/>
          <p:cNvSpPr/>
          <p:nvPr/>
        </p:nvSpPr>
        <p:spPr>
          <a:xfrm>
            <a:off x="0" y="2024844"/>
            <a:ext cx="3888432" cy="936104"/>
          </a:xfrm>
          <a:prstGeom prst="ellipse">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solidFill>
                  <a:schemeClr val="bg1"/>
                </a:solidFill>
              </a:rPr>
              <a:t>الضبط و التصحيح</a:t>
            </a:r>
            <a:endParaRPr lang="ar-SA" sz="2800" b="1" dirty="0">
              <a:solidFill>
                <a:schemeClr val="bg1"/>
              </a:solidFill>
            </a:endParaRPr>
          </a:p>
        </p:txBody>
      </p:sp>
      <p:sp>
        <p:nvSpPr>
          <p:cNvPr id="12" name="شكل بيضاوي 11"/>
          <p:cNvSpPr/>
          <p:nvPr/>
        </p:nvSpPr>
        <p:spPr>
          <a:xfrm>
            <a:off x="0" y="3356992"/>
            <a:ext cx="3888432" cy="936104"/>
          </a:xfrm>
          <a:prstGeom prst="ellipse">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solidFill>
                  <a:schemeClr val="bg1"/>
                </a:solidFill>
              </a:rPr>
              <a:t>التحيين الذي يفرضه التقدم</a:t>
            </a:r>
            <a:endParaRPr lang="ar-SA" sz="2800" b="1" dirty="0">
              <a:solidFill>
                <a:schemeClr val="bg1"/>
              </a:solidFill>
            </a:endParaRPr>
          </a:p>
        </p:txBody>
      </p:sp>
      <p:sp>
        <p:nvSpPr>
          <p:cNvPr id="13" name="شكل بيضاوي 12"/>
          <p:cNvSpPr/>
          <p:nvPr/>
        </p:nvSpPr>
        <p:spPr>
          <a:xfrm>
            <a:off x="0" y="4653136"/>
            <a:ext cx="3888432" cy="936104"/>
          </a:xfrm>
          <a:prstGeom prst="ellipse">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b="1" dirty="0" smtClean="0">
                <a:solidFill>
                  <a:schemeClr val="bg1"/>
                </a:solidFill>
              </a:rPr>
              <a:t>التغيير الشامل استجابة لمتطلبات المجتمع</a:t>
            </a:r>
            <a:endParaRPr lang="ar-SA" sz="2400" b="1" dirty="0">
              <a:solidFill>
                <a:schemeClr val="bg1"/>
              </a:solidFill>
            </a:endParaRPr>
          </a:p>
        </p:txBody>
      </p:sp>
      <p:sp>
        <p:nvSpPr>
          <p:cNvPr id="6" name="سهم لأعلى 5"/>
          <p:cNvSpPr/>
          <p:nvPr/>
        </p:nvSpPr>
        <p:spPr>
          <a:xfrm rot="18012163">
            <a:off x="4330631" y="2276871"/>
            <a:ext cx="504056" cy="1368152"/>
          </a:xfrm>
          <a:prstGeom prst="upArrow">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أعلى 13"/>
          <p:cNvSpPr/>
          <p:nvPr/>
        </p:nvSpPr>
        <p:spPr>
          <a:xfrm rot="16200000">
            <a:off x="4197100" y="3371200"/>
            <a:ext cx="504056" cy="1055606"/>
          </a:xfrm>
          <a:prstGeom prst="upArrow">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أعلى 14"/>
          <p:cNvSpPr/>
          <p:nvPr/>
        </p:nvSpPr>
        <p:spPr>
          <a:xfrm rot="14613332">
            <a:off x="4323896" y="3997254"/>
            <a:ext cx="504056" cy="1368152"/>
          </a:xfrm>
          <a:prstGeom prst="upArrow">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1873149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12" grpId="0" animBg="1"/>
      <p:bldP spid="13" grpId="0" animBg="1"/>
      <p:bldP spid="6"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784" y="58072"/>
            <a:ext cx="3888432" cy="48974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lnSpc>
                <a:spcPct val="115000"/>
              </a:lnSpc>
              <a:spcAft>
                <a:spcPts val="0"/>
              </a:spcAft>
            </a:pPr>
            <a:r>
              <a:rPr lang="ar-SA" sz="2400" b="1" dirty="0" smtClean="0">
                <a:solidFill>
                  <a:schemeClr val="bg1"/>
                </a:solidFill>
                <a:effectLst/>
              </a:rPr>
              <a:t> كفاءة تمارس في المجتمع</a:t>
            </a:r>
            <a:endParaRPr lang="fr-FR" b="1" dirty="0">
              <a:solidFill>
                <a:schemeClr val="bg1"/>
              </a:solidFill>
              <a:ea typeface="Calibri"/>
              <a:cs typeface="Arial"/>
            </a:endParaRPr>
          </a:p>
        </p:txBody>
      </p:sp>
      <p:sp>
        <p:nvSpPr>
          <p:cNvPr id="6" name="Rectangle 5"/>
          <p:cNvSpPr/>
          <p:nvPr/>
        </p:nvSpPr>
        <p:spPr>
          <a:xfrm>
            <a:off x="1187624" y="1628800"/>
            <a:ext cx="6984776" cy="32368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a:spAutoFit/>
          </a:bodyPr>
          <a:lstStyle/>
          <a:p>
            <a:pPr marL="71120" algn="just" rtl="1">
              <a:lnSpc>
                <a:spcPct val="115000"/>
              </a:lnSpc>
              <a:spcAft>
                <a:spcPts val="0"/>
              </a:spcAft>
            </a:pP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يكون مندمجا في مجتمعه بالاطلاع على الأحداث سواء كانت ذات طابع تاريخي اجتماعي، ثقافي، ديني، علمي، اقتصادي، رياضي باعتبار أنّ هذه الحوادث تعتبر موارد</a:t>
            </a: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لأداء مهامه</a:t>
            </a: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Arial"/>
            </a:endParaRPr>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40</a:t>
            </a:fld>
            <a:endParaRPr lang="fr-FR" dirty="0"/>
          </a:p>
        </p:txBody>
      </p:sp>
      <p:sp>
        <p:nvSpPr>
          <p:cNvPr id="8" name="Rectangle 6"/>
          <p:cNvSpPr/>
          <p:nvPr/>
        </p:nvSpPr>
        <p:spPr>
          <a:xfrm>
            <a:off x="2159732" y="712774"/>
            <a:ext cx="4824535" cy="5574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rtl="1">
              <a:lnSpc>
                <a:spcPct val="115000"/>
              </a:lnSpc>
              <a:spcAft>
                <a:spcPts val="0"/>
              </a:spcAft>
              <a:tabLst>
                <a:tab pos="161290" algn="r"/>
              </a:tabLst>
            </a:pPr>
            <a:r>
              <a:rPr lang="ar-DZ" sz="2800" b="1" dirty="0" smtClean="0">
                <a:effectLst/>
              </a:rPr>
              <a:t>1- </a:t>
            </a:r>
            <a:r>
              <a:rPr lang="ar-SA" sz="2800" b="1" dirty="0" smtClean="0">
                <a:effectLst/>
              </a:rPr>
              <a:t>يندمج في محيطه المباشر والواسع</a:t>
            </a:r>
            <a:endParaRPr lang="fr-FR" sz="2400" b="1" dirty="0" smtClean="0">
              <a:effectLst/>
            </a:endParaRPr>
          </a:p>
        </p:txBody>
      </p:sp>
    </p:spTree>
    <p:extLst>
      <p:ext uri="{BB962C8B-B14F-4D97-AF65-F5344CB8AC3E}">
        <p14:creationId xmlns:p14="http://schemas.microsoft.com/office/powerpoint/2010/main" val="2682782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390" y="116632"/>
            <a:ext cx="3478837"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في المؤسسة</a:t>
            </a:r>
            <a:endParaRPr lang="fr-FR" sz="2800" dirty="0">
              <a:solidFill>
                <a:schemeClr val="bg1"/>
              </a:solidFill>
            </a:endParaRPr>
          </a:p>
        </p:txBody>
      </p:sp>
      <p:sp>
        <p:nvSpPr>
          <p:cNvPr id="5" name="Rectangle 4"/>
          <p:cNvSpPr/>
          <p:nvPr/>
        </p:nvSpPr>
        <p:spPr>
          <a:xfrm>
            <a:off x="3851919" y="1499774"/>
            <a:ext cx="2448273" cy="83099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2400" b="1" dirty="0" smtClean="0"/>
              <a:t>3</a:t>
            </a:r>
            <a:r>
              <a:rPr lang="ar-SA" sz="2400" b="1" dirty="0"/>
              <a:t>. </a:t>
            </a:r>
            <a:r>
              <a:rPr lang="ar-SA" sz="2400" b="1" dirty="0" smtClean="0"/>
              <a:t>يقرأ المناهج </a:t>
            </a:r>
          </a:p>
          <a:p>
            <a:pPr algn="ctr" rtl="1"/>
            <a:r>
              <a:rPr lang="ar-SA" sz="2400" b="1" dirty="0" smtClean="0"/>
              <a:t> ويستوعبها</a:t>
            </a:r>
            <a:endParaRPr lang="fr-FR" sz="2400" dirty="0"/>
          </a:p>
        </p:txBody>
      </p:sp>
      <p:sp>
        <p:nvSpPr>
          <p:cNvPr id="6" name="Rectangle 5"/>
          <p:cNvSpPr/>
          <p:nvPr/>
        </p:nvSpPr>
        <p:spPr>
          <a:xfrm>
            <a:off x="107504" y="1470323"/>
            <a:ext cx="3240360" cy="83099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2400" b="1" dirty="0" smtClean="0"/>
              <a:t>4. يشارك في  الحياة التربوية للمؤسسة</a:t>
            </a:r>
            <a:endParaRPr lang="fr-FR" sz="2400" dirty="0"/>
          </a:p>
        </p:txBody>
      </p:sp>
      <p:sp>
        <p:nvSpPr>
          <p:cNvPr id="7" name="Rectangle 6"/>
          <p:cNvSpPr/>
          <p:nvPr/>
        </p:nvSpPr>
        <p:spPr>
          <a:xfrm>
            <a:off x="6758622" y="1470323"/>
            <a:ext cx="1903086" cy="83099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r-FR" sz="2400" b="1" dirty="0" smtClean="0"/>
              <a:t>2</a:t>
            </a:r>
            <a:r>
              <a:rPr lang="ar-SA" sz="2400" b="1" dirty="0" smtClean="0"/>
              <a:t>. يؤدي وظيفته </a:t>
            </a:r>
          </a:p>
          <a:p>
            <a:pPr algn="ctr" rtl="1"/>
            <a:r>
              <a:rPr lang="ar-SA" sz="2400" b="1" dirty="0" smtClean="0"/>
              <a:t>طبقا </a:t>
            </a:r>
            <a:r>
              <a:rPr lang="ar-SA" sz="2400" b="1" dirty="0"/>
              <a:t>للتشريع</a:t>
            </a:r>
            <a:endParaRPr lang="fr-FR" sz="2400" dirty="0"/>
          </a:p>
        </p:txBody>
      </p:sp>
      <p:sp>
        <p:nvSpPr>
          <p:cNvPr id="8" name="Rectangle 7"/>
          <p:cNvSpPr/>
          <p:nvPr/>
        </p:nvSpPr>
        <p:spPr>
          <a:xfrm>
            <a:off x="3851919" y="2813135"/>
            <a:ext cx="280831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يتمعن في قرأة </a:t>
            </a: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المناهج  ويدرك أسسها وأبعادها القيمية والثقافية والاجتماعية والعلمية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والمعرفية.</a:t>
            </a:r>
          </a:p>
          <a:p>
            <a:pPr algn="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يستنبط الانسجام الافقي والعمودي </a:t>
            </a: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داخل المادة الواحدة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وبين المواد ويستظهر  مدى مساهمة المادة في تحفيف الملمح الشامل   في نهاية التعليم الأساسي.</a:t>
            </a:r>
          </a:p>
        </p:txBody>
      </p:sp>
      <p:sp>
        <p:nvSpPr>
          <p:cNvPr id="9" name="Rectangle 8"/>
          <p:cNvSpPr/>
          <p:nvPr/>
        </p:nvSpPr>
        <p:spPr>
          <a:xfrm>
            <a:off x="107504" y="2859516"/>
            <a:ext cx="3241358"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يهتم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ويشارك في كل ما من شأنه ترقية الحياة في المؤسسة ويتعاون </a:t>
            </a: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مع الفريق التربوي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 بقية الشركاء لتحديد مشروع المؤسسة و يساهم في تنفيذه. يتواصل مع الأولياء قصد المعرفة الجيدة بالمتعلمين ويرافقهم في مسارهم التكويني.</a:t>
            </a:r>
          </a:p>
        </p:txBody>
      </p:sp>
      <p:sp>
        <p:nvSpPr>
          <p:cNvPr id="10" name="Rectangle 9"/>
          <p:cNvSpPr/>
          <p:nvPr/>
        </p:nvSpPr>
        <p:spPr>
          <a:xfrm>
            <a:off x="6762179" y="3043028"/>
            <a:ext cx="2304256"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يتحلى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بأخلاقيات المهنة بإلمامه والتزامه بمختلف </a:t>
            </a: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النصوص التشريعية المسيرة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للمنظومة التربوية </a:t>
            </a:r>
            <a:r>
              <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والمحددة للعلاقات </a:t>
            </a: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بين مختلف الشركاء. </a:t>
            </a:r>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41</a:t>
            </a:fld>
            <a:endParaRPr lang="fr-FR" dirty="0"/>
          </a:p>
        </p:txBody>
      </p:sp>
    </p:spTree>
    <p:extLst>
      <p:ext uri="{BB962C8B-B14F-4D97-AF65-F5344CB8AC3E}">
        <p14:creationId xmlns:p14="http://schemas.microsoft.com/office/powerpoint/2010/main" val="3664263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1840" y="122303"/>
            <a:ext cx="3432350"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قبل التدريس</a:t>
            </a:r>
            <a:endParaRPr lang="fr-FR" sz="2800" dirty="0">
              <a:solidFill>
                <a:schemeClr val="bg1"/>
              </a:solidFill>
            </a:endParaRPr>
          </a:p>
        </p:txBody>
      </p:sp>
      <p:sp>
        <p:nvSpPr>
          <p:cNvPr id="5" name="Rectangle 4"/>
          <p:cNvSpPr/>
          <p:nvPr/>
        </p:nvSpPr>
        <p:spPr>
          <a:xfrm>
            <a:off x="5940152" y="908720"/>
            <a:ext cx="2860078"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t>5. ينظم تطبيق </a:t>
            </a:r>
            <a:r>
              <a:rPr lang="ar-SA" sz="2800" b="1" dirty="0"/>
              <a:t>المنهاج</a:t>
            </a:r>
            <a:endParaRPr lang="fr-FR" sz="2800" dirty="0"/>
          </a:p>
        </p:txBody>
      </p:sp>
      <p:sp>
        <p:nvSpPr>
          <p:cNvPr id="6" name="Rectangle 5"/>
          <p:cNvSpPr/>
          <p:nvPr/>
        </p:nvSpPr>
        <p:spPr>
          <a:xfrm>
            <a:off x="971600" y="908720"/>
            <a:ext cx="3012363"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t>6. يحضر </a:t>
            </a:r>
            <a:r>
              <a:rPr lang="ar-SA" sz="2800" b="1" dirty="0"/>
              <a:t>العمل التربوي</a:t>
            </a:r>
            <a:endParaRPr lang="fr-FR" sz="2800" dirty="0"/>
          </a:p>
        </p:txBody>
      </p:sp>
      <p:sp>
        <p:nvSpPr>
          <p:cNvPr id="7" name="Rectangle 6"/>
          <p:cNvSpPr/>
          <p:nvPr/>
        </p:nvSpPr>
        <p:spPr>
          <a:xfrm>
            <a:off x="5939159" y="1556792"/>
            <a:ext cx="2862064"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ينجز مخططا سنويا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للتدرج في التعلمات ويحضر </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المقاطع التعلمية لتطبيق المنهاج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بإظهار تحكمه في مادة. </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التدريس. </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80528" y="1997855"/>
            <a:ext cx="5255568" cy="31085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SA" sz="2800" b="1" dirty="0" smtClean="0"/>
              <a:t>ينتقي </a:t>
            </a:r>
            <a:r>
              <a:rPr lang="ar-SA" sz="2800" b="1" dirty="0"/>
              <a:t>عائلات </a:t>
            </a:r>
            <a:r>
              <a:rPr lang="ar-SA" sz="2800" b="1" dirty="0" smtClean="0"/>
              <a:t>الوضعيات </a:t>
            </a:r>
            <a:r>
              <a:rPr lang="ar-SA" sz="2800" b="1" dirty="0"/>
              <a:t>من </a:t>
            </a:r>
            <a:r>
              <a:rPr lang="ar-SA" sz="2800" b="1" dirty="0" smtClean="0"/>
              <a:t>أطر </a:t>
            </a:r>
            <a:r>
              <a:rPr lang="ar-SA" sz="2800" b="1" dirty="0"/>
              <a:t>حياة </a:t>
            </a:r>
            <a:r>
              <a:rPr lang="ar-SA" sz="2800" b="1" dirty="0" smtClean="0"/>
              <a:t>المتعلم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ويصمم</a:t>
            </a:r>
            <a:r>
              <a:rPr lang="ar-SA" sz="2800" b="1" dirty="0"/>
              <a:t> وضعيات التعلم والادماج والتقويم  وفق النموذج البنائي والاجتماعي البنائي والاجتماعي المعرفي؛ </a:t>
            </a:r>
            <a:r>
              <a:rPr lang="ar-SA" sz="2800" b="1" dirty="0" smtClean="0"/>
              <a:t>محترما التدرج في التعلمات و متوقعا صعوبات التعلم بمراعاة التناسق </a:t>
            </a:r>
            <a:r>
              <a:rPr lang="ar-SA" sz="2800" b="1" dirty="0"/>
              <a:t>المفاهمي بين </a:t>
            </a:r>
            <a:r>
              <a:rPr lang="ar-SA" sz="2800" b="1" dirty="0" smtClean="0"/>
              <a:t>المواد ومجندا الموارد المناسبة.</a:t>
            </a:r>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42</a:t>
            </a:fld>
            <a:endParaRPr lang="fr-FR" dirty="0"/>
          </a:p>
        </p:txBody>
      </p:sp>
    </p:spTree>
    <p:extLst>
      <p:ext uri="{BB962C8B-B14F-4D97-AF65-F5344CB8AC3E}">
        <p14:creationId xmlns:p14="http://schemas.microsoft.com/office/powerpoint/2010/main" val="380614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49994"/>
            <a:ext cx="3591048"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أثناء التدريس</a:t>
            </a:r>
            <a:endParaRPr lang="fr-FR" sz="2800" dirty="0">
              <a:solidFill>
                <a:schemeClr val="bg1"/>
              </a:solidFill>
            </a:endParaRPr>
          </a:p>
        </p:txBody>
      </p:sp>
      <p:sp>
        <p:nvSpPr>
          <p:cNvPr id="5" name="Rectangle 4"/>
          <p:cNvSpPr/>
          <p:nvPr/>
        </p:nvSpPr>
        <p:spPr>
          <a:xfrm>
            <a:off x="3913696" y="923528"/>
            <a:ext cx="1723549"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rtl="1"/>
            <a:r>
              <a:rPr lang="ar-SA" sz="2400" b="1" dirty="0"/>
              <a:t>7. ينفذ المنهاج</a:t>
            </a:r>
            <a:endParaRPr lang="fr-FR" sz="2400" dirty="0"/>
          </a:p>
        </p:txBody>
      </p:sp>
      <p:sp>
        <p:nvSpPr>
          <p:cNvPr id="9" name="Rectangle 8"/>
          <p:cNvSpPr/>
          <p:nvPr/>
        </p:nvSpPr>
        <p:spPr>
          <a:xfrm>
            <a:off x="179512" y="1844824"/>
            <a:ext cx="8661666" cy="46474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r" rtl="1">
              <a:lnSpc>
                <a:spcPct val="150000"/>
              </a:lnSpc>
            </a:pPr>
            <a:r>
              <a:rPr lang="ar-SA" sz="2400" b="1" dirty="0" smtClean="0"/>
              <a:t>يجسد </a:t>
            </a:r>
            <a:r>
              <a:rPr lang="ar-SA" sz="2400" b="1" dirty="0"/>
              <a:t>المبادئ الثقافية والقيمية </a:t>
            </a:r>
            <a:r>
              <a:rPr lang="ar-SA" sz="2400" b="1" dirty="0" smtClean="0"/>
              <a:t>والتربوية التي </a:t>
            </a:r>
            <a:r>
              <a:rPr lang="ar-SA" sz="2400" b="1" dirty="0"/>
              <a:t>بني على أساسها </a:t>
            </a:r>
            <a:r>
              <a:rPr lang="ar-SA" sz="2400" b="1" dirty="0" smtClean="0"/>
              <a:t>المنهاج من خلال  الممارسات في القسم . ينفذ </a:t>
            </a: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النشاطات</a:t>
            </a:r>
            <a:r>
              <a:rPr lang="ar-SA" sz="2400" b="1" dirty="0" smtClean="0"/>
              <a:t> المدرجة في المقطع </a:t>
            </a:r>
            <a:r>
              <a:rPr lang="ar-SA" sz="2400" b="1" dirty="0" err="1" smtClean="0"/>
              <a:t>التعلمي</a:t>
            </a:r>
            <a:r>
              <a:rPr lang="ar-SA" sz="2400" b="1" dirty="0" smtClean="0"/>
              <a:t>، انطلاقا من تصورات المتعلمين،</a:t>
            </a:r>
            <a:r>
              <a:rPr lang="ar-DZ" sz="2400" b="1" dirty="0" smtClean="0"/>
              <a:t> </a:t>
            </a:r>
            <a:r>
              <a:rPr lang="ar-SA" sz="2400" b="1" dirty="0" smtClean="0"/>
              <a:t>في </a:t>
            </a:r>
            <a:r>
              <a:rPr lang="ar-DZ" sz="2400" b="1" dirty="0"/>
              <a:t>إ</a:t>
            </a:r>
            <a:r>
              <a:rPr lang="ar-SA" sz="2400" b="1" dirty="0" smtClean="0"/>
              <a:t>طار التعلم  سواء الفردي </a:t>
            </a:r>
            <a:r>
              <a:rPr lang="ar-DZ" sz="2400" b="1" dirty="0" smtClean="0"/>
              <a:t>أ</a:t>
            </a:r>
            <a:r>
              <a:rPr lang="ar-SA" sz="2400" b="1" dirty="0" smtClean="0"/>
              <a:t>و الثنائي </a:t>
            </a:r>
            <a:r>
              <a:rPr lang="ar-DZ" sz="2400" b="1" dirty="0" smtClean="0"/>
              <a:t>أ</a:t>
            </a:r>
            <a:r>
              <a:rPr lang="ar-SA" sz="2400" b="1" dirty="0" smtClean="0"/>
              <a:t>و الجماعي، آخذا بعين الاعتبار الوتيرة </a:t>
            </a:r>
            <a:r>
              <a:rPr lang="ar-SA" sz="2400" b="1" dirty="0"/>
              <a:t>والفروقات والمسارات </a:t>
            </a:r>
            <a:r>
              <a:rPr lang="ar-SA" sz="2400" b="1" dirty="0" smtClean="0"/>
              <a:t>و</a:t>
            </a:r>
            <a:r>
              <a:rPr lang="ar-DZ" sz="2400" b="1" dirty="0" smtClean="0"/>
              <a:t>أ</a:t>
            </a:r>
            <a:r>
              <a:rPr lang="ar-SA" sz="2400" b="1" dirty="0" err="1" smtClean="0"/>
              <a:t>ساليب</a:t>
            </a:r>
            <a:r>
              <a:rPr lang="ar-SA" sz="2400" b="1" dirty="0" smtClean="0"/>
              <a:t> التعلم الفردية للمتعلمين. </a:t>
            </a:r>
          </a:p>
          <a:p>
            <a:pPr algn="r" rtl="1">
              <a:lnSpc>
                <a:spcPct val="150000"/>
              </a:lnSpc>
            </a:pPr>
            <a:r>
              <a:rPr lang="ar-SA" sz="2400" b="1" dirty="0" smtClean="0"/>
              <a:t>يستحضر </a:t>
            </a:r>
            <a:r>
              <a:rPr lang="ar-SA" sz="2400" b="1" dirty="0"/>
              <a:t>المقاربات </a:t>
            </a:r>
            <a:r>
              <a:rPr lang="ar-SA" sz="2400" b="1" dirty="0" smtClean="0"/>
              <a:t>التعليمية </a:t>
            </a:r>
            <a:r>
              <a:rPr lang="ar-SA" sz="2400" b="1" dirty="0"/>
              <a:t>ل</a:t>
            </a:r>
            <a:r>
              <a:rPr lang="ar-SA" sz="2400" b="1" dirty="0" smtClean="0"/>
              <a:t>لمادة (</a:t>
            </a:r>
            <a:r>
              <a:rPr lang="ar-SA" sz="2400" b="1" dirty="0" err="1" smtClean="0"/>
              <a:t>الديدكتيكية</a:t>
            </a:r>
            <a:r>
              <a:rPr lang="ar-SA" sz="2400" b="1" dirty="0" smtClean="0"/>
              <a:t>) مجندا مختلف الموارد  الملائمة لتحقيق الكفاءات المستهدفة مما يسمح بالتدرج المنسجم في تنفيد المنهاج.</a:t>
            </a:r>
          </a:p>
          <a:p>
            <a:pPr algn="r" rtl="1">
              <a:lnSpc>
                <a:spcPct val="150000"/>
              </a:lnSpc>
            </a:pPr>
            <a:r>
              <a:rPr lang="ar-SA" sz="2400" b="1" dirty="0" smtClean="0"/>
              <a:t>يحفز المتعلمين على التعلم الذاتي مظهرا تحكما فعليا في لغة التواصل و أنماط التعبير.</a:t>
            </a:r>
          </a:p>
          <a:p>
            <a:pPr algn="r" rtl="1"/>
            <a:endParaRPr lang="ar-SA" sz="2200" b="1" dirty="0"/>
          </a:p>
          <a:p>
            <a:pPr algn="r" rtl="1"/>
            <a:endParaRPr lang="fr-FR" sz="2200" b="1" dirty="0"/>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43</a:t>
            </a:fld>
            <a:endParaRPr lang="fr-FR" dirty="0"/>
          </a:p>
        </p:txBody>
      </p:sp>
    </p:spTree>
    <p:extLst>
      <p:ext uri="{BB962C8B-B14F-4D97-AF65-F5344CB8AC3E}">
        <p14:creationId xmlns:p14="http://schemas.microsoft.com/office/powerpoint/2010/main" val="2337956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49994"/>
            <a:ext cx="3591048"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أثناء التدريس</a:t>
            </a:r>
            <a:endParaRPr lang="fr-FR" sz="2800" dirty="0">
              <a:solidFill>
                <a:schemeClr val="bg1"/>
              </a:solidFill>
            </a:endParaRPr>
          </a:p>
        </p:txBody>
      </p:sp>
      <p:sp>
        <p:nvSpPr>
          <p:cNvPr id="6" name="Rectangle 5"/>
          <p:cNvSpPr/>
          <p:nvPr/>
        </p:nvSpPr>
        <p:spPr>
          <a:xfrm>
            <a:off x="3338970" y="829362"/>
            <a:ext cx="1880643" cy="52322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rtl="1"/>
            <a:r>
              <a:rPr lang="ar-SA" sz="2800" b="1" dirty="0"/>
              <a:t>8. </a:t>
            </a:r>
            <a:r>
              <a:rPr lang="ar-SA" sz="2800" b="1" dirty="0" smtClean="0"/>
              <a:t>يسير القسم</a:t>
            </a:r>
            <a:endParaRPr lang="fr-FR" sz="2800" dirty="0"/>
          </a:p>
        </p:txBody>
      </p:sp>
      <p:sp>
        <p:nvSpPr>
          <p:cNvPr id="10" name="Rectangle 9"/>
          <p:cNvSpPr/>
          <p:nvPr/>
        </p:nvSpPr>
        <p:spPr>
          <a:xfrm>
            <a:off x="251520" y="1484784"/>
            <a:ext cx="8496943" cy="28083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normAutofit fontScale="92500"/>
          </a:bodyPr>
          <a:lstStyle/>
          <a:p>
            <a:pPr algn="r" rtl="1">
              <a:lnSpc>
                <a:spcPct val="150000"/>
              </a:lnSpc>
            </a:pPr>
            <a:r>
              <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يسير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القسم بكيفية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تسهل على المتعلمين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بناء </a:t>
            </a:r>
            <a:r>
              <a:rPr lang="ar-S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تعلماتهم</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في جو نشط و فضاء منظم يشجع التفاعلات في القسم، معتمدا استراتيجيات تسهل تنويع تقنيات التنشيط. </a:t>
            </a:r>
            <a:endPar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rtl="1">
              <a:lnSpc>
                <a:spcPct val="150000"/>
              </a:lnSpc>
            </a:pPr>
            <a:r>
              <a:rPr lang="ar-DZ"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يوزع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الأدوار ويوجه المتعلمين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ويساعدهم على بناء تعلمتاهم عن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طريق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التغذية الراجعة </a:t>
            </a:r>
            <a:r>
              <a:rPr lang="ar-DZ"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44</a:t>
            </a:fld>
            <a:endParaRPr lang="fr-FR" dirty="0"/>
          </a:p>
        </p:txBody>
      </p:sp>
    </p:spTree>
    <p:extLst>
      <p:ext uri="{BB962C8B-B14F-4D97-AF65-F5344CB8AC3E}">
        <p14:creationId xmlns:p14="http://schemas.microsoft.com/office/powerpoint/2010/main" val="1719846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66832"/>
            <a:ext cx="2448272"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3200" b="1" dirty="0"/>
              <a:t>9. </a:t>
            </a:r>
            <a:r>
              <a:rPr lang="ar-SA" sz="3200" b="1" dirty="0" smtClean="0"/>
              <a:t>يقوم</a:t>
            </a:r>
            <a:endParaRPr lang="fr-FR" sz="3200" dirty="0"/>
          </a:p>
        </p:txBody>
      </p:sp>
      <p:sp>
        <p:nvSpPr>
          <p:cNvPr id="6" name="Rectangle 5"/>
          <p:cNvSpPr/>
          <p:nvPr/>
        </p:nvSpPr>
        <p:spPr>
          <a:xfrm>
            <a:off x="2920492" y="71048"/>
            <a:ext cx="3591048"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أثناء التدريس</a:t>
            </a:r>
            <a:endParaRPr lang="fr-FR" sz="2800" dirty="0">
              <a:solidFill>
                <a:schemeClr val="bg1"/>
              </a:solidFill>
            </a:endParaRPr>
          </a:p>
        </p:txBody>
      </p:sp>
      <p:sp>
        <p:nvSpPr>
          <p:cNvPr id="7" name="Rectangle 6"/>
          <p:cNvSpPr/>
          <p:nvPr/>
        </p:nvSpPr>
        <p:spPr>
          <a:xfrm>
            <a:off x="107504" y="1688609"/>
            <a:ext cx="8964488" cy="46166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lnSpc>
                <a:spcPct val="150000"/>
              </a:lnSpc>
            </a:pPr>
            <a:r>
              <a:rPr lang="ar-DZ" sz="2800" b="1" dirty="0" smtClean="0"/>
              <a:t>   </a:t>
            </a:r>
            <a:r>
              <a:rPr lang="ar-SA" sz="2800" b="1" dirty="0" smtClean="0"/>
              <a:t>يبني الادوات الخاصة بالتقويم، بوظيفتيه التعديلية و الاقرارية ، ويمارسه في مختلف المحطات قصد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الوقوف</a:t>
            </a:r>
            <a:r>
              <a:rPr lang="ar-SA" sz="2800" b="1" dirty="0" smtClean="0"/>
              <a:t> على مدى تحكم المتعلم في الموارد والمسارات و قدرته على الإدماج واكتسابه للكفاءات .</a:t>
            </a:r>
          </a:p>
          <a:p>
            <a:pPr algn="just" rtl="1">
              <a:lnSpc>
                <a:spcPct val="150000"/>
              </a:lnSpc>
            </a:pPr>
            <a:r>
              <a:rPr lang="ar-DZ" sz="2800" b="1" dirty="0" smtClean="0"/>
              <a:t>   </a:t>
            </a:r>
            <a:r>
              <a:rPr lang="ar-SA" sz="2800" b="1" dirty="0" smtClean="0"/>
              <a:t>يثمن مواطن القوة و يشخصّ </a:t>
            </a:r>
            <a:r>
              <a:rPr lang="ar-SA" sz="2800" b="1" dirty="0"/>
              <a:t>صعوبات التعلُّم </a:t>
            </a:r>
            <a:r>
              <a:rPr lang="ar-SA" sz="2800" b="1" dirty="0" smtClean="0"/>
              <a:t>لبناء جهاز المعالجة المعيارية. </a:t>
            </a:r>
            <a:endParaRPr lang="ar-DZ" sz="2800" b="1" dirty="0" smtClean="0"/>
          </a:p>
          <a:p>
            <a:pPr algn="just" rtl="1">
              <a:lnSpc>
                <a:spcPct val="150000"/>
              </a:lnSpc>
            </a:pPr>
            <a:r>
              <a:rPr lang="ar-DZ" sz="2800" b="1" dirty="0" smtClean="0"/>
              <a:t>   </a:t>
            </a:r>
            <a:r>
              <a:rPr lang="ar-SA" sz="2800" b="1" dirty="0" smtClean="0"/>
              <a:t>يرافق </a:t>
            </a:r>
            <a:r>
              <a:rPr lang="ar-SA" sz="2800" b="1" dirty="0"/>
              <a:t>المتعلمين في مسارهم التعلُّمي ويدْفعهم إلى ممارسة التقويم الذاتي والتقويم من طرف الأقران والنقد الذاتي</a:t>
            </a:r>
            <a:r>
              <a:rPr lang="ar-SA" sz="2800" b="1" dirty="0" smtClean="0"/>
              <a:t>.</a:t>
            </a:r>
          </a:p>
        </p:txBody>
      </p:sp>
      <p:sp>
        <p:nvSpPr>
          <p:cNvPr id="2" name="Espace réservé du numéro de diapositive 1"/>
          <p:cNvSpPr>
            <a:spLocks noGrp="1"/>
          </p:cNvSpPr>
          <p:nvPr>
            <p:ph type="sldNum" sz="quarter" idx="12"/>
          </p:nvPr>
        </p:nvSpPr>
        <p:spPr/>
        <p:txBody>
          <a:bodyPr/>
          <a:lstStyle/>
          <a:p>
            <a:fld id="{0A58F649-B422-4B28-837C-93C58225BC8D}" type="slidenum">
              <a:rPr lang="fr-FR" smtClean="0"/>
              <a:pPr/>
              <a:t>45</a:t>
            </a:fld>
            <a:endParaRPr lang="fr-FR" dirty="0"/>
          </a:p>
        </p:txBody>
      </p:sp>
    </p:spTree>
    <p:extLst>
      <p:ext uri="{BB962C8B-B14F-4D97-AF65-F5344CB8AC3E}">
        <p14:creationId xmlns:p14="http://schemas.microsoft.com/office/powerpoint/2010/main" val="3335307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784" y="1268760"/>
            <a:ext cx="4437433" cy="523220"/>
          </a:xfrm>
          <a:prstGeom prst="rect">
            <a:avLst/>
          </a:prstGeom>
          <a:solidFill>
            <a:srgbClr val="00B050"/>
          </a:solidFill>
        </p:spPr>
        <p:txBody>
          <a:bodyPr wrap="none">
            <a:spAutoFit/>
          </a:bodyPr>
          <a:lstStyle/>
          <a:p>
            <a:pPr rtl="1"/>
            <a:r>
              <a:rPr lang="ar-SA" sz="2800" b="1" dirty="0"/>
              <a:t>10. </a:t>
            </a:r>
            <a:r>
              <a:rPr lang="ar-SA" sz="2800" b="1" dirty="0" smtClean="0"/>
              <a:t>يوظف </a:t>
            </a:r>
            <a:r>
              <a:rPr lang="ar-SA" sz="2800" b="1" dirty="0"/>
              <a:t>تقنيات </a:t>
            </a:r>
            <a:r>
              <a:rPr lang="ar-SA" sz="2800" b="1" dirty="0" smtClean="0"/>
              <a:t>ال</a:t>
            </a:r>
            <a:r>
              <a:rPr lang="ar-DZ" sz="2800" b="1" dirty="0" smtClean="0"/>
              <a:t>إ</a:t>
            </a:r>
            <a:r>
              <a:rPr lang="ar-SA" sz="2800" b="1" dirty="0" smtClean="0"/>
              <a:t>علام </a:t>
            </a:r>
            <a:r>
              <a:rPr lang="ar-SA" sz="2800" b="1" dirty="0"/>
              <a:t>والاتصال </a:t>
            </a:r>
            <a:endParaRPr lang="fr-FR" sz="2800" dirty="0"/>
          </a:p>
        </p:txBody>
      </p:sp>
      <p:sp>
        <p:nvSpPr>
          <p:cNvPr id="6" name="Rectangle 5"/>
          <p:cNvSpPr/>
          <p:nvPr/>
        </p:nvSpPr>
        <p:spPr>
          <a:xfrm>
            <a:off x="3059832" y="149994"/>
            <a:ext cx="3591048" cy="523220"/>
          </a:xfrm>
          <a:prstGeom prst="rect">
            <a:avLst/>
          </a:prstGeom>
          <a:solidFill>
            <a:srgbClr val="FFFF00"/>
          </a:solidFill>
        </p:spPr>
        <p:txBody>
          <a:bodyPr wrap="none">
            <a:spAutoFit/>
          </a:bodyPr>
          <a:lstStyle/>
          <a:p>
            <a:r>
              <a:rPr lang="ar-SA" sz="2800" b="1" dirty="0">
                <a:solidFill>
                  <a:schemeClr val="bg1"/>
                </a:solidFill>
              </a:rPr>
              <a:t>كفاءات تمارس أثناء التدريس</a:t>
            </a:r>
            <a:endParaRPr lang="fr-FR" sz="2800" dirty="0">
              <a:solidFill>
                <a:schemeClr val="bg1"/>
              </a:solidFill>
            </a:endParaRPr>
          </a:p>
        </p:txBody>
      </p:sp>
      <p:sp>
        <p:nvSpPr>
          <p:cNvPr id="2" name="Rectangle 1"/>
          <p:cNvSpPr/>
          <p:nvPr/>
        </p:nvSpPr>
        <p:spPr>
          <a:xfrm>
            <a:off x="611560" y="2564904"/>
            <a:ext cx="8136904"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rtl="1"/>
            <a:r>
              <a:rPr lang="ar-DZ" sz="2800" b="1" dirty="0" smtClean="0"/>
              <a:t>   </a:t>
            </a:r>
            <a:r>
              <a:rPr lang="ar-SA" sz="2800" b="1" dirty="0" smtClean="0"/>
              <a:t>يستعمل </a:t>
            </a:r>
            <a:r>
              <a:rPr lang="ar-SA" sz="2800" b="1" dirty="0"/>
              <a:t>تقنيات الاعلام والاتصال في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إنجاز</a:t>
            </a:r>
            <a:r>
              <a:rPr lang="ar-SA" sz="2800" b="1" dirty="0"/>
              <a:t> التعلمات </a:t>
            </a:r>
            <a:r>
              <a:rPr lang="ar-SA" sz="2800" b="1" dirty="0" smtClean="0"/>
              <a:t>وتبادلها على شبكات التواصل الاجتماعي . يحث </a:t>
            </a:r>
            <a:r>
              <a:rPr lang="ar-SA" sz="2800" b="1" dirty="0"/>
              <a:t>المتعلمين </a:t>
            </a:r>
            <a:r>
              <a:rPr lang="ar-SA" sz="2800" b="1" dirty="0" smtClean="0"/>
              <a:t>على </a:t>
            </a:r>
            <a:r>
              <a:rPr lang="ar-SA" sz="2800" b="1" dirty="0"/>
              <a:t>استعمالها </a:t>
            </a:r>
            <a:r>
              <a:rPr lang="ar-SA" sz="2800" b="1" dirty="0" smtClean="0"/>
              <a:t>كوسيلة </a:t>
            </a:r>
            <a:r>
              <a:rPr lang="ar-SA" sz="2800" b="1" dirty="0"/>
              <a:t>للبحث عن المصادر التعلمية </a:t>
            </a:r>
            <a:r>
              <a:rPr lang="ar-SA" sz="2800" b="1" dirty="0" smtClean="0"/>
              <a:t>وتبادلها بينهم بأمانة في </a:t>
            </a:r>
            <a:r>
              <a:rPr lang="ar-SA" sz="2800" b="1" dirty="0"/>
              <a:t>القسم وعلى شبكات </a:t>
            </a:r>
            <a:r>
              <a:rPr lang="ar-SA" sz="2800" b="1" dirty="0" smtClean="0"/>
              <a:t>التواصل الاجتماعي </a:t>
            </a:r>
            <a:r>
              <a:rPr lang="ar-SA" sz="2800" b="1" dirty="0"/>
              <a:t>ذات الطابع </a:t>
            </a:r>
            <a:r>
              <a:rPr lang="ar-SA" sz="2800" b="1" dirty="0" smtClean="0"/>
              <a:t>التربوي.</a:t>
            </a:r>
            <a:endParaRPr lang="fr-FR" sz="28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0A58F649-B422-4B28-837C-93C58225BC8D}" type="slidenum">
              <a:rPr lang="fr-FR" smtClean="0"/>
              <a:pPr/>
              <a:t>46</a:t>
            </a:fld>
            <a:endParaRPr lang="fr-FR" dirty="0"/>
          </a:p>
        </p:txBody>
      </p:sp>
    </p:spTree>
    <p:extLst>
      <p:ext uri="{BB962C8B-B14F-4D97-AF65-F5344CB8AC3E}">
        <p14:creationId xmlns:p14="http://schemas.microsoft.com/office/powerpoint/2010/main" val="219669243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47888"/>
            <a:ext cx="3414717" cy="5232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a:solidFill>
                  <a:schemeClr val="bg1"/>
                </a:solidFill>
              </a:rPr>
              <a:t>كفاءات تمارس بعد التدريس</a:t>
            </a:r>
            <a:endParaRPr lang="fr-FR" sz="2800" dirty="0">
              <a:solidFill>
                <a:schemeClr val="bg1"/>
              </a:solidFill>
            </a:endParaRPr>
          </a:p>
        </p:txBody>
      </p:sp>
      <p:sp>
        <p:nvSpPr>
          <p:cNvPr id="5" name="Rectangle 4"/>
          <p:cNvSpPr/>
          <p:nvPr/>
        </p:nvSpPr>
        <p:spPr>
          <a:xfrm>
            <a:off x="5275221" y="1265135"/>
            <a:ext cx="3392275"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400" b="1" dirty="0" smtClean="0"/>
              <a:t>11. يمارس </a:t>
            </a:r>
            <a:r>
              <a:rPr lang="ar-SA" sz="2400" b="1" dirty="0"/>
              <a:t>التفكير </a:t>
            </a:r>
            <a:r>
              <a:rPr lang="ar-SA" sz="2400" b="1" dirty="0" smtClean="0"/>
              <a:t>الاسترجاعي</a:t>
            </a:r>
            <a:endParaRPr lang="fr-FR" sz="2400" dirty="0"/>
          </a:p>
        </p:txBody>
      </p:sp>
      <p:sp>
        <p:nvSpPr>
          <p:cNvPr id="6" name="Rectangle 5"/>
          <p:cNvSpPr/>
          <p:nvPr/>
        </p:nvSpPr>
        <p:spPr>
          <a:xfrm>
            <a:off x="327832" y="1102062"/>
            <a:ext cx="3838193"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sz="2400" b="1" dirty="0"/>
              <a:t>12.  </a:t>
            </a:r>
            <a:r>
              <a:rPr lang="ar-SA" sz="2400" b="1" dirty="0" smtClean="0"/>
              <a:t>يكون ذاته </a:t>
            </a:r>
            <a:endParaRPr lang="fr-FR" sz="2400" b="1" dirty="0"/>
          </a:p>
        </p:txBody>
      </p:sp>
      <p:sp>
        <p:nvSpPr>
          <p:cNvPr id="7" name="Rectangle 6"/>
          <p:cNvSpPr/>
          <p:nvPr/>
        </p:nvSpPr>
        <p:spPr>
          <a:xfrm>
            <a:off x="5004049" y="2605554"/>
            <a:ext cx="3934620" cy="26776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ar-SA" sz="2400" b="1" dirty="0" smtClean="0"/>
              <a:t>يراجع ممارسته التربوية اثناء التدريس باسترجاع الحصص التعلمية مستعملا ادوات التحليل والتقويم الذاتي  قصد </a:t>
            </a:r>
            <a:r>
              <a:rPr lang="ar-SA" sz="2400" b="1" dirty="0"/>
              <a:t>تحسين </a:t>
            </a:r>
            <a:r>
              <a:rPr lang="ar-SA" sz="2400" b="1" dirty="0" smtClean="0"/>
              <a:t>أداءاته.</a:t>
            </a:r>
          </a:p>
          <a:p>
            <a:pPr algn="r" rtl="1"/>
            <a:r>
              <a:rPr lang="ar-SA" sz="2400" b="1" dirty="0" smtClean="0"/>
              <a:t> يضبط </a:t>
            </a:r>
            <a:r>
              <a:rPr lang="ar-SA" sz="2400" b="1" dirty="0"/>
              <a:t>بكيفية </a:t>
            </a:r>
            <a:r>
              <a:rPr lang="ar-SA" sz="2400" b="1" dirty="0" smtClean="0"/>
              <a:t>استرجاعية الاستدراك </a:t>
            </a:r>
            <a:r>
              <a:rPr lang="ar-SA" sz="2400" b="1" dirty="0"/>
              <a:t>والمعالجة والدعم التربوي </a:t>
            </a:r>
            <a:r>
              <a:rPr lang="ar-SA" sz="2400" b="1" dirty="0" smtClean="0"/>
              <a:t>الخاص بالمتعلمين. </a:t>
            </a:r>
            <a:endParaRPr lang="fr-FR" sz="2400" b="1" dirty="0">
              <a:solidFill>
                <a:srgbClr val="FF0000"/>
              </a:solidFill>
            </a:endParaRPr>
          </a:p>
        </p:txBody>
      </p:sp>
      <p:sp>
        <p:nvSpPr>
          <p:cNvPr id="8" name="Rectangle 7"/>
          <p:cNvSpPr/>
          <p:nvPr/>
        </p:nvSpPr>
        <p:spPr>
          <a:xfrm>
            <a:off x="179512" y="2420888"/>
            <a:ext cx="4134835"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ar-DZ" sz="2400" b="1" dirty="0" smtClean="0"/>
              <a:t>   </a:t>
            </a:r>
            <a:r>
              <a:rPr lang="ar-SA" sz="2400" b="1" dirty="0" smtClean="0"/>
              <a:t>ينمي </a:t>
            </a:r>
            <a:r>
              <a:rPr lang="ar-SA" sz="2400" b="1" dirty="0"/>
              <a:t>كفاءاته المهنية بالاطلاع المستمر على </a:t>
            </a:r>
            <a:r>
              <a:rPr lang="ar-SA" sz="2400" b="1" dirty="0" smtClean="0"/>
              <a:t>الأبحاث </a:t>
            </a:r>
            <a:r>
              <a:rPr lang="ar-SA" sz="2400" b="1" dirty="0"/>
              <a:t>العلمية الخاصة بمادة التدريس وعلم النفس وعلوم التربية والدراسات </a:t>
            </a:r>
            <a:r>
              <a:rPr lang="ar-SA" sz="2400" b="1" dirty="0" smtClean="0"/>
              <a:t>المختلفة عبر الاصدارات و</a:t>
            </a:r>
            <a:r>
              <a:rPr lang="ar-DZ" sz="2400" b="1" dirty="0" smtClean="0"/>
              <a:t> </a:t>
            </a:r>
            <a:r>
              <a:rPr lang="ar-SA" sz="2400" b="1" dirty="0" err="1" smtClean="0"/>
              <a:t>النشريات</a:t>
            </a:r>
            <a:r>
              <a:rPr lang="ar-SA" sz="2400" b="1" dirty="0" smtClean="0"/>
              <a:t> ووسائل الاعلام و الاتصال</a:t>
            </a:r>
            <a:r>
              <a:rPr lang="ar-DZ" sz="2400" b="1" dirty="0" smtClean="0"/>
              <a:t>،</a:t>
            </a:r>
            <a:r>
              <a:rPr lang="ar-SA" sz="2400" b="1" dirty="0" smtClean="0"/>
              <a:t> </a:t>
            </a:r>
            <a:r>
              <a:rPr lang="ar-DZ" sz="2400" b="1" dirty="0" smtClean="0">
                <a:solidFill>
                  <a:schemeClr val="bg1"/>
                </a:solidFill>
              </a:rPr>
              <a:t>و يحين </a:t>
            </a:r>
            <a:r>
              <a:rPr lang="ar-SA" sz="2400" b="1" dirty="0" smtClean="0"/>
              <a:t>ثقافته  </a:t>
            </a:r>
            <a:r>
              <a:rPr lang="ar-SA" sz="2400" b="1" dirty="0"/>
              <a:t>العامة ويوسعها مع السعي إلى استغلال تجاربه التربوية لإنجاز بحوث </a:t>
            </a:r>
            <a:r>
              <a:rPr lang="ar-SA" sz="2400" b="1" dirty="0" smtClean="0"/>
              <a:t>تطبيقية وتبادلها مع الغير.</a:t>
            </a:r>
            <a:endParaRPr lang="fr-FR" sz="2400" b="1" dirty="0"/>
          </a:p>
        </p:txBody>
      </p:sp>
      <p:sp>
        <p:nvSpPr>
          <p:cNvPr id="3" name="Espace réservé du numéro de diapositive 2"/>
          <p:cNvSpPr>
            <a:spLocks noGrp="1"/>
          </p:cNvSpPr>
          <p:nvPr>
            <p:ph type="sldNum" sz="quarter" idx="12"/>
          </p:nvPr>
        </p:nvSpPr>
        <p:spPr/>
        <p:txBody>
          <a:bodyPr/>
          <a:lstStyle/>
          <a:p>
            <a:fld id="{0A58F649-B422-4B28-837C-93C58225BC8D}" type="slidenum">
              <a:rPr lang="fr-FR" smtClean="0"/>
              <a:pPr/>
              <a:t>47</a:t>
            </a:fld>
            <a:endParaRPr lang="fr-FR" dirty="0"/>
          </a:p>
        </p:txBody>
      </p:sp>
    </p:spTree>
    <p:extLst>
      <p:ext uri="{BB962C8B-B14F-4D97-AF65-F5344CB8AC3E}">
        <p14:creationId xmlns:p14="http://schemas.microsoft.com/office/powerpoint/2010/main" val="969809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chemin horizontal 3"/>
          <p:cNvSpPr/>
          <p:nvPr/>
        </p:nvSpPr>
        <p:spPr>
          <a:xfrm>
            <a:off x="1403648" y="1988840"/>
            <a:ext cx="5544616" cy="1800200"/>
          </a:xfrm>
          <a:prstGeom prst="horizontalScroll">
            <a:avLst>
              <a:gd name="adj" fmla="val 7245"/>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fr-FR" dirty="0"/>
          </a:p>
        </p:txBody>
      </p:sp>
      <p:sp>
        <p:nvSpPr>
          <p:cNvPr id="5" name="ZoneTexte 4"/>
          <p:cNvSpPr txBox="1"/>
          <p:nvPr/>
        </p:nvSpPr>
        <p:spPr>
          <a:xfrm>
            <a:off x="1584176" y="15673"/>
            <a:ext cx="6048672" cy="954107"/>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square" rtlCol="1">
            <a:spAutoFit/>
          </a:bodyPr>
          <a:lstStyle/>
          <a:p>
            <a:pPr algn="ctr" rtl="1"/>
            <a:r>
              <a:rPr lang="ar-DZ" sz="2800" b="1" dirty="0" smtClean="0">
                <a:ln w="1905"/>
                <a:solidFill>
                  <a:schemeClr val="bg1"/>
                </a:solidFill>
                <a:effectLst>
                  <a:innerShdw blurRad="69850" dist="43180" dir="5400000">
                    <a:srgbClr val="000000">
                      <a:alpha val="65000"/>
                    </a:srgbClr>
                  </a:innerShdw>
                </a:effectLst>
                <a:cs typeface="Al-Mothnna" pitchFamily="2" charset="-78"/>
              </a:rPr>
              <a:t>وزارة التربية الوطنية</a:t>
            </a:r>
          </a:p>
          <a:p>
            <a:pPr algn="ctr" rtl="1"/>
            <a:r>
              <a:rPr lang="ar-DZ" sz="2800" b="1" dirty="0" smtClean="0">
                <a:ln w="1905"/>
                <a:solidFill>
                  <a:schemeClr val="bg1"/>
                </a:solidFill>
                <a:effectLst>
                  <a:innerShdw blurRad="69850" dist="43180" dir="5400000">
                    <a:srgbClr val="000000">
                      <a:alpha val="65000"/>
                    </a:srgbClr>
                  </a:innerShdw>
                </a:effectLst>
                <a:cs typeface="Al-Mothnna" pitchFamily="2" charset="-78"/>
              </a:rPr>
              <a:t>اللجنة الوطنية للمناهج</a:t>
            </a:r>
          </a:p>
        </p:txBody>
      </p:sp>
      <p:sp>
        <p:nvSpPr>
          <p:cNvPr id="8" name="ZoneTexte 7"/>
          <p:cNvSpPr txBox="1"/>
          <p:nvPr/>
        </p:nvSpPr>
        <p:spPr>
          <a:xfrm>
            <a:off x="2970330" y="3802727"/>
            <a:ext cx="3276364"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square" rtlCol="1">
            <a:spAutoFit/>
          </a:bodyPr>
          <a:lstStyle>
            <a:defPPr>
              <a:defRPr lang="fr-FR"/>
            </a:defPPr>
            <a:lvl1pPr algn="ctr" rtl="1">
              <a:defRPr>
                <a:solidFill>
                  <a:schemeClr val="dk1"/>
                </a:solidFill>
                <a:cs typeface="Al-Mothnna"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باتنة  5أفريل</a:t>
            </a:r>
            <a:r>
              <a:rPr lang="ar-D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2015</a:t>
            </a:r>
            <a:endParaRPr lang="ar-DZ"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1926468" y="2427275"/>
            <a:ext cx="5364088" cy="923330"/>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DZ"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تطور المناهج الدراسية  </a:t>
            </a:r>
            <a:endPar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642697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1956" y="3717032"/>
            <a:ext cx="7900484" cy="128772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1">
              <a:buClr>
                <a:srgbClr val="FFC000"/>
              </a:buClr>
              <a:buFont typeface="Wingdings 3" pitchFamily="18" charset="2"/>
              <a:buChar char="t"/>
              <a:tabLst>
                <a:tab pos="1257300" algn="l"/>
              </a:tabLst>
            </a:pPr>
            <a:r>
              <a:rPr lang="ar-DZ" sz="3200" b="1" dirty="0" smtClean="0">
                <a:ln/>
                <a:solidFill>
                  <a:schemeClr val="bg1"/>
                </a:solidFill>
              </a:rPr>
              <a:t>على مستوى الإعداد أين ظهر التكفل بالمستجدات الحاصلة في المجال البيداغوجي الديداكتيكي</a:t>
            </a:r>
            <a:endParaRPr lang="fr-FR" sz="3200" b="1" dirty="0">
              <a:ln/>
              <a:solidFill>
                <a:schemeClr val="bg1"/>
              </a:solidFill>
            </a:endParaRPr>
          </a:p>
        </p:txBody>
      </p:sp>
      <p:sp>
        <p:nvSpPr>
          <p:cNvPr id="2" name="Rectangle 1"/>
          <p:cNvSpPr/>
          <p:nvPr/>
        </p:nvSpPr>
        <p:spPr>
          <a:xfrm>
            <a:off x="596900" y="626359"/>
            <a:ext cx="7935540" cy="646331"/>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342900" lvl="0" indent="-342900" algn="r" rtl="1">
              <a:spcBef>
                <a:spcPct val="20000"/>
              </a:spcBef>
              <a:spcAft>
                <a:spcPts val="600"/>
              </a:spcAft>
              <a:buClr>
                <a:srgbClr val="DC9E1F"/>
              </a:buClr>
            </a:pPr>
            <a:r>
              <a:rPr lang="ar-DZ" sz="3600" b="1" dirty="0">
                <a:ln/>
                <a:solidFill>
                  <a:schemeClr val="bg1"/>
                </a:solidFill>
              </a:rPr>
              <a:t>حققت المناهج الدراسية نقلة نوعية مع </a:t>
            </a:r>
            <a:r>
              <a:rPr lang="ar-DZ" sz="3600" b="1" dirty="0" smtClean="0">
                <a:ln/>
                <a:solidFill>
                  <a:schemeClr val="bg1"/>
                </a:solidFill>
              </a:rPr>
              <a:t>الإصلاح ...</a:t>
            </a:r>
            <a:endParaRPr lang="ar-DZ" sz="3600" b="1" dirty="0">
              <a:ln/>
              <a:solidFill>
                <a:schemeClr val="bg1"/>
              </a:solidFill>
            </a:endParaRPr>
          </a:p>
        </p:txBody>
      </p:sp>
      <p:sp>
        <p:nvSpPr>
          <p:cNvPr id="4" name="Rectangle 3"/>
          <p:cNvSpPr/>
          <p:nvPr/>
        </p:nvSpPr>
        <p:spPr>
          <a:xfrm>
            <a:off x="631956" y="1844824"/>
            <a:ext cx="7900484" cy="120032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1104900" lvl="0" indent="-571500" algn="r" rtl="1">
              <a:spcBef>
                <a:spcPct val="20000"/>
              </a:spcBef>
              <a:spcAft>
                <a:spcPts val="600"/>
              </a:spcAft>
              <a:buClr>
                <a:srgbClr val="DC9E1F"/>
              </a:buClr>
              <a:buFont typeface="Wingdings 3" pitchFamily="18" charset="2"/>
              <a:buChar char="t"/>
              <a:tabLst>
                <a:tab pos="1257300" algn="l"/>
              </a:tabLst>
            </a:pPr>
            <a:r>
              <a:rPr lang="ar-DZ" sz="4000" b="1" dirty="0">
                <a:ln/>
                <a:solidFill>
                  <a:schemeClr val="bg1"/>
                </a:solidFill>
              </a:rPr>
              <a:t> </a:t>
            </a:r>
            <a:r>
              <a:rPr lang="ar-DZ" sz="3200" b="1" dirty="0">
                <a:ln/>
                <a:solidFill>
                  <a:schemeClr val="bg1"/>
                </a:solidFill>
              </a:rPr>
              <a:t>على المستوى التصوري من حيث وجاهتها مع غايات ومهام المدرسة الجزائرية وتطلعات المجتمع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5</a:t>
            </a:fld>
            <a:endParaRPr lang="fr-FR" dirty="0">
              <a:solidFill>
                <a:prstClr val="white">
                  <a:shade val="50000"/>
                </a:prstClr>
              </a:solidFill>
            </a:endParaRPr>
          </a:p>
        </p:txBody>
      </p:sp>
      <p:sp>
        <p:nvSpPr>
          <p:cNvPr id="5" name="مستطيل مستدير الزوايا 4"/>
          <p:cNvSpPr/>
          <p:nvPr/>
        </p:nvSpPr>
        <p:spPr>
          <a:xfrm>
            <a:off x="1547664" y="0"/>
            <a:ext cx="6264696" cy="83671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r-FR" sz="4000" b="1" dirty="0" smtClean="0">
                <a:solidFill>
                  <a:prstClr val="white"/>
                </a:solidFill>
              </a:rPr>
              <a:t> </a:t>
            </a:r>
            <a:r>
              <a:rPr lang="ar-DZ" sz="4000" b="1" dirty="0" smtClean="0">
                <a:solidFill>
                  <a:prstClr val="white"/>
                </a:solidFill>
              </a:rPr>
              <a:t> المناهج ج2 تجد أسبابها في </a:t>
            </a:r>
            <a:endParaRPr lang="ar-SA" sz="4000" b="1" dirty="0">
              <a:solidFill>
                <a:prstClr val="white"/>
              </a:solidFill>
            </a:endParaRPr>
          </a:p>
        </p:txBody>
      </p:sp>
      <p:sp>
        <p:nvSpPr>
          <p:cNvPr id="2" name="مستطيل مستدير الزوايا 1"/>
          <p:cNvSpPr/>
          <p:nvPr/>
        </p:nvSpPr>
        <p:spPr>
          <a:xfrm>
            <a:off x="5008590" y="2250689"/>
            <a:ext cx="3977448" cy="139628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DZ" sz="2800" b="1" dirty="0" smtClean="0">
                <a:solidFill>
                  <a:prstClr val="black"/>
                </a:solidFill>
              </a:rPr>
              <a:t>* التزايد الدائم للمعارف</a:t>
            </a:r>
          </a:p>
          <a:p>
            <a:pPr algn="r"/>
            <a:r>
              <a:rPr lang="ar-DZ" sz="2800" b="1" dirty="0" smtClean="0">
                <a:solidFill>
                  <a:prstClr val="black"/>
                </a:solidFill>
              </a:rPr>
              <a:t>* التطور التكنولوجي المتسارع</a:t>
            </a:r>
            <a:endParaRPr lang="ar-SA" dirty="0">
              <a:solidFill>
                <a:prstClr val="black"/>
              </a:solidFill>
            </a:endParaRPr>
          </a:p>
        </p:txBody>
      </p:sp>
      <p:sp>
        <p:nvSpPr>
          <p:cNvPr id="6" name="سهم لأعلى 5"/>
          <p:cNvSpPr/>
          <p:nvPr/>
        </p:nvSpPr>
        <p:spPr>
          <a:xfrm rot="8789948">
            <a:off x="5908281" y="891447"/>
            <a:ext cx="504056" cy="1015767"/>
          </a:xfrm>
          <a:prstGeom prst="up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4" name="سهم لأعلى 13"/>
          <p:cNvSpPr/>
          <p:nvPr/>
        </p:nvSpPr>
        <p:spPr>
          <a:xfrm rot="13095263">
            <a:off x="2684433" y="879420"/>
            <a:ext cx="504056" cy="1055606"/>
          </a:xfrm>
          <a:prstGeom prst="up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5" name="سهم لأعلى 14"/>
          <p:cNvSpPr/>
          <p:nvPr/>
        </p:nvSpPr>
        <p:spPr>
          <a:xfrm rot="10800000">
            <a:off x="4099342" y="980728"/>
            <a:ext cx="504056" cy="2882140"/>
          </a:xfrm>
          <a:prstGeom prst="up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1" name="مستطيل مستدير الزوايا 10"/>
          <p:cNvSpPr/>
          <p:nvPr/>
        </p:nvSpPr>
        <p:spPr>
          <a:xfrm>
            <a:off x="1913827" y="4044445"/>
            <a:ext cx="4672464" cy="1224136"/>
          </a:xfrm>
          <a:prstGeom prst="round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prstClr val="black"/>
                </a:solidFill>
              </a:rPr>
              <a:t>بروز حاجات جديدة في المجتمع</a:t>
            </a:r>
          </a:p>
          <a:p>
            <a:pPr algn="ctr"/>
            <a:r>
              <a:rPr lang="ar-DZ" sz="3200" b="1" dirty="0" smtClean="0">
                <a:solidFill>
                  <a:prstClr val="black"/>
                </a:solidFill>
              </a:rPr>
              <a:t> و تطلعات جديدة في مجال التربية</a:t>
            </a:r>
            <a:endParaRPr lang="ar-SA" sz="2000" dirty="0">
              <a:solidFill>
                <a:prstClr val="black"/>
              </a:solidFill>
            </a:endParaRPr>
          </a:p>
        </p:txBody>
      </p:sp>
      <p:sp>
        <p:nvSpPr>
          <p:cNvPr id="16" name="مستطيل مستدير الزوايا 15"/>
          <p:cNvSpPr/>
          <p:nvPr/>
        </p:nvSpPr>
        <p:spPr>
          <a:xfrm>
            <a:off x="-25853" y="2002908"/>
            <a:ext cx="3085685" cy="1224136"/>
          </a:xfrm>
          <a:prstGeom prst="round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prstClr val="black"/>
                </a:solidFill>
              </a:rPr>
              <a:t>ما تفرضه العولمة </a:t>
            </a:r>
          </a:p>
          <a:p>
            <a:pPr algn="ctr"/>
            <a:r>
              <a:rPr lang="ar-DZ" sz="3200" b="1" dirty="0" smtClean="0">
                <a:solidFill>
                  <a:prstClr val="black"/>
                </a:solidFill>
              </a:rPr>
              <a:t>في المجال الاقتصادي</a:t>
            </a:r>
            <a:endParaRPr lang="ar-SA" sz="2000" dirty="0">
              <a:solidFill>
                <a:prstClr val="black"/>
              </a:solidFill>
            </a:endParaRPr>
          </a:p>
        </p:txBody>
      </p:sp>
    </p:spTree>
    <p:extLst>
      <p:ext uri="{BB962C8B-B14F-4D97-AF65-F5344CB8AC3E}">
        <p14:creationId xmlns:p14="http://schemas.microsoft.com/office/powerpoint/2010/main" val="72861516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14" grpId="0" animBg="1"/>
      <p:bldP spid="15" grpId="0" animBg="1"/>
      <p:bldP spid="11"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0399379"/>
              </p:ext>
            </p:extLst>
          </p:nvPr>
        </p:nvGraphicFramePr>
        <p:xfrm>
          <a:off x="4693" y="836711"/>
          <a:ext cx="9144000" cy="1305560"/>
        </p:xfrm>
        <a:graphic>
          <a:graphicData uri="http://schemas.openxmlformats.org/drawingml/2006/table">
            <a:tbl>
              <a:tblPr firstRow="1" bandRow="1">
                <a:tableStyleId>{D113A9D2-9D6B-4929-AA2D-F23B5EE8CBE7}</a:tableStyleId>
              </a:tblPr>
              <a:tblGrid>
                <a:gridCol w="2928926"/>
                <a:gridCol w="2357454"/>
                <a:gridCol w="2028820"/>
                <a:gridCol w="1828800"/>
              </a:tblGrid>
              <a:tr h="225751">
                <a:tc gridSpan="2">
                  <a:txBody>
                    <a:bodyPr/>
                    <a:lstStyle/>
                    <a:p>
                      <a:pPr algn="ctr" rtl="1"/>
                      <a:r>
                        <a:rPr kumimoji="0" lang="ar-DZ" sz="1800" kern="1200" dirty="0" smtClean="0"/>
                        <a:t>منـــــــــــاهج الإصـــــــــلاح</a:t>
                      </a:r>
                      <a:endParaRPr lang="fr-FR" sz="1800" dirty="0"/>
                    </a:p>
                  </a:txBody>
                  <a:tcPr anchor="ctr">
                    <a:solidFill>
                      <a:schemeClr val="accent1">
                        <a:lumMod val="75000"/>
                      </a:schemeClr>
                    </a:solidFill>
                  </a:tcPr>
                </a:tc>
                <a:tc hMerge="1">
                  <a:txBody>
                    <a:bodyPr/>
                    <a:lstStyle/>
                    <a:p>
                      <a:endParaRPr lang="fr-FR" dirty="0"/>
                    </a:p>
                  </a:txBody>
                  <a:tcPr/>
                </a:tc>
                <a:tc>
                  <a:txBody>
                    <a:bodyPr/>
                    <a:lstStyle/>
                    <a:p>
                      <a:pPr algn="ctr" rtl="1"/>
                      <a:r>
                        <a:rPr kumimoji="0" lang="ar-DZ" sz="1800" kern="1200" dirty="0" smtClean="0"/>
                        <a:t>مناهج ما قبل الإصلاح</a:t>
                      </a:r>
                      <a:endParaRPr lang="fr-FR" sz="1800" dirty="0">
                        <a:solidFill>
                          <a:schemeClr val="bg1"/>
                        </a:solidFill>
                      </a:endParaRPr>
                    </a:p>
                  </a:txBody>
                  <a:tcPr anchor="ctr">
                    <a:solidFill>
                      <a:schemeClr val="accent1">
                        <a:lumMod val="75000"/>
                      </a:schemeClr>
                    </a:solidFill>
                  </a:tcPr>
                </a:tc>
                <a:tc rowSpan="2">
                  <a:txBody>
                    <a:bodyPr/>
                    <a:lstStyle/>
                    <a:p>
                      <a:pPr algn="l" rtl="1">
                        <a:lnSpc>
                          <a:spcPct val="115000"/>
                        </a:lnSpc>
                        <a:spcAft>
                          <a:spcPts val="1000"/>
                        </a:spcAft>
                      </a:pPr>
                      <a:endParaRPr lang="ar-DZ" sz="2000" dirty="0" smtClean="0">
                        <a:solidFill>
                          <a:srgbClr val="FFFF00"/>
                        </a:solidFill>
                      </a:endParaRPr>
                    </a:p>
                    <a:p>
                      <a:pPr algn="ctr" rtl="1">
                        <a:lnSpc>
                          <a:spcPct val="115000"/>
                        </a:lnSpc>
                        <a:spcAft>
                          <a:spcPts val="1000"/>
                        </a:spcAft>
                      </a:pPr>
                      <a:endParaRPr lang="ar-DZ" sz="2000" dirty="0" smtClean="0">
                        <a:solidFill>
                          <a:srgbClr val="FFFF00"/>
                        </a:solidFill>
                      </a:endParaRPr>
                    </a:p>
                    <a:p>
                      <a:pPr algn="r" rtl="1">
                        <a:lnSpc>
                          <a:spcPct val="115000"/>
                        </a:lnSpc>
                        <a:spcAft>
                          <a:spcPts val="1000"/>
                        </a:spcAft>
                      </a:pPr>
                      <a:r>
                        <a:rPr kumimoji="0" lang="ar-DZ" sz="2000" kern="1200" dirty="0" smtClean="0">
                          <a:solidFill>
                            <a:srgbClr val="FFFF00"/>
                          </a:solidFill>
                        </a:rPr>
                        <a:t>عناصر المقارنة</a:t>
                      </a:r>
                      <a:endParaRPr lang="fr-FR" sz="1800" dirty="0">
                        <a:solidFill>
                          <a:srgbClr val="FFFF00"/>
                        </a:solidFill>
                        <a:latin typeface="Calibri"/>
                        <a:ea typeface="Calibri"/>
                        <a:cs typeface="Arial"/>
                      </a:endParaRPr>
                    </a:p>
                  </a:txBody>
                  <a:tcPr marL="89535" marR="89535" marT="0" marB="0">
                    <a:solidFill>
                      <a:schemeClr val="accent1">
                        <a:lumMod val="75000"/>
                      </a:schemeClr>
                    </a:solidFill>
                  </a:tcPr>
                </a:tc>
              </a:tr>
              <a:tr h="566338">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الثاني</a:t>
                      </a:r>
                      <a:endParaRPr lang="fr-FR" sz="2400" b="0" dirty="0">
                        <a:solidFill>
                          <a:schemeClr val="bg1"/>
                        </a:solidFill>
                        <a:effectLst>
                          <a:outerShdw blurRad="38100" dist="38100" dir="2700000" algn="tl">
                            <a:srgbClr val="000000">
                              <a:alpha val="43137"/>
                            </a:srgbClr>
                          </a:outerShdw>
                        </a:effectLst>
                      </a:endParaRPr>
                    </a:p>
                  </a:txBody>
                  <a:tcPr/>
                </a:tc>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الأول </a:t>
                      </a:r>
                      <a:r>
                        <a:rPr kumimoji="0" lang="ar-DZ" sz="1800" b="0" kern="1200" dirty="0" smtClean="0">
                          <a:solidFill>
                            <a:schemeClr val="tx1"/>
                          </a:solidFill>
                          <a:effectLst>
                            <a:outerShdw blurRad="38100" dist="38100" dir="2700000" algn="tl">
                              <a:srgbClr val="000000">
                                <a:alpha val="43137"/>
                              </a:srgbClr>
                            </a:outerShdw>
                          </a:effectLst>
                        </a:rPr>
                        <a:t>[</a:t>
                      </a:r>
                      <a:r>
                        <a:rPr kumimoji="0" lang="ar-DZ" sz="1400" b="0" kern="1200" dirty="0" smtClean="0">
                          <a:solidFill>
                            <a:schemeClr val="tx1"/>
                          </a:solidFill>
                          <a:effectLst>
                            <a:outerShdw blurRad="38100" dist="38100" dir="2700000" algn="tl">
                              <a:srgbClr val="000000">
                                <a:alpha val="43137"/>
                              </a:srgbClr>
                            </a:outerShdw>
                          </a:effectLst>
                        </a:rPr>
                        <a:t>سارية المفعول</a:t>
                      </a:r>
                      <a:r>
                        <a:rPr kumimoji="0" lang="ar-DZ" sz="1800" b="0" kern="1200" dirty="0" smtClean="0">
                          <a:solidFill>
                            <a:schemeClr val="tx1"/>
                          </a:solidFill>
                          <a:effectLst>
                            <a:outerShdw blurRad="38100" dist="38100" dir="2700000" algn="tl">
                              <a:srgbClr val="000000">
                                <a:alpha val="43137"/>
                              </a:srgbClr>
                            </a:outerShdw>
                          </a:effectLst>
                        </a:rPr>
                        <a:t>]</a:t>
                      </a:r>
                      <a:endParaRPr lang="fr-FR" sz="1800" b="0" dirty="0">
                        <a:solidFill>
                          <a:schemeClr val="tx1"/>
                        </a:solidFill>
                        <a:effectLst>
                          <a:outerShdw blurRad="38100" dist="38100" dir="2700000" algn="tl">
                            <a:srgbClr val="000000">
                              <a:alpha val="43137"/>
                            </a:srgbClr>
                          </a:outerShdw>
                        </a:effectLst>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prstClr val="white"/>
                          </a:solidFill>
                          <a:effectLst/>
                          <a:uLnTx/>
                          <a:uFillTx/>
                          <a:latin typeface="+mn-lt"/>
                          <a:ea typeface="+mn-ea"/>
                          <a:cs typeface="+mn-cs"/>
                        </a:rPr>
                        <a:t>مناهج ما قبل الإصلاح</a:t>
                      </a:r>
                      <a:endParaRPr kumimoji="0" lang="fr-FR" sz="1800" b="1" i="0" u="none" strike="noStrike" kern="1200" cap="none" spc="0" normalizeH="0" baseline="0" noProof="0" dirty="0" smtClean="0">
                        <a:ln>
                          <a:noFill/>
                        </a:ln>
                        <a:solidFill>
                          <a:prstClr val="black"/>
                        </a:solidFill>
                        <a:effectLst/>
                        <a:uLnTx/>
                        <a:uFillTx/>
                        <a:latin typeface="+mn-lt"/>
                        <a:ea typeface="+mn-ea"/>
                        <a:cs typeface="+mn-cs"/>
                      </a:endParaRPr>
                    </a:p>
                    <a:p>
                      <a:pPr algn="ctr" rtl="1"/>
                      <a:endParaRPr kumimoji="0" lang="fr-FR" sz="1600" b="0" kern="1200" dirty="0">
                        <a:solidFill>
                          <a:schemeClr val="dk1"/>
                        </a:solidFill>
                        <a:latin typeface="+mn-lt"/>
                        <a:ea typeface="+mn-ea"/>
                        <a:cs typeface="+mn-cs"/>
                      </a:endParaRPr>
                    </a:p>
                  </a:txBody>
                  <a:tcPr/>
                </a:tc>
                <a:tc vMerge="1">
                  <a:txBody>
                    <a:bodyPr/>
                    <a:lstStyle/>
                    <a:p>
                      <a:pPr algn="ctr" rtl="1">
                        <a:lnSpc>
                          <a:spcPct val="115000"/>
                        </a:lnSpc>
                        <a:spcAft>
                          <a:spcPts val="1000"/>
                        </a:spcAft>
                      </a:pPr>
                      <a:endParaRPr lang="fr-FR" sz="1100" dirty="0">
                        <a:latin typeface="Calibri"/>
                        <a:ea typeface="Calibri"/>
                        <a:cs typeface="Arial"/>
                      </a:endParaRPr>
                    </a:p>
                  </a:txBody>
                  <a:tcPr marL="89535" marR="89535" marT="0" marB="0"/>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2127765510"/>
              </p:ext>
            </p:extLst>
          </p:nvPr>
        </p:nvGraphicFramePr>
        <p:xfrm>
          <a:off x="4693" y="1639715"/>
          <a:ext cx="9144000" cy="1188720"/>
        </p:xfrm>
        <a:graphic>
          <a:graphicData uri="http://schemas.openxmlformats.org/drawingml/2006/table">
            <a:tbl>
              <a:tblPr firstRow="1" bandRow="1">
                <a:tableStyleId>{D113A9D2-9D6B-4929-AA2D-F23B5EE8CBE7}</a:tableStyleId>
              </a:tblPr>
              <a:tblGrid>
                <a:gridCol w="2928926"/>
                <a:gridCol w="2357454"/>
                <a:gridCol w="2028820"/>
                <a:gridCol w="1828800"/>
              </a:tblGrid>
              <a:tr h="114604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j-cs"/>
                        </a:rPr>
                        <a:t>تصور شامل </a:t>
                      </a:r>
                      <a:r>
                        <a:rPr lang="ar-SA" sz="1800" b="0" dirty="0" smtClean="0">
                          <a:solidFill>
                            <a:schemeClr val="bg1"/>
                          </a:solidFill>
                          <a:cs typeface="+mj-cs"/>
                        </a:rPr>
                        <a:t>وتنازلي للمناهج</a:t>
                      </a:r>
                      <a:r>
                        <a:rPr lang="ar-DZ" sz="1800" b="0" dirty="0" smtClean="0">
                          <a:solidFill>
                            <a:schemeClr val="bg1"/>
                          </a:solidFill>
                          <a:cs typeface="+mj-cs"/>
                        </a:rPr>
                        <a:t> يضمن  الانسجام ال</a:t>
                      </a:r>
                      <a:r>
                        <a:rPr lang="ar-SA" sz="1800" b="0" dirty="0" smtClean="0">
                          <a:solidFill>
                            <a:schemeClr val="bg1"/>
                          </a:solidFill>
                          <a:cs typeface="+mj-cs"/>
                        </a:rPr>
                        <a:t>عمودي</a:t>
                      </a:r>
                      <a:endParaRPr lang="ar-DZ" sz="1800" b="0" dirty="0" smtClean="0">
                        <a:solidFill>
                          <a:schemeClr val="bg1"/>
                        </a:solidFill>
                        <a:cs typeface="+mj-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smtClean="0">
                          <a:solidFill>
                            <a:schemeClr val="bg1"/>
                          </a:solidFill>
                          <a:cs typeface="+mj-cs"/>
                        </a:rPr>
                        <a:t> و</a:t>
                      </a:r>
                      <a:r>
                        <a:rPr lang="ar-DZ" sz="1800" b="0" dirty="0" smtClean="0">
                          <a:solidFill>
                            <a:schemeClr val="bg1"/>
                          </a:solidFill>
                          <a:cs typeface="+mj-cs"/>
                        </a:rPr>
                        <a:t>  ال</a:t>
                      </a:r>
                      <a:r>
                        <a:rPr lang="ar-SA" sz="1800" b="0" dirty="0" smtClean="0">
                          <a:solidFill>
                            <a:schemeClr val="bg1"/>
                          </a:solidFill>
                          <a:cs typeface="+mj-cs"/>
                        </a:rPr>
                        <a:t>أفقي</a:t>
                      </a:r>
                      <a:endParaRPr lang="fr-FR" sz="1800" b="0" dirty="0" smtClean="0">
                        <a:solidFill>
                          <a:schemeClr val="bg1"/>
                        </a:solidFill>
                        <a:cs typeface="+mj-cs"/>
                      </a:endParaRPr>
                    </a:p>
                    <a:p>
                      <a:pPr algn="r" rtl="1"/>
                      <a:endParaRPr lang="fr-FR" sz="1800"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cs typeface="+mj-cs"/>
                        </a:rPr>
                        <a:t>   </a:t>
                      </a:r>
                      <a:r>
                        <a:rPr kumimoji="0" lang="ar-DZ" sz="1800" b="0" kern="1200" dirty="0" smtClean="0">
                          <a:solidFill>
                            <a:schemeClr val="bg1"/>
                          </a:solidFill>
                          <a:cs typeface="+mj-cs"/>
                        </a:rPr>
                        <a:t>تصور </a:t>
                      </a:r>
                      <a:r>
                        <a:rPr kumimoji="0" lang="ar-DZ" sz="1800" b="0" kern="1200" dirty="0" smtClean="0">
                          <a:solidFill>
                            <a:srgbClr val="FFFF00"/>
                          </a:solidFill>
                          <a:cs typeface="+mj-cs"/>
                        </a:rPr>
                        <a:t>لمناهج   بترتيب </a:t>
                      </a:r>
                      <a:r>
                        <a:rPr kumimoji="0" lang="ar-DZ" sz="1800" b="0" kern="1200" dirty="0" smtClean="0">
                          <a:solidFill>
                            <a:schemeClr val="bg1"/>
                          </a:solidFill>
                          <a:cs typeface="+mj-cs"/>
                        </a:rPr>
                        <a:t>زمني ( سنة بعد سنة )</a:t>
                      </a:r>
                      <a:endParaRPr kumimoji="0" lang="fr-FR" sz="1800" b="0" kern="1200" dirty="0">
                        <a:solidFill>
                          <a:schemeClr val="bg1"/>
                        </a:solidFill>
                        <a:latin typeface="+mn-lt"/>
                        <a:ea typeface="+mn-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solidFill>
                            <a:schemeClr val="bg1"/>
                          </a:solidFill>
                          <a:effectLst>
                            <a:outerShdw blurRad="38100" dist="38100" dir="2700000" algn="tl">
                              <a:srgbClr val="000000">
                                <a:alpha val="43137"/>
                              </a:srgbClr>
                            </a:outerShdw>
                          </a:effectLst>
                          <a:cs typeface="+mj-cs"/>
                        </a:rPr>
                        <a:t>تصور </a:t>
                      </a:r>
                      <a:r>
                        <a:rPr kumimoji="0" lang="ar-DZ" sz="1800" b="0" kern="1200" dirty="0" smtClean="0">
                          <a:solidFill>
                            <a:srgbClr val="FFFF00"/>
                          </a:solidFill>
                          <a:effectLst>
                            <a:outerShdw blurRad="38100" dist="38100" dir="2700000" algn="tl">
                              <a:srgbClr val="000000">
                                <a:alpha val="43137"/>
                              </a:srgbClr>
                            </a:outerShdw>
                          </a:effectLst>
                          <a:cs typeface="+mj-cs"/>
                        </a:rPr>
                        <a:t> خطي لبرامج </a:t>
                      </a:r>
                      <a:r>
                        <a:rPr kumimoji="0" lang="ar-DZ" sz="1800" b="0" kern="1200" dirty="0" smtClean="0">
                          <a:solidFill>
                            <a:schemeClr val="bg1"/>
                          </a:solidFill>
                          <a:cs typeface="+mj-cs"/>
                        </a:rPr>
                        <a:t>مبنية حسب منطق المادة</a:t>
                      </a:r>
                      <a:endParaRPr kumimoji="0" lang="fr-FR" sz="1800" b="0" kern="1200" dirty="0" smtClean="0">
                        <a:solidFill>
                          <a:schemeClr val="bg1"/>
                        </a:solidFill>
                        <a:cs typeface="+mj-cs"/>
                      </a:endParaRPr>
                    </a:p>
                    <a:p>
                      <a:pPr marL="0" marR="0" indent="0" algn="r" defTabSz="914400" rtl="1" eaLnBrk="1" fontAlgn="auto" latinLnBrk="0" hangingPunct="1">
                        <a:lnSpc>
                          <a:spcPct val="100000"/>
                        </a:lnSpc>
                        <a:spcBef>
                          <a:spcPts val="0"/>
                        </a:spcBef>
                        <a:spcAft>
                          <a:spcPts val="0"/>
                        </a:spcAft>
                        <a:buClrTx/>
                        <a:buSzTx/>
                        <a:buFontTx/>
                        <a:buNone/>
                        <a:tabLst/>
                        <a:defRPr/>
                      </a:pPr>
                      <a:endParaRPr kumimoji="0" lang="fr-FR" sz="1800" b="0" kern="1200" dirty="0">
                        <a:solidFill>
                          <a:schemeClr val="dk1"/>
                        </a:solidFill>
                        <a:latin typeface="+mn-lt"/>
                        <a:ea typeface="+mn-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DZ" sz="2800" dirty="0" smtClean="0">
                          <a:solidFill>
                            <a:srgbClr val="FFFF00"/>
                          </a:solidFill>
                        </a:rPr>
                        <a:t>تصور المنهاج</a:t>
                      </a:r>
                      <a:endParaRPr lang="fr-FR" sz="2800" b="1" dirty="0">
                        <a:solidFill>
                          <a:srgbClr val="FFFF00"/>
                        </a:solidFill>
                      </a:endParaRPr>
                    </a:p>
                  </a:txBody>
                  <a:tcPr anchor="ctr">
                    <a:lnL w="12700" cap="flat" cmpd="sng" algn="ctr">
                      <a:solidFill>
                        <a:schemeClr val="tx1"/>
                      </a:solidFill>
                      <a:prstDash val="solid"/>
                      <a:round/>
                      <a:headEnd type="none" w="med" len="med"/>
                      <a:tailEnd type="none" w="med" len="med"/>
                    </a:lnL>
                    <a:solidFill>
                      <a:schemeClr val="accent1">
                        <a:lumMod val="75000"/>
                      </a:schemeClr>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045332527"/>
              </p:ext>
            </p:extLst>
          </p:nvPr>
        </p:nvGraphicFramePr>
        <p:xfrm>
          <a:off x="4693" y="2857497"/>
          <a:ext cx="9144000" cy="1798320"/>
        </p:xfrm>
        <a:graphic>
          <a:graphicData uri="http://schemas.openxmlformats.org/drawingml/2006/table">
            <a:tbl>
              <a:tblPr firstRow="1" bandRow="1">
                <a:tableStyleId>{D113A9D2-9D6B-4929-AA2D-F23B5EE8CBE7}</a:tableStyleId>
              </a:tblPr>
              <a:tblGrid>
                <a:gridCol w="2928926"/>
                <a:gridCol w="2357454"/>
                <a:gridCol w="2028820"/>
                <a:gridCol w="1828800"/>
              </a:tblGrid>
              <a:tr h="165162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0" dirty="0" smtClean="0">
                          <a:solidFill>
                            <a:schemeClr val="bg1"/>
                          </a:solidFill>
                          <a:cs typeface="+mj-cs"/>
                        </a:rPr>
                        <a:t>ي</a:t>
                      </a:r>
                      <a:r>
                        <a:rPr lang="ar-SA" sz="1600" b="0" dirty="0" smtClean="0">
                          <a:solidFill>
                            <a:schemeClr val="bg1"/>
                          </a:solidFill>
                          <a:cs typeface="+mj-cs"/>
                        </a:rPr>
                        <a:t>هدف إلى تحقيق </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j-cs"/>
                        </a:rPr>
                        <a:t>غاية شاملة </a:t>
                      </a:r>
                      <a:r>
                        <a:rPr kumimoji="0" lang="ar-DZ" sz="1600" b="0" kern="1200" dirty="0" smtClean="0">
                          <a:solidFill>
                            <a:schemeClr val="bg1"/>
                          </a:solidFill>
                          <a:effectLst>
                            <a:outerShdw blurRad="38100" dist="38100" dir="2700000" algn="tl">
                              <a:srgbClr val="000000">
                                <a:alpha val="43137"/>
                              </a:srgbClr>
                            </a:outerShdw>
                          </a:effectLst>
                          <a:latin typeface="+mn-lt"/>
                          <a:ea typeface="+mn-ea"/>
                          <a:cs typeface="+mj-cs"/>
                        </a:rPr>
                        <a:t>(ملمح التخرج من المرحلة ) </a:t>
                      </a:r>
                      <a:r>
                        <a:rPr lang="ar-SA" sz="1600" b="0" dirty="0" smtClean="0">
                          <a:solidFill>
                            <a:schemeClr val="bg1"/>
                          </a:solidFill>
                          <a:cs typeface="+mj-cs"/>
                        </a:rPr>
                        <a:t>مشتركة بين كل المواد</a:t>
                      </a:r>
                      <a:r>
                        <a:rPr lang="ar-DZ" sz="1600" b="0" dirty="0" smtClean="0">
                          <a:solidFill>
                            <a:schemeClr val="bg1"/>
                          </a:solidFill>
                          <a:cs typeface="+mj-cs"/>
                        </a:rPr>
                        <a:t> </a:t>
                      </a:r>
                      <a:r>
                        <a:rPr lang="ar-SA" sz="1600" b="0" dirty="0" smtClean="0">
                          <a:solidFill>
                            <a:schemeClr val="bg1"/>
                          </a:solidFill>
                          <a:cs typeface="+mj-cs"/>
                        </a:rPr>
                        <a:t>مرساة في </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j-cs"/>
                        </a:rPr>
                        <a:t>الواقع الاجتماعي</a:t>
                      </a:r>
                      <a:r>
                        <a:rPr lang="ar-SA" sz="1600" b="0" dirty="0" smtClean="0">
                          <a:solidFill>
                            <a:schemeClr val="bg1"/>
                          </a:solidFill>
                          <a:cs typeface="+mj-cs"/>
                        </a:rPr>
                        <a:t>.</a:t>
                      </a:r>
                      <a:r>
                        <a:rPr lang="ar-DZ" sz="1600" b="0" dirty="0" smtClean="0">
                          <a:solidFill>
                            <a:schemeClr val="bg1"/>
                          </a:solidFill>
                          <a:cs typeface="+mj-cs"/>
                        </a:rPr>
                        <a:t> تتضمن </a:t>
                      </a:r>
                      <a:r>
                        <a:rPr kumimoji="0" lang="ar-DZ" sz="1600" b="0" kern="1200" dirty="0" smtClean="0">
                          <a:solidFill>
                            <a:schemeClr val="bg1"/>
                          </a:solidFill>
                          <a:cs typeface="+mj-cs"/>
                        </a:rPr>
                        <a:t> قيم ذات </a:t>
                      </a:r>
                      <a:r>
                        <a:rPr lang="ar-DZ" sz="1600" b="0" kern="1200" dirty="0" smtClean="0">
                          <a:solidFill>
                            <a:schemeClr val="bg1"/>
                          </a:solidFill>
                          <a:latin typeface="+mn-lt"/>
                          <a:ea typeface="+mn-ea"/>
                          <a:cs typeface="+mj-cs"/>
                        </a:rPr>
                        <a:t>علاقة بالحياة الاجتماعية والمهنية</a:t>
                      </a:r>
                    </a:p>
                    <a:p>
                      <a:pPr marL="0" marR="0" indent="0" algn="r" defTabSz="914400" rtl="1" eaLnBrk="1" fontAlgn="auto" latinLnBrk="0" hangingPunct="1">
                        <a:lnSpc>
                          <a:spcPct val="100000"/>
                        </a:lnSpc>
                        <a:spcBef>
                          <a:spcPts val="0"/>
                        </a:spcBef>
                        <a:spcAft>
                          <a:spcPts val="0"/>
                        </a:spcAft>
                        <a:buClrTx/>
                        <a:buSzTx/>
                        <a:buFontTx/>
                        <a:buNone/>
                        <a:tabLst/>
                        <a:defRPr/>
                      </a:pPr>
                      <a:endParaRPr lang="ar-SA" sz="1600" b="0" dirty="0" smtClean="0">
                        <a:cs typeface="+mj-cs"/>
                      </a:endParaRPr>
                    </a:p>
                  </a:txBody>
                  <a:tcPr>
                    <a:lnR w="12700" cap="flat" cmpd="sng" algn="ctr">
                      <a:solidFill>
                        <a:schemeClr val="tx1"/>
                      </a:solidFill>
                      <a:prstDash val="solid"/>
                      <a:round/>
                      <a:headEnd type="none" w="med" len="med"/>
                      <a:tailEnd type="none" w="med" len="med"/>
                    </a:lnR>
                  </a:tcPr>
                </a:tc>
                <a:tc>
                  <a:txBody>
                    <a:bodyPr/>
                    <a:lstStyle/>
                    <a:p>
                      <a:pPr algn="r" rtl="1"/>
                      <a:r>
                        <a:rPr kumimoji="0" lang="ar-DZ" sz="1600" b="0" kern="1200" dirty="0" smtClean="0">
                          <a:solidFill>
                            <a:schemeClr val="bg1"/>
                          </a:solidFill>
                          <a:cs typeface="+mj-cs"/>
                        </a:rPr>
                        <a:t>تم التعيير عن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j-cs"/>
                        </a:rPr>
                        <a:t>ملمح التخرج بشكل غايات </a:t>
                      </a:r>
                      <a:r>
                        <a:rPr kumimoji="0" lang="ar-DZ" sz="1600" b="0" kern="1200" dirty="0" smtClean="0">
                          <a:solidFill>
                            <a:schemeClr val="bg1"/>
                          </a:solidFill>
                          <a:cs typeface="+mj-cs"/>
                        </a:rPr>
                        <a:t>لكل مادة  و تكفل ببعض القيم لكن بشكل معزول وغير مخطط له</a:t>
                      </a:r>
                      <a:endParaRPr lang="fr-FR" sz="1600" b="0" dirty="0">
                        <a:solidFill>
                          <a:schemeClr val="bg1"/>
                        </a:solidFill>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kumimoji="0" lang="ar-DZ" sz="1600" b="0" kern="1200" dirty="0" smtClean="0">
                          <a:solidFill>
                            <a:schemeClr val="bg1"/>
                          </a:solidFill>
                          <a:cs typeface="+mj-cs"/>
                        </a:rPr>
                        <a:t>تم التعبير عن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j-cs"/>
                        </a:rPr>
                        <a:t>الملمح بشكل غايات</a:t>
                      </a:r>
                      <a:r>
                        <a:rPr kumimoji="0" lang="ar-DZ" sz="1600" b="0" kern="1200" dirty="0" smtClean="0">
                          <a:cs typeface="+mj-cs"/>
                        </a:rPr>
                        <a:t> </a:t>
                      </a:r>
                      <a:r>
                        <a:rPr kumimoji="0" lang="ar-DZ" sz="1600" b="0" kern="1200" dirty="0" smtClean="0">
                          <a:solidFill>
                            <a:srgbClr val="FFFF00"/>
                          </a:solidFill>
                          <a:cs typeface="+mj-cs"/>
                        </a:rPr>
                        <a:t>ومرامي </a:t>
                      </a:r>
                      <a:r>
                        <a:rPr kumimoji="0" lang="ar-DZ" sz="1600" b="0" kern="1200" dirty="0" smtClean="0">
                          <a:solidFill>
                            <a:schemeClr val="bg1"/>
                          </a:solidFill>
                          <a:cs typeface="+mj-cs"/>
                        </a:rPr>
                        <a:t>على درجة كبيرة من العمومية</a:t>
                      </a:r>
                      <a:endParaRPr lang="fr-FR" sz="1600" b="0" dirty="0">
                        <a:solidFill>
                          <a:schemeClr val="bg1"/>
                        </a:solidFill>
                        <a:cs typeface="+mj-cs"/>
                      </a:endParaRPr>
                    </a:p>
                  </a:txBody>
                  <a:tcPr>
                    <a:lnL w="12700" cap="flat" cmpd="sng" algn="ctr">
                      <a:solidFill>
                        <a:schemeClr val="tx1"/>
                      </a:solidFill>
                      <a:prstDash val="solid"/>
                      <a:round/>
                      <a:headEnd type="none" w="med" len="med"/>
                      <a:tailEnd type="none" w="med" len="med"/>
                    </a:lnL>
                  </a:tcPr>
                </a:tc>
                <a:tc>
                  <a:txBody>
                    <a:bodyPr/>
                    <a:lstStyle/>
                    <a:p>
                      <a:pPr algn="ctr" rtl="1"/>
                      <a:r>
                        <a:rPr kumimoji="0" lang="ar-DZ" sz="2400" kern="1200" dirty="0" smtClean="0">
                          <a:solidFill>
                            <a:srgbClr val="FFFF00"/>
                          </a:solidFill>
                        </a:rPr>
                        <a:t>ملمح التخرج </a:t>
                      </a:r>
                      <a:endParaRPr lang="fr-FR" sz="2400" dirty="0">
                        <a:solidFill>
                          <a:srgbClr val="FFFF00"/>
                        </a:solidFill>
                      </a:endParaRPr>
                    </a:p>
                  </a:txBody>
                  <a:tcPr anchor="ctr">
                    <a:solidFill>
                      <a:schemeClr val="accent1">
                        <a:lumMod val="75000"/>
                      </a:schemeClr>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072451589"/>
              </p:ext>
            </p:extLst>
          </p:nvPr>
        </p:nvGraphicFramePr>
        <p:xfrm>
          <a:off x="0" y="4643446"/>
          <a:ext cx="9148693" cy="2214554"/>
        </p:xfrm>
        <a:graphic>
          <a:graphicData uri="http://schemas.openxmlformats.org/drawingml/2006/table">
            <a:tbl>
              <a:tblPr firstRow="1" bandRow="1">
                <a:tableStyleId>{D113A9D2-9D6B-4929-AA2D-F23B5EE8CBE7}</a:tableStyleId>
              </a:tblPr>
              <a:tblGrid>
                <a:gridCol w="2930429"/>
                <a:gridCol w="2358664"/>
                <a:gridCol w="2029861"/>
                <a:gridCol w="1829739"/>
              </a:tblGrid>
              <a:tr h="2214554">
                <a:tc>
                  <a:txBody>
                    <a:bodyPr/>
                    <a:lstStyle/>
                    <a:p>
                      <a:pPr algn="r" rtl="1">
                        <a:lnSpc>
                          <a:spcPct val="115000"/>
                        </a:lnSpc>
                        <a:spcAft>
                          <a:spcPts val="1000"/>
                        </a:spcAft>
                      </a:pPr>
                      <a:r>
                        <a:rPr kumimoji="0" lang="ar-DZ" sz="2000" b="0" kern="1200" dirty="0" smtClean="0">
                          <a:solidFill>
                            <a:srgbClr val="FFFF00"/>
                          </a:solidFill>
                          <a:effectLst>
                            <a:outerShdw blurRad="38100" dist="38100" dir="2700000" algn="tl">
                              <a:srgbClr val="000000">
                                <a:alpha val="43137"/>
                              </a:srgbClr>
                            </a:outerShdw>
                          </a:effectLst>
                          <a:latin typeface="+mn-lt"/>
                          <a:ea typeface="+mn-ea"/>
                          <a:cs typeface="+mj-cs"/>
                        </a:rPr>
                        <a:t>بنائي اجتماعي </a:t>
                      </a:r>
                      <a:r>
                        <a:rPr kumimoji="0" lang="ar-DZ" sz="2000" b="0" kern="1200" dirty="0" smtClean="0">
                          <a:solidFill>
                            <a:schemeClr val="bg1"/>
                          </a:solidFill>
                          <a:effectLst>
                            <a:outerShdw blurRad="38100" dist="38100" dir="2700000" algn="tl">
                              <a:srgbClr val="000000">
                                <a:alpha val="43137"/>
                              </a:srgbClr>
                            </a:outerShdw>
                          </a:effectLst>
                          <a:latin typeface="+mn-lt"/>
                          <a:ea typeface="+mn-ea"/>
                          <a:cs typeface="+mj-cs"/>
                        </a:rPr>
                        <a:t>بو</a:t>
                      </a:r>
                      <a:r>
                        <a:rPr lang="ar-DZ" sz="2000" b="0" dirty="0" smtClean="0">
                          <a:solidFill>
                            <a:schemeClr val="bg1"/>
                          </a:solidFill>
                          <a:cs typeface="+mj-cs"/>
                        </a:rPr>
                        <a:t>ضع البنيوية الاجتماعية  في صدارة كل الاستراتيجيات المنتهجة</a:t>
                      </a:r>
                      <a:endParaRPr lang="fr-FR" sz="2000" b="0" dirty="0">
                        <a:solidFill>
                          <a:schemeClr val="bg1"/>
                        </a:solidFill>
                        <a:latin typeface="New romans"/>
                        <a:ea typeface="Calibri"/>
                        <a:cs typeface="+mj-cs"/>
                      </a:endParaRPr>
                    </a:p>
                  </a:txBody>
                  <a:tcPr marL="89535" marR="89535" marT="0" marB="0">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2000" b="0" kern="1200" dirty="0" smtClean="0">
                          <a:solidFill>
                            <a:srgbClr val="FFFF00"/>
                          </a:solidFill>
                          <a:effectLst>
                            <a:outerShdw blurRad="38100" dist="38100" dir="2700000" algn="tl">
                              <a:srgbClr val="000000">
                                <a:alpha val="43137"/>
                              </a:srgbClr>
                            </a:outerShdw>
                          </a:effectLst>
                          <a:latin typeface="+mn-lt"/>
                          <a:ea typeface="+mn-ea"/>
                          <a:cs typeface="+mj-cs"/>
                        </a:rPr>
                        <a:t>بنائي</a:t>
                      </a:r>
                      <a:r>
                        <a:rPr kumimoji="0" lang="ar-DZ" sz="2000" b="0" kern="1200" dirty="0" smtClean="0">
                          <a:cs typeface="+mj-cs"/>
                        </a:rPr>
                        <a:t> </a:t>
                      </a:r>
                      <a:r>
                        <a:rPr kumimoji="0" lang="ar-DZ" sz="2000" b="0" kern="1200" dirty="0" smtClean="0">
                          <a:solidFill>
                            <a:schemeClr val="bg1"/>
                          </a:solidFill>
                          <a:cs typeface="+mj-cs"/>
                        </a:rPr>
                        <a:t>، </a:t>
                      </a:r>
                      <a:r>
                        <a:rPr lang="ar-DZ" sz="2000" b="0" dirty="0" smtClean="0">
                          <a:solidFill>
                            <a:schemeClr val="bg1"/>
                          </a:solidFill>
                          <a:cs typeface="+mj-cs"/>
                        </a:rPr>
                        <a:t>يستهدف الاستقلالية في بناء التعلم عن طريق </a:t>
                      </a:r>
                      <a:endParaRPr lang="fr-FR" sz="2000" b="0" dirty="0" smtClean="0">
                        <a:solidFill>
                          <a:schemeClr val="bg1"/>
                        </a:solidFill>
                        <a:cs typeface="+mj-cs"/>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ar-DZ" sz="2000" b="0" kern="1200" dirty="0" smtClean="0">
                          <a:solidFill>
                            <a:schemeClr val="bg1"/>
                          </a:solidFill>
                          <a:cs typeface="+mj-cs"/>
                        </a:rPr>
                        <a:t>تنمية  كفاءات  ذات طابع معرفي</a:t>
                      </a:r>
                      <a:endParaRPr lang="fr-FR" sz="2000" b="0" dirty="0" smtClean="0">
                        <a:solidFill>
                          <a:schemeClr val="bg1"/>
                        </a:solidFill>
                        <a:cs typeface="+mj-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rtl="1"/>
                      <a:r>
                        <a:rPr kumimoji="0" lang="ar-DZ" sz="2000" b="0" kern="1200" dirty="0" smtClean="0">
                          <a:solidFill>
                            <a:srgbClr val="FFFF00"/>
                          </a:solidFill>
                          <a:effectLst>
                            <a:outerShdw blurRad="38100" dist="38100" dir="2700000" algn="tl">
                              <a:srgbClr val="000000">
                                <a:alpha val="43137"/>
                              </a:srgbClr>
                            </a:outerShdw>
                          </a:effectLst>
                          <a:latin typeface="+mn-lt"/>
                          <a:ea typeface="+mn-ea"/>
                          <a:cs typeface="+mj-cs"/>
                        </a:rPr>
                        <a:t>سلوكي</a:t>
                      </a:r>
                      <a:r>
                        <a:rPr kumimoji="0" lang="ar-DZ" sz="2000" b="0" kern="1200" dirty="0" smtClean="0">
                          <a:cs typeface="+mj-cs"/>
                        </a:rPr>
                        <a:t>، </a:t>
                      </a:r>
                      <a:r>
                        <a:rPr kumimoji="0" lang="ar-DZ" sz="2000" b="0" kern="1200" dirty="0" smtClean="0">
                          <a:solidFill>
                            <a:schemeClr val="bg1"/>
                          </a:solidFill>
                          <a:cs typeface="+mj-cs"/>
                        </a:rPr>
                        <a:t>يهدف إلي  تغيير سلوكات التلميذ  </a:t>
                      </a:r>
                      <a:r>
                        <a:rPr kumimoji="0" lang="ar-DZ" sz="2000" b="0" kern="1200" dirty="0" err="1" smtClean="0">
                          <a:solidFill>
                            <a:schemeClr val="bg1"/>
                          </a:solidFill>
                          <a:cs typeface="+mj-cs"/>
                        </a:rPr>
                        <a:t>و</a:t>
                      </a:r>
                      <a:r>
                        <a:rPr kumimoji="0" lang="ar-DZ" sz="2000" b="0" kern="1200" dirty="0" smtClean="0">
                          <a:solidFill>
                            <a:schemeClr val="bg1"/>
                          </a:solidFill>
                          <a:cs typeface="+mj-cs"/>
                        </a:rPr>
                        <a:t> يهتم بالنتائج الظاهرة</a:t>
                      </a:r>
                      <a:endParaRPr lang="fr-FR" sz="2000" b="0" dirty="0">
                        <a:solidFill>
                          <a:schemeClr val="bg1"/>
                        </a:solidFill>
                        <a:cs typeface="+mj-cs"/>
                      </a:endParaRPr>
                    </a:p>
                  </a:txBody>
                  <a:tcPr>
                    <a:lnL w="28575" cap="flat" cmpd="sng" algn="ctr">
                      <a:solidFill>
                        <a:schemeClr val="tx1"/>
                      </a:solidFill>
                      <a:prstDash val="solid"/>
                      <a:round/>
                      <a:headEnd type="none" w="med" len="med"/>
                      <a:tailEnd type="none" w="med" len="med"/>
                    </a:lnL>
                  </a:tcPr>
                </a:tc>
                <a:tc>
                  <a:txBody>
                    <a:bodyPr/>
                    <a:lstStyle/>
                    <a:p>
                      <a:pPr algn="ctr" rtl="1"/>
                      <a:r>
                        <a:rPr kumimoji="0" lang="ar-DZ" sz="3200" kern="1200" dirty="0" smtClean="0">
                          <a:solidFill>
                            <a:srgbClr val="FFFF00"/>
                          </a:solidFill>
                        </a:rPr>
                        <a:t>النموذج التربوي </a:t>
                      </a:r>
                      <a:endParaRPr lang="fr-FR" sz="3200" dirty="0">
                        <a:solidFill>
                          <a:srgbClr val="FFFF00"/>
                        </a:solidFill>
                      </a:endParaRPr>
                    </a:p>
                  </a:txBody>
                  <a:tcPr anchor="ctr">
                    <a:solidFill>
                      <a:schemeClr val="accent1">
                        <a:lumMod val="75000"/>
                      </a:schemeClr>
                    </a:solidFill>
                  </a:tcPr>
                </a:tc>
              </a:tr>
            </a:tbl>
          </a:graphicData>
        </a:graphic>
      </p:graphicFrame>
      <p:sp>
        <p:nvSpPr>
          <p:cNvPr id="6" name="Titre 1"/>
          <p:cNvSpPr txBox="1">
            <a:spLocks/>
          </p:cNvSpPr>
          <p:nvPr/>
        </p:nvSpPr>
        <p:spPr>
          <a:xfrm>
            <a:off x="1187624" y="0"/>
            <a:ext cx="6408712" cy="782960"/>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chorCtr="0">
            <a:normAutofit fontScale="92500"/>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DZ"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r>
              <a:rPr lang="fr-F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DZ"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fr-F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DZ"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على المستوى التصوري</a:t>
            </a:r>
            <a:endParaRPr lang="fr-F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7569089"/>
              </p:ext>
            </p:extLst>
          </p:nvPr>
        </p:nvGraphicFramePr>
        <p:xfrm>
          <a:off x="23327" y="1556792"/>
          <a:ext cx="9120673" cy="1305560"/>
        </p:xfrm>
        <a:graphic>
          <a:graphicData uri="http://schemas.openxmlformats.org/drawingml/2006/table">
            <a:tbl>
              <a:tblPr firstRow="1" bandRow="1">
                <a:tableStyleId>{D113A9D2-9D6B-4929-AA2D-F23B5EE8CBE7}</a:tableStyleId>
              </a:tblPr>
              <a:tblGrid>
                <a:gridCol w="2921454"/>
                <a:gridCol w="2351440"/>
                <a:gridCol w="2023644"/>
                <a:gridCol w="1824135"/>
              </a:tblGrid>
              <a:tr h="521391">
                <a:tc gridSpan="2">
                  <a:txBody>
                    <a:bodyPr/>
                    <a:lstStyle/>
                    <a:p>
                      <a:pPr algn="ctr" rtl="1"/>
                      <a:r>
                        <a:rPr kumimoji="0" lang="ar-DZ" sz="1800" kern="1200" dirty="0" smtClean="0"/>
                        <a:t>منـــــــــــاهج الإصـــــــــلاح</a:t>
                      </a:r>
                      <a:endParaRPr lang="fr-FR" sz="1800" dirty="0"/>
                    </a:p>
                  </a:txBody>
                  <a:tcPr anchor="ctr">
                    <a:solidFill>
                      <a:schemeClr val="accent1">
                        <a:lumMod val="75000"/>
                      </a:schemeClr>
                    </a:solidFill>
                  </a:tcPr>
                </a:tc>
                <a:tc hMerge="1">
                  <a:txBody>
                    <a:bodyPr/>
                    <a:lstStyle/>
                    <a:p>
                      <a:endParaRPr lang="fr-FR" dirty="0"/>
                    </a:p>
                  </a:txBody>
                  <a:tcPr/>
                </a:tc>
                <a:tc>
                  <a:txBody>
                    <a:bodyPr/>
                    <a:lstStyle/>
                    <a:p>
                      <a:pPr algn="ctr" rtl="1"/>
                      <a:r>
                        <a:rPr kumimoji="0" lang="ar-DZ" sz="1800" kern="1200" dirty="0" smtClean="0"/>
                        <a:t>مناهج ما قبل الإصلاح</a:t>
                      </a:r>
                      <a:endParaRPr lang="fr-FR" sz="1800" dirty="0">
                        <a:solidFill>
                          <a:schemeClr val="bg1"/>
                        </a:solidFill>
                      </a:endParaRPr>
                    </a:p>
                  </a:txBody>
                  <a:tcPr anchor="ctr">
                    <a:solidFill>
                      <a:schemeClr val="accent1">
                        <a:lumMod val="75000"/>
                      </a:schemeClr>
                    </a:solidFill>
                  </a:tcPr>
                </a:tc>
                <a:tc rowSpan="2">
                  <a:txBody>
                    <a:bodyPr/>
                    <a:lstStyle/>
                    <a:p>
                      <a:pPr algn="l" rtl="1">
                        <a:lnSpc>
                          <a:spcPct val="115000"/>
                        </a:lnSpc>
                        <a:spcAft>
                          <a:spcPts val="1000"/>
                        </a:spcAft>
                      </a:pPr>
                      <a:endParaRPr lang="ar-DZ" sz="2000" dirty="0" smtClean="0">
                        <a:solidFill>
                          <a:srgbClr val="FFFF00"/>
                        </a:solidFill>
                      </a:endParaRPr>
                    </a:p>
                    <a:p>
                      <a:pPr algn="ctr" rtl="1">
                        <a:lnSpc>
                          <a:spcPct val="115000"/>
                        </a:lnSpc>
                        <a:spcAft>
                          <a:spcPts val="1000"/>
                        </a:spcAft>
                      </a:pPr>
                      <a:endParaRPr lang="ar-DZ" sz="2000" dirty="0" smtClean="0">
                        <a:solidFill>
                          <a:srgbClr val="FFFF00"/>
                        </a:solidFill>
                      </a:endParaRPr>
                    </a:p>
                    <a:p>
                      <a:pPr algn="ctr" rtl="1">
                        <a:lnSpc>
                          <a:spcPct val="115000"/>
                        </a:lnSpc>
                        <a:spcAft>
                          <a:spcPts val="1000"/>
                        </a:spcAft>
                      </a:pPr>
                      <a:r>
                        <a:rPr kumimoji="0" lang="ar-DZ" sz="2000" kern="1200" dirty="0" smtClean="0">
                          <a:solidFill>
                            <a:srgbClr val="FFFF00"/>
                          </a:solidFill>
                        </a:rPr>
                        <a:t>عناصر المقارنة</a:t>
                      </a:r>
                      <a:endParaRPr lang="fr-FR" sz="1800" dirty="0">
                        <a:solidFill>
                          <a:srgbClr val="FFFF00"/>
                        </a:solidFill>
                        <a:latin typeface="Calibri"/>
                        <a:ea typeface="Calibri"/>
                        <a:cs typeface="Arial"/>
                      </a:endParaRPr>
                    </a:p>
                  </a:txBody>
                  <a:tcPr marL="89535" marR="89535" marT="0" marB="0">
                    <a:solidFill>
                      <a:schemeClr val="accent1">
                        <a:lumMod val="75000"/>
                      </a:schemeClr>
                    </a:solidFill>
                  </a:tcPr>
                </a:tc>
              </a:tr>
              <a:tr h="702744">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الثاني</a:t>
                      </a:r>
                      <a:endParaRPr lang="fr-FR" sz="2400" b="0" dirty="0">
                        <a:solidFill>
                          <a:schemeClr val="bg1"/>
                        </a:solidFill>
                        <a:effectLst>
                          <a:outerShdw blurRad="38100" dist="38100" dir="2700000" algn="tl">
                            <a:srgbClr val="000000">
                              <a:alpha val="43137"/>
                            </a:srgbClr>
                          </a:outerShdw>
                        </a:effectLst>
                      </a:endParaRPr>
                    </a:p>
                  </a:txBody>
                  <a:tcPr/>
                </a:tc>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الأول </a:t>
                      </a:r>
                      <a:r>
                        <a:rPr kumimoji="0" lang="ar-DZ" sz="1800" b="0" kern="1200" dirty="0" smtClean="0">
                          <a:solidFill>
                            <a:schemeClr val="tx1"/>
                          </a:solidFill>
                          <a:effectLst>
                            <a:outerShdw blurRad="38100" dist="38100" dir="2700000" algn="tl">
                              <a:srgbClr val="000000">
                                <a:alpha val="43137"/>
                              </a:srgbClr>
                            </a:outerShdw>
                          </a:effectLst>
                        </a:rPr>
                        <a:t>[</a:t>
                      </a:r>
                      <a:r>
                        <a:rPr kumimoji="0" lang="ar-DZ" sz="1400" b="0" kern="1200" dirty="0" smtClean="0">
                          <a:solidFill>
                            <a:schemeClr val="tx1"/>
                          </a:solidFill>
                          <a:effectLst>
                            <a:outerShdw blurRad="38100" dist="38100" dir="2700000" algn="tl">
                              <a:srgbClr val="000000">
                                <a:alpha val="43137"/>
                              </a:srgbClr>
                            </a:outerShdw>
                          </a:effectLst>
                        </a:rPr>
                        <a:t>سارية المفعول</a:t>
                      </a:r>
                      <a:r>
                        <a:rPr kumimoji="0" lang="ar-DZ" sz="1800" b="0" kern="1200" dirty="0" smtClean="0">
                          <a:solidFill>
                            <a:schemeClr val="tx1"/>
                          </a:solidFill>
                          <a:effectLst>
                            <a:outerShdw blurRad="38100" dist="38100" dir="2700000" algn="tl">
                              <a:srgbClr val="000000">
                                <a:alpha val="43137"/>
                              </a:srgbClr>
                            </a:outerShdw>
                          </a:effectLst>
                        </a:rPr>
                        <a:t>]</a:t>
                      </a:r>
                      <a:endParaRPr lang="fr-FR" sz="1800" b="0" dirty="0">
                        <a:solidFill>
                          <a:schemeClr val="tx1"/>
                        </a:solidFill>
                        <a:effectLst>
                          <a:outerShdw blurRad="38100" dist="38100" dir="2700000" algn="tl">
                            <a:srgbClr val="000000">
                              <a:alpha val="43137"/>
                            </a:srgbClr>
                          </a:outerShdw>
                        </a:effectLst>
                      </a:endParaRPr>
                    </a:p>
                  </a:txBody>
                  <a:tcPr/>
                </a:tc>
                <a:tc>
                  <a:txBody>
                    <a:bodyPr/>
                    <a:lstStyle/>
                    <a:p>
                      <a:pPr algn="ctr" rtl="1"/>
                      <a:endParaRPr kumimoji="0" lang="fr-FR" sz="1600" b="0" kern="1200" dirty="0">
                        <a:solidFill>
                          <a:schemeClr val="dk1"/>
                        </a:solidFill>
                        <a:latin typeface="+mn-lt"/>
                        <a:ea typeface="+mn-ea"/>
                        <a:cs typeface="+mn-cs"/>
                      </a:endParaRPr>
                    </a:p>
                  </a:txBody>
                  <a:tcPr/>
                </a:tc>
                <a:tc vMerge="1">
                  <a:txBody>
                    <a:bodyPr/>
                    <a:lstStyle/>
                    <a:p>
                      <a:pPr algn="ctr" rtl="1">
                        <a:lnSpc>
                          <a:spcPct val="115000"/>
                        </a:lnSpc>
                        <a:spcAft>
                          <a:spcPts val="1000"/>
                        </a:spcAft>
                      </a:pPr>
                      <a:endParaRPr lang="fr-FR" sz="1100" dirty="0">
                        <a:latin typeface="Calibri"/>
                        <a:ea typeface="Calibri"/>
                        <a:cs typeface="Arial"/>
                      </a:endParaRPr>
                    </a:p>
                  </a:txBody>
                  <a:tcPr marL="89535" marR="89535" marT="0" marB="0"/>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2012936490"/>
              </p:ext>
            </p:extLst>
          </p:nvPr>
        </p:nvGraphicFramePr>
        <p:xfrm>
          <a:off x="0" y="2852936"/>
          <a:ext cx="9144000" cy="1344176"/>
        </p:xfrm>
        <a:graphic>
          <a:graphicData uri="http://schemas.openxmlformats.org/drawingml/2006/table">
            <a:tbl>
              <a:tblPr firstRow="1" bandRow="1">
                <a:tableStyleId>{D113A9D2-9D6B-4929-AA2D-F23B5EE8CBE7}</a:tableStyleId>
              </a:tblPr>
              <a:tblGrid>
                <a:gridCol w="2928926"/>
                <a:gridCol w="2357454"/>
                <a:gridCol w="2028820"/>
                <a:gridCol w="1828800"/>
              </a:tblGrid>
              <a:tr h="134417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المقاربة بالكفاءات </a:t>
                      </a:r>
                      <a:r>
                        <a:rPr kumimoji="0" lang="ar-DZ" sz="1600" b="0" kern="1200" dirty="0" smtClean="0">
                          <a:solidFill>
                            <a:schemeClr val="bg1"/>
                          </a:solidFill>
                          <a:latin typeface="+mn-lt"/>
                          <a:ea typeface="+mn-ea"/>
                          <a:cs typeface="+mn-cs"/>
                        </a:rPr>
                        <a:t>التي تعرف بالقدرة على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حل وضعيات مشكلة ذات دلالة</a:t>
                      </a:r>
                      <a:endParaRPr kumimoji="0" lang="fr-FR" sz="1600" b="0" kern="1200" dirty="0" smtClean="0">
                        <a:solidFill>
                          <a:srgbClr val="FFFF00"/>
                        </a:solidFill>
                        <a:effectLst>
                          <a:outerShdw blurRad="38100" dist="38100" dir="2700000" algn="tl">
                            <a:srgbClr val="000000">
                              <a:alpha val="43137"/>
                            </a:srgbClr>
                          </a:outerShdw>
                        </a:effectLst>
                        <a:latin typeface="+mn-lt"/>
                        <a:ea typeface="+mn-ea"/>
                        <a:cs typeface="+mn-cs"/>
                      </a:endParaRPr>
                    </a:p>
                  </a:txBody>
                  <a:tcPr>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المقاربة بالكفاءات </a:t>
                      </a:r>
                      <a:r>
                        <a:rPr kumimoji="0" lang="ar-DZ" sz="1600" b="0" kern="1200" dirty="0" smtClean="0">
                          <a:solidFill>
                            <a:schemeClr val="bg1"/>
                          </a:solidFill>
                          <a:latin typeface="+mn-lt"/>
                          <a:ea typeface="+mn-ea"/>
                          <a:cs typeface="+mn-cs"/>
                        </a:rPr>
                        <a:t>التي تستدعي جملة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من  القدرات المعرفية </a:t>
                      </a:r>
                      <a:endParaRPr kumimoji="0" lang="fr-FR" sz="1600" b="0" kern="1200" dirty="0">
                        <a:solidFill>
                          <a:srgbClr val="FFFF00"/>
                        </a:solidFill>
                        <a:effectLst>
                          <a:outerShdw blurRad="38100" dist="38100" dir="2700000" algn="tl">
                            <a:srgbClr val="000000">
                              <a:alpha val="43137"/>
                            </a:srgbClr>
                          </a:outerShdw>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المقاربة بالأهداف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chemeClr val="bg1"/>
                          </a:solidFill>
                          <a:latin typeface="+mn-lt"/>
                          <a:ea typeface="+mn-ea"/>
                          <a:cs typeface="+mn-cs"/>
                        </a:rPr>
                        <a:t>متابعة السلوكات القابلة للملاحظة  المعبر  عنها بمجموعة من</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 الأهداف الإجرائية  السلوكية المجزأة </a:t>
                      </a:r>
                      <a:endParaRPr kumimoji="0" lang="fr-FR" sz="1600" b="0" kern="1200" dirty="0" smtClean="0">
                        <a:solidFill>
                          <a:srgbClr val="FFFF00"/>
                        </a:solidFill>
                        <a:effectLst>
                          <a:outerShdw blurRad="38100" dist="38100" dir="2700000" algn="tl">
                            <a:srgbClr val="000000">
                              <a:alpha val="43137"/>
                            </a:srgbClr>
                          </a:outerShdw>
                        </a:effectLst>
                        <a:latin typeface="+mn-lt"/>
                        <a:ea typeface="+mn-ea"/>
                        <a:cs typeface="+mn-cs"/>
                      </a:endParaRPr>
                    </a:p>
                  </a:txBody>
                  <a:tcPr>
                    <a:lnL w="28575" cap="flat" cmpd="sng" algn="ctr">
                      <a:solidFill>
                        <a:schemeClr val="tx1"/>
                      </a:solidFill>
                      <a:prstDash val="solid"/>
                      <a:round/>
                      <a:headEnd type="none" w="med" len="med"/>
                      <a:tailEnd type="none" w="med" len="med"/>
                    </a:lnL>
                  </a:tcPr>
                </a:tc>
                <a:tc>
                  <a:txBody>
                    <a:bodyPr/>
                    <a:lstStyle/>
                    <a:p>
                      <a:pPr algn="ctr" rtl="1"/>
                      <a:r>
                        <a:rPr kumimoji="0" lang="ar-DZ" sz="2400" b="1" kern="1200" dirty="0" smtClean="0">
                          <a:solidFill>
                            <a:srgbClr val="FFFF00"/>
                          </a:solidFill>
                          <a:latin typeface="+mn-lt"/>
                          <a:ea typeface="+mn-ea"/>
                          <a:cs typeface="+mn-cs"/>
                        </a:rPr>
                        <a:t>المقاربة البيداغوجية</a:t>
                      </a:r>
                      <a:endParaRPr kumimoji="0" lang="fr-FR" sz="2400" b="1" kern="1200" dirty="0">
                        <a:solidFill>
                          <a:srgbClr val="FFFF00"/>
                        </a:solidFill>
                        <a:latin typeface="+mn-lt"/>
                        <a:ea typeface="+mn-ea"/>
                        <a:cs typeface="+mn-cs"/>
                      </a:endParaRPr>
                    </a:p>
                  </a:txBody>
                  <a:tcPr anchor="ctr">
                    <a:solidFill>
                      <a:schemeClr val="accent1">
                        <a:lumMod val="75000"/>
                      </a:schemeClr>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4091951562"/>
              </p:ext>
            </p:extLst>
          </p:nvPr>
        </p:nvGraphicFramePr>
        <p:xfrm>
          <a:off x="-3381" y="4221088"/>
          <a:ext cx="9144000" cy="1325128"/>
        </p:xfrm>
        <a:graphic>
          <a:graphicData uri="http://schemas.openxmlformats.org/drawingml/2006/table">
            <a:tbl>
              <a:tblPr firstRow="1" bandRow="1">
                <a:tableStyleId>{D113A9D2-9D6B-4929-AA2D-F23B5EE8CBE7}</a:tableStyleId>
              </a:tblPr>
              <a:tblGrid>
                <a:gridCol w="2928926"/>
                <a:gridCol w="2357454"/>
                <a:gridCol w="2028820"/>
                <a:gridCol w="1828800"/>
              </a:tblGrid>
              <a:tr h="13251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وضعيات مشكلة للتعلم </a:t>
                      </a:r>
                      <a:r>
                        <a:rPr kumimoji="0" lang="ar-DZ" sz="1800" b="0" kern="1200" dirty="0" smtClean="0">
                          <a:solidFill>
                            <a:schemeClr val="bg1"/>
                          </a:solidFill>
                          <a:latin typeface="+mn-lt"/>
                          <a:ea typeface="+mn-ea"/>
                          <a:cs typeface="+mn-cs"/>
                        </a:rPr>
                        <a:t>ذات طابع اجتماعي مستنبطة  </a:t>
                      </a: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من أطر    الحياة</a:t>
                      </a:r>
                      <a:endParaRPr kumimoji="0" lang="fr-FR" sz="1800" b="0" kern="1200" dirty="0">
                        <a:solidFill>
                          <a:srgbClr val="FFFF00"/>
                        </a:solidFill>
                        <a:effectLst>
                          <a:outerShdw blurRad="38100" dist="38100" dir="2700000" algn="tl">
                            <a:srgbClr val="000000">
                              <a:alpha val="43137"/>
                            </a:srgbClr>
                          </a:outerShdw>
                        </a:effectLst>
                        <a:latin typeface="+mn-lt"/>
                        <a:ea typeface="+mn-ea"/>
                        <a:cs typeface="+mn-cs"/>
                      </a:endParaRPr>
                    </a:p>
                  </a:txBody>
                  <a:tcPr>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بنشاطات التعلم</a:t>
                      </a:r>
                      <a:r>
                        <a:rPr kumimoji="0" lang="ar-DZ" sz="1800" b="0" kern="1200" dirty="0" smtClean="0">
                          <a:solidFill>
                            <a:schemeClr val="bg1"/>
                          </a:solidFill>
                          <a:latin typeface="+mn-lt"/>
                          <a:ea typeface="+mn-ea"/>
                          <a:cs typeface="+mn-cs"/>
                        </a:rPr>
                        <a:t>: التركيز على النشاطات التطبيقية  التي تمكن من تحويل المكتسبات </a:t>
                      </a:r>
                      <a:r>
                        <a:rPr kumimoji="0" lang="ar-DZ" sz="1800" b="0" kern="1200" dirty="0" smtClean="0">
                          <a:solidFill>
                            <a:schemeClr val="bg1"/>
                          </a:solidFill>
                          <a:effectLst>
                            <a:outerShdw blurRad="38100" dist="38100" dir="2700000" algn="tl">
                              <a:srgbClr val="000000">
                                <a:alpha val="43137"/>
                              </a:srgbClr>
                            </a:outerShdw>
                          </a:effectLst>
                          <a:latin typeface="+mn-lt"/>
                          <a:ea typeface="+mn-ea"/>
                          <a:cs typeface="+mn-cs"/>
                        </a:rPr>
                        <a:t>في وضعيات </a:t>
                      </a: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مدرسية </a:t>
                      </a:r>
                      <a:r>
                        <a:rPr kumimoji="0" lang="ar-DZ" sz="1800" b="0" kern="1200" dirty="0" smtClean="0">
                          <a:solidFill>
                            <a:schemeClr val="bg1"/>
                          </a:solidFill>
                          <a:effectLst>
                            <a:outerShdw blurRad="38100" dist="38100" dir="2700000" algn="tl">
                              <a:srgbClr val="000000">
                                <a:alpha val="43137"/>
                              </a:srgbClr>
                            </a:outerShdw>
                          </a:effectLst>
                          <a:latin typeface="+mn-lt"/>
                          <a:ea typeface="+mn-ea"/>
                          <a:cs typeface="+mn-cs"/>
                        </a:rPr>
                        <a:t>جديدة</a:t>
                      </a: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 </a:t>
                      </a:r>
                      <a:endParaRPr kumimoji="0" lang="fr-FR" sz="1800" b="0" kern="1200" dirty="0">
                        <a:solidFill>
                          <a:srgbClr val="FFFF00"/>
                        </a:solidFill>
                        <a:effectLst>
                          <a:outerShdw blurRad="38100" dist="38100" dir="2700000" algn="tl">
                            <a:srgbClr val="000000">
                              <a:alpha val="43137"/>
                            </a:srgbClr>
                          </a:outerShdw>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800" b="0" kern="1200" dirty="0" smtClean="0">
                          <a:solidFill>
                            <a:srgbClr val="FFFF00"/>
                          </a:solidFill>
                          <a:effectLst>
                            <a:outerShdw blurRad="38100" dist="38100" dir="2700000" algn="tl">
                              <a:srgbClr val="000000">
                                <a:alpha val="43137"/>
                              </a:srgbClr>
                            </a:outerShdw>
                          </a:effectLst>
                          <a:latin typeface="+mn-lt"/>
                          <a:ea typeface="+mn-ea"/>
                          <a:cs typeface="+mn-cs"/>
                        </a:rPr>
                        <a:t>بالمحتويات</a:t>
                      </a:r>
                      <a:r>
                        <a:rPr kumimoji="0" lang="ar-DZ" sz="1800" b="0" kern="1200" dirty="0" smtClean="0">
                          <a:solidFill>
                            <a:schemeClr val="bg1"/>
                          </a:solidFill>
                          <a:latin typeface="+mn-lt"/>
                          <a:ea typeface="+mn-ea"/>
                          <a:cs typeface="+mn-cs"/>
                        </a:rPr>
                        <a:t>: الاهتمام بالمعرفة الجاهزة </a:t>
                      </a:r>
                      <a:endParaRPr kumimoji="0" lang="fr-FR" sz="1800" b="0" kern="1200" dirty="0" smtClean="0">
                        <a:solidFill>
                          <a:schemeClr val="bg1"/>
                        </a:solidFill>
                        <a:latin typeface="+mn-lt"/>
                        <a:ea typeface="+mn-ea"/>
                        <a:cs typeface="+mn-cs"/>
                      </a:endParaRPr>
                    </a:p>
                  </a:txBody>
                  <a:tcPr>
                    <a:lnL w="28575" cap="flat" cmpd="sng" algn="ctr">
                      <a:solidFill>
                        <a:schemeClr val="tx1"/>
                      </a:solidFill>
                      <a:prstDash val="solid"/>
                      <a:round/>
                      <a:headEnd type="none" w="med" len="med"/>
                      <a:tailEnd type="none" w="med" len="med"/>
                    </a:lnL>
                  </a:tcPr>
                </a:tc>
                <a:tc>
                  <a:txBody>
                    <a:bodyPr/>
                    <a:lstStyle/>
                    <a:p>
                      <a:pPr algn="ctr" rtl="1"/>
                      <a:r>
                        <a:rPr kumimoji="0" lang="ar-DZ" sz="2800" kern="1200" dirty="0" smtClean="0">
                          <a:solidFill>
                            <a:srgbClr val="FFFF00"/>
                          </a:solidFill>
                        </a:rPr>
                        <a:t>المدخل</a:t>
                      </a:r>
                      <a:endParaRPr lang="fr-FR" sz="2800" dirty="0">
                        <a:solidFill>
                          <a:srgbClr val="FFFF00"/>
                        </a:solidFill>
                      </a:endParaRPr>
                    </a:p>
                  </a:txBody>
                  <a:tcPr anchor="ctr">
                    <a:solidFill>
                      <a:schemeClr val="accent1">
                        <a:lumMod val="75000"/>
                      </a:schemeClr>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788811843"/>
              </p:ext>
            </p:extLst>
          </p:nvPr>
        </p:nvGraphicFramePr>
        <p:xfrm>
          <a:off x="0" y="5589240"/>
          <a:ext cx="9144000" cy="1230674"/>
        </p:xfrm>
        <a:graphic>
          <a:graphicData uri="http://schemas.openxmlformats.org/drawingml/2006/table">
            <a:tbl>
              <a:tblPr firstRow="1" bandRow="1">
                <a:tableStyleId>{D113A9D2-9D6B-4929-AA2D-F23B5EE8CBE7}</a:tableStyleId>
              </a:tblPr>
              <a:tblGrid>
                <a:gridCol w="2928926"/>
                <a:gridCol w="2357454"/>
                <a:gridCol w="2028820"/>
                <a:gridCol w="1828800"/>
              </a:tblGrid>
              <a:tr h="123067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chemeClr val="bg1"/>
                          </a:solidFill>
                          <a:latin typeface="+mn-lt"/>
                          <a:ea typeface="+mn-ea"/>
                          <a:cs typeface="+mn-cs"/>
                        </a:rPr>
                        <a:t>التقويم يشكل أداة  فعلية من أدوات التعلم ويهتم بالوظيفتين </a:t>
                      </a:r>
                      <a:r>
                        <a:rPr kumimoji="0" lang="ar-SA" sz="1600" b="0" kern="1200" dirty="0" smtClean="0">
                          <a:solidFill>
                            <a:schemeClr val="bg1"/>
                          </a:solidFill>
                          <a:latin typeface="+mn-lt"/>
                          <a:ea typeface="+mn-ea"/>
                          <a:cs typeface="+mn-cs"/>
                        </a:rPr>
                        <a:t> </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n-cs"/>
                        </a:rPr>
                        <a:t>التعديلي</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ة </a:t>
                      </a:r>
                      <a:r>
                        <a:rPr kumimoji="0" lang="ar-SA" sz="1600" b="0" kern="1200" dirty="0" smtClean="0">
                          <a:solidFill>
                            <a:schemeClr val="bg1"/>
                          </a:solidFill>
                          <a:latin typeface="+mn-lt"/>
                          <a:ea typeface="+mn-ea"/>
                          <a:cs typeface="+mn-cs"/>
                        </a:rPr>
                        <a:t>،</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n-cs"/>
                        </a:rPr>
                        <a:t>الاقراري</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ة</a:t>
                      </a:r>
                      <a:r>
                        <a:rPr kumimoji="0" lang="ar-DZ" sz="1600" b="0" kern="1200" dirty="0" smtClean="0">
                          <a:solidFill>
                            <a:schemeClr val="bg1"/>
                          </a:solidFill>
                          <a:latin typeface="+mn-lt"/>
                          <a:ea typeface="+mn-ea"/>
                          <a:cs typeface="+mn-cs"/>
                        </a:rPr>
                        <a:t> عن طريق </a:t>
                      </a:r>
                      <a:r>
                        <a:rPr kumimoji="0" lang="ar-SA" sz="1600" b="0" kern="1200" dirty="0" smtClean="0">
                          <a:solidFill>
                            <a:schemeClr val="bg1"/>
                          </a:solidFill>
                          <a:latin typeface="+mn-lt"/>
                          <a:ea typeface="+mn-ea"/>
                          <a:cs typeface="+mn-cs"/>
                        </a:rPr>
                        <a:t> تقويم </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n-cs"/>
                        </a:rPr>
                        <a:t>المسارات</a:t>
                      </a:r>
                      <a:r>
                        <a:rPr kumimoji="0" lang="ar-SA" sz="1600" b="0" kern="1200" dirty="0" smtClean="0">
                          <a:solidFill>
                            <a:schemeClr val="bg1"/>
                          </a:solidFill>
                          <a:latin typeface="+mn-lt"/>
                          <a:ea typeface="+mn-ea"/>
                          <a:cs typeface="+mn-cs"/>
                        </a:rPr>
                        <a:t> </a:t>
                      </a:r>
                      <a:r>
                        <a:rPr kumimoji="0" lang="ar-DZ" sz="1600" b="0" kern="1200" dirty="0" smtClean="0">
                          <a:solidFill>
                            <a:schemeClr val="bg1"/>
                          </a:solidFill>
                          <a:latin typeface="+mn-lt"/>
                          <a:ea typeface="+mn-ea"/>
                          <a:cs typeface="+mn-cs"/>
                        </a:rPr>
                        <a:t>و</a:t>
                      </a:r>
                      <a:r>
                        <a:rPr kumimoji="0" lang="ar-SA" sz="1600" b="0" kern="1200" dirty="0" smtClean="0">
                          <a:solidFill>
                            <a:srgbClr val="FFFF00"/>
                          </a:solidFill>
                          <a:effectLst>
                            <a:outerShdw blurRad="38100" dist="38100" dir="2700000" algn="tl">
                              <a:srgbClr val="000000">
                                <a:alpha val="43137"/>
                              </a:srgbClr>
                            </a:outerShdw>
                          </a:effectLst>
                          <a:latin typeface="+mn-lt"/>
                          <a:ea typeface="+mn-ea"/>
                          <a:cs typeface="+mn-cs"/>
                        </a:rPr>
                        <a:t>الكفاءات</a:t>
                      </a:r>
                      <a:endPar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endParaRPr>
                    </a:p>
                  </a:txBody>
                  <a:tcPr marL="89535" marR="89535" marT="0" marB="0">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chemeClr val="bg1"/>
                          </a:solidFill>
                          <a:latin typeface="+mn-lt"/>
                          <a:ea typeface="+mn-ea"/>
                          <a:cs typeface="+mn-cs"/>
                        </a:rPr>
                        <a:t>برز الاهتمام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بالوظائف الثلاثة للتقويم : </a:t>
                      </a:r>
                      <a:r>
                        <a:rPr kumimoji="0" lang="ar-DZ" sz="1600" b="0" kern="1200" dirty="0" smtClean="0">
                          <a:solidFill>
                            <a:schemeClr val="bg1"/>
                          </a:solidFill>
                          <a:latin typeface="+mn-lt"/>
                          <a:ea typeface="+mn-ea"/>
                          <a:cs typeface="+mn-cs"/>
                        </a:rPr>
                        <a:t>التشخيصي،  التكويني والتحصيلي</a:t>
                      </a:r>
                      <a:endParaRPr kumimoji="0" lang="fr-FR" sz="1600" b="0" kern="1200" dirty="0" smtClean="0">
                        <a:solidFill>
                          <a:schemeClr val="bg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chemeClr val="bg1"/>
                          </a:solidFill>
                          <a:latin typeface="+mn-lt"/>
                          <a:ea typeface="+mn-ea"/>
                          <a:cs typeface="+mn-cs"/>
                        </a:rPr>
                        <a:t>ارتقى إلى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تقويم</a:t>
                      </a:r>
                      <a:r>
                        <a:rPr kumimoji="0" lang="ar-DZ" sz="1600" b="0" kern="1200" dirty="0" smtClean="0">
                          <a:solidFill>
                            <a:schemeClr val="bg1"/>
                          </a:solidFill>
                          <a:latin typeface="+mn-lt"/>
                          <a:ea typeface="+mn-ea"/>
                          <a:cs typeface="+mn-cs"/>
                        </a:rPr>
                        <a:t>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القدرات العليا </a:t>
                      </a:r>
                      <a:r>
                        <a:rPr kumimoji="0" lang="ar-DZ" sz="1600" b="0" kern="1200" dirty="0" smtClean="0">
                          <a:solidFill>
                            <a:schemeClr val="bg1"/>
                          </a:solidFill>
                          <a:latin typeface="+mn-lt"/>
                          <a:ea typeface="+mn-ea"/>
                          <a:cs typeface="+mn-cs"/>
                        </a:rPr>
                        <a:t>مثل حل المشكلات</a:t>
                      </a:r>
                      <a:endParaRPr kumimoji="0" lang="fr-FR" sz="1600" b="0" kern="1200" dirty="0" smtClean="0">
                        <a:solidFill>
                          <a:schemeClr val="bg1"/>
                        </a:solidFill>
                        <a:latin typeface="+mn-lt"/>
                        <a:ea typeface="+mn-ea"/>
                        <a:cs typeface="+mn-cs"/>
                      </a:endParaRPr>
                    </a:p>
                  </a:txBody>
                  <a:tcPr marL="89535" marR="895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DZ" sz="1600" b="0" kern="1200" dirty="0" smtClean="0">
                          <a:solidFill>
                            <a:schemeClr val="bg1"/>
                          </a:solidFill>
                          <a:latin typeface="+mn-lt"/>
                          <a:ea typeface="+mn-ea"/>
                          <a:cs typeface="+mn-cs"/>
                        </a:rPr>
                        <a:t>يركز على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تقويم</a:t>
                      </a:r>
                      <a:r>
                        <a:rPr kumimoji="0" lang="ar-DZ" sz="1600" b="0" kern="1200" dirty="0" smtClean="0">
                          <a:solidFill>
                            <a:schemeClr val="bg1"/>
                          </a:solidFill>
                          <a:latin typeface="+mn-lt"/>
                          <a:ea typeface="+mn-ea"/>
                          <a:cs typeface="+mn-cs"/>
                        </a:rPr>
                        <a:t> القدرة على </a:t>
                      </a:r>
                      <a:r>
                        <a:rPr kumimoji="0" lang="ar-DZ" sz="1600" b="0" kern="1200" dirty="0" smtClean="0">
                          <a:solidFill>
                            <a:srgbClr val="FFFF00"/>
                          </a:solidFill>
                          <a:effectLst>
                            <a:outerShdw blurRad="38100" dist="38100" dir="2700000" algn="tl">
                              <a:srgbClr val="000000">
                                <a:alpha val="43137"/>
                              </a:srgbClr>
                            </a:outerShdw>
                          </a:effectLst>
                          <a:latin typeface="+mn-lt"/>
                          <a:ea typeface="+mn-ea"/>
                          <a:cs typeface="+mn-cs"/>
                        </a:rPr>
                        <a:t>استرجاع المعارف</a:t>
                      </a:r>
                      <a:r>
                        <a:rPr kumimoji="0" lang="ar-DZ" sz="1600" b="0" kern="1200" dirty="0" smtClean="0">
                          <a:solidFill>
                            <a:schemeClr val="bg1"/>
                          </a:solidFill>
                          <a:latin typeface="+mn-lt"/>
                          <a:ea typeface="+mn-ea"/>
                          <a:cs typeface="+mn-cs"/>
                        </a:rPr>
                        <a:t>،</a:t>
                      </a:r>
                      <a:r>
                        <a:rPr kumimoji="0" lang="ar-DZ" sz="1600" b="0" kern="1200" dirty="0">
                          <a:solidFill>
                            <a:schemeClr val="bg1"/>
                          </a:solidFill>
                          <a:latin typeface="+mn-lt"/>
                          <a:ea typeface="+mn-ea"/>
                          <a:cs typeface="+mn-cs"/>
                        </a:rPr>
                        <a:t> </a:t>
                      </a:r>
                      <a:r>
                        <a:rPr kumimoji="0" lang="ar-DZ" sz="1600" b="0" kern="1200" dirty="0" smtClean="0">
                          <a:solidFill>
                            <a:schemeClr val="bg1"/>
                          </a:solidFill>
                          <a:latin typeface="+mn-lt"/>
                          <a:ea typeface="+mn-ea"/>
                          <a:cs typeface="+mn-cs"/>
                        </a:rPr>
                        <a:t>وعن طريق التطبيقات المباشرة</a:t>
                      </a:r>
                    </a:p>
                  </a:txBody>
                  <a:tcPr marL="89535" marR="89535" marT="0" marB="0">
                    <a:lnL w="28575" cap="flat" cmpd="sng" algn="ctr">
                      <a:solidFill>
                        <a:schemeClr val="tx1"/>
                      </a:solidFill>
                      <a:prstDash val="solid"/>
                      <a:round/>
                      <a:headEnd type="none" w="med" len="med"/>
                      <a:tailEnd type="none" w="med" len="med"/>
                    </a:lnL>
                  </a:tcPr>
                </a:tc>
                <a:tc>
                  <a:txBody>
                    <a:bodyPr/>
                    <a:lstStyle/>
                    <a:p>
                      <a:pPr algn="ctr" rtl="1"/>
                      <a:r>
                        <a:rPr kumimoji="0" lang="ar-DZ" sz="2400" kern="1200" dirty="0" smtClean="0">
                          <a:solidFill>
                            <a:srgbClr val="FFFF00"/>
                          </a:solidFill>
                        </a:rPr>
                        <a:t>التقويم</a:t>
                      </a:r>
                      <a:endParaRPr lang="fr-FR" sz="2400" dirty="0">
                        <a:solidFill>
                          <a:srgbClr val="FFFF00"/>
                        </a:solidFill>
                      </a:endParaRPr>
                    </a:p>
                  </a:txBody>
                  <a:tcPr anchor="ctr">
                    <a:solidFill>
                      <a:schemeClr val="accent1">
                        <a:lumMod val="75000"/>
                      </a:schemeClr>
                    </a:solidFill>
                  </a:tcPr>
                </a:tc>
              </a:tr>
            </a:tbl>
          </a:graphicData>
        </a:graphic>
      </p:graphicFrame>
      <p:sp>
        <p:nvSpPr>
          <p:cNvPr id="6" name="ZoneTexte 2"/>
          <p:cNvSpPr txBox="1"/>
          <p:nvPr/>
        </p:nvSpPr>
        <p:spPr>
          <a:xfrm>
            <a:off x="2212446" y="730087"/>
            <a:ext cx="4298250" cy="707886"/>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ar-DZ"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أ -</a:t>
            </a:r>
            <a:r>
              <a:rPr lang="ar-DZ"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الجانب البيداغوجي</a:t>
            </a:r>
            <a:endParaRPr lang="fr-FR" sz="4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Titre 1"/>
          <p:cNvSpPr txBox="1">
            <a:spLocks/>
          </p:cNvSpPr>
          <p:nvPr/>
        </p:nvSpPr>
        <p:spPr>
          <a:xfrm>
            <a:off x="1045231" y="0"/>
            <a:ext cx="6676224" cy="710952"/>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chorCtr="0">
            <a:norm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r-FR" sz="28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t>
            </a:r>
            <a:r>
              <a:rPr lang="ar-DZ" sz="32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على المستوى إعداد المناهج</a:t>
            </a:r>
            <a:endParaRPr lang="fr-FR"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8107749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71686887"/>
              </p:ext>
            </p:extLst>
          </p:nvPr>
        </p:nvGraphicFramePr>
        <p:xfrm>
          <a:off x="-14334" y="1556792"/>
          <a:ext cx="9144000" cy="1305560"/>
        </p:xfrm>
        <a:graphic>
          <a:graphicData uri="http://schemas.openxmlformats.org/drawingml/2006/table">
            <a:tbl>
              <a:tblPr firstRow="1" bandRow="1">
                <a:tableStyleId>{D113A9D2-9D6B-4929-AA2D-F23B5EE8CBE7}</a:tableStyleId>
              </a:tblPr>
              <a:tblGrid>
                <a:gridCol w="2928926"/>
                <a:gridCol w="2357454"/>
                <a:gridCol w="2028820"/>
                <a:gridCol w="1828800"/>
              </a:tblGrid>
              <a:tr h="521391">
                <a:tc gridSpan="2">
                  <a:txBody>
                    <a:bodyPr/>
                    <a:lstStyle/>
                    <a:p>
                      <a:pPr algn="ctr" rtl="1"/>
                      <a:r>
                        <a:rPr kumimoji="0" lang="ar-DZ" sz="1800" kern="1200" dirty="0" smtClean="0"/>
                        <a:t>منـــــــــــاهج الإصـــــــــلاح</a:t>
                      </a:r>
                      <a:endParaRPr lang="fr-FR" sz="1800" dirty="0"/>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fr-FR" dirty="0"/>
                    </a:p>
                  </a:txBody>
                  <a:tcPr/>
                </a:tc>
                <a:tc>
                  <a:txBody>
                    <a:bodyPr/>
                    <a:lstStyle/>
                    <a:p>
                      <a:pPr algn="ctr" rtl="1"/>
                      <a:r>
                        <a:rPr kumimoji="0" lang="ar-DZ" sz="1800" kern="1200" dirty="0" smtClean="0"/>
                        <a:t>مناهج ما قبل الإصلاح</a:t>
                      </a:r>
                      <a:endParaRPr lang="fr-FR"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l" rtl="1">
                        <a:lnSpc>
                          <a:spcPct val="115000"/>
                        </a:lnSpc>
                        <a:spcAft>
                          <a:spcPts val="1000"/>
                        </a:spcAft>
                      </a:pPr>
                      <a:endParaRPr lang="ar-DZ" sz="2000" dirty="0" smtClean="0">
                        <a:solidFill>
                          <a:srgbClr val="FFFF00"/>
                        </a:solidFill>
                      </a:endParaRPr>
                    </a:p>
                    <a:p>
                      <a:pPr algn="ctr" rtl="1">
                        <a:lnSpc>
                          <a:spcPct val="115000"/>
                        </a:lnSpc>
                        <a:spcAft>
                          <a:spcPts val="1000"/>
                        </a:spcAft>
                      </a:pPr>
                      <a:endParaRPr lang="ar-DZ" sz="2000" dirty="0" smtClean="0">
                        <a:solidFill>
                          <a:srgbClr val="FFFF00"/>
                        </a:solidFill>
                      </a:endParaRPr>
                    </a:p>
                    <a:p>
                      <a:pPr algn="r" rtl="1">
                        <a:lnSpc>
                          <a:spcPct val="115000"/>
                        </a:lnSpc>
                        <a:spcAft>
                          <a:spcPts val="1000"/>
                        </a:spcAft>
                      </a:pPr>
                      <a:r>
                        <a:rPr kumimoji="0" lang="ar-DZ" sz="2000" kern="1200" dirty="0" smtClean="0">
                          <a:solidFill>
                            <a:srgbClr val="FFFF00"/>
                          </a:solidFill>
                        </a:rPr>
                        <a:t>عناصر المقارنة</a:t>
                      </a:r>
                      <a:endParaRPr lang="fr-FR" sz="1800" dirty="0">
                        <a:solidFill>
                          <a:srgbClr val="FFFF00"/>
                        </a:solidFill>
                        <a:latin typeface="Calibri"/>
                        <a:ea typeface="Calibri"/>
                        <a:cs typeface="Arial"/>
                      </a:endParaRPr>
                    </a:p>
                  </a:txBody>
                  <a:tcPr marL="89535" marR="89535" marT="0" marB="0">
                    <a:solidFill>
                      <a:schemeClr val="accent1">
                        <a:lumMod val="75000"/>
                      </a:schemeClr>
                    </a:solidFill>
                  </a:tcPr>
                </a:tc>
              </a:tr>
              <a:tr h="702744">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الثاني</a:t>
                      </a:r>
                      <a:endParaRPr lang="fr-FR" sz="2400" b="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kumimoji="0" lang="ar-DZ" sz="2400" b="0" kern="1200" dirty="0" smtClean="0">
                          <a:solidFill>
                            <a:schemeClr val="bg1"/>
                          </a:solidFill>
                          <a:effectLst>
                            <a:outerShdw blurRad="38100" dist="38100" dir="2700000" algn="tl">
                              <a:srgbClr val="000000">
                                <a:alpha val="43137"/>
                              </a:srgbClr>
                            </a:outerShdw>
                          </a:effectLst>
                        </a:rPr>
                        <a:t>مناهج الجيل الأول </a:t>
                      </a:r>
                      <a:r>
                        <a:rPr kumimoji="0" lang="ar-DZ" sz="1800" b="0" kern="1200" dirty="0" smtClean="0">
                          <a:solidFill>
                            <a:schemeClr val="tx1"/>
                          </a:solidFill>
                          <a:effectLst>
                            <a:outerShdw blurRad="38100" dist="38100" dir="2700000" algn="tl">
                              <a:srgbClr val="000000">
                                <a:alpha val="43137"/>
                              </a:srgbClr>
                            </a:outerShdw>
                          </a:effectLst>
                        </a:rPr>
                        <a:t>[</a:t>
                      </a:r>
                      <a:r>
                        <a:rPr kumimoji="0" lang="ar-DZ" sz="1400" b="0" kern="1200" dirty="0" smtClean="0">
                          <a:solidFill>
                            <a:schemeClr val="tx1"/>
                          </a:solidFill>
                          <a:effectLst>
                            <a:outerShdw blurRad="38100" dist="38100" dir="2700000" algn="tl">
                              <a:srgbClr val="000000">
                                <a:alpha val="43137"/>
                              </a:srgbClr>
                            </a:outerShdw>
                          </a:effectLst>
                        </a:rPr>
                        <a:t>سارية المفعول</a:t>
                      </a:r>
                      <a:r>
                        <a:rPr kumimoji="0" lang="ar-DZ" sz="1800" b="0" kern="1200" dirty="0" smtClean="0">
                          <a:solidFill>
                            <a:schemeClr val="tx1"/>
                          </a:solidFill>
                          <a:effectLst>
                            <a:outerShdw blurRad="38100" dist="38100" dir="2700000" algn="tl">
                              <a:srgbClr val="000000">
                                <a:alpha val="43137"/>
                              </a:srgbClr>
                            </a:outerShdw>
                          </a:effectLst>
                        </a:rPr>
                        <a:t>]</a:t>
                      </a:r>
                      <a:endParaRPr lang="fr-FR" sz="1800" b="0"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kumimoji="0" lang="fr-FR" sz="16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1">
                        <a:lnSpc>
                          <a:spcPct val="115000"/>
                        </a:lnSpc>
                        <a:spcAft>
                          <a:spcPts val="1000"/>
                        </a:spcAft>
                      </a:pPr>
                      <a:endParaRPr lang="fr-FR" sz="1100" dirty="0">
                        <a:latin typeface="Calibri"/>
                        <a:ea typeface="Calibri"/>
                        <a:cs typeface="Arial"/>
                      </a:endParaRPr>
                    </a:p>
                  </a:txBody>
                  <a:tcPr marL="89535" marR="89535" marT="0" marB="0"/>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455436804"/>
              </p:ext>
            </p:extLst>
          </p:nvPr>
        </p:nvGraphicFramePr>
        <p:xfrm>
          <a:off x="0" y="2852936"/>
          <a:ext cx="9144000" cy="1146049"/>
        </p:xfrm>
        <a:graphic>
          <a:graphicData uri="http://schemas.openxmlformats.org/drawingml/2006/table">
            <a:tbl>
              <a:tblPr firstRow="1" bandRow="1">
                <a:tableStyleId>{D113A9D2-9D6B-4929-AA2D-F23B5EE8CBE7}</a:tableStyleId>
              </a:tblPr>
              <a:tblGrid>
                <a:gridCol w="2928926"/>
                <a:gridCol w="2201380"/>
                <a:gridCol w="2184894"/>
                <a:gridCol w="1828800"/>
              </a:tblGrid>
              <a:tr h="1146049">
                <a:tc>
                  <a:txBody>
                    <a:bodyPr/>
                    <a:lstStyle/>
                    <a:p>
                      <a:pPr marL="0" algn="r" rtl="1" eaLnBrk="1" fontAlgn="t" latinLnBrk="0" hangingPunct="1">
                        <a:spcBef>
                          <a:spcPts val="0"/>
                        </a:spcBef>
                        <a:spcAft>
                          <a:spcPts val="1000"/>
                        </a:spcAft>
                      </a:pPr>
                      <a:r>
                        <a:rPr lang="ar-DZ" sz="2000" b="0" i="0" u="none" strike="noStrike" kern="1200" dirty="0">
                          <a:solidFill>
                            <a:srgbClr val="000000"/>
                          </a:solidFill>
                          <a:effectLst/>
                          <a:latin typeface="Arial Narrow"/>
                          <a:cs typeface="Arial Narrow"/>
                        </a:rPr>
                        <a:t> </a:t>
                      </a:r>
                      <a:r>
                        <a:rPr lang="ar-DZ" sz="2000" b="0" i="0" u="none" strike="noStrike" kern="1200" dirty="0" smtClean="0">
                          <a:solidFill>
                            <a:srgbClr val="000000"/>
                          </a:solidFill>
                          <a:effectLst/>
                          <a:latin typeface="Arial Narrow"/>
                          <a:cs typeface="Arial Narrow"/>
                        </a:rPr>
                        <a:t>تهيكلت </a:t>
                      </a:r>
                      <a:r>
                        <a:rPr lang="ar-DZ" sz="2000" b="0" i="0" u="none" strike="noStrike" kern="1200" dirty="0">
                          <a:solidFill>
                            <a:srgbClr val="000000"/>
                          </a:solidFill>
                          <a:effectLst/>
                          <a:latin typeface="Arial Narrow"/>
                          <a:cs typeface="Arial Narrow"/>
                        </a:rPr>
                        <a:t>المادة على أساس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مفاهيم</a:t>
                      </a:r>
                      <a:r>
                        <a:rPr lang="ar-DZ" sz="2000" b="0" i="0" u="none" strike="noStrike" kern="1200" dirty="0">
                          <a:solidFill>
                            <a:srgbClr val="000000"/>
                          </a:solidFill>
                          <a:effectLst/>
                          <a:latin typeface="Arial Narrow"/>
                          <a:cs typeface="Arial Narrow"/>
                        </a:rPr>
                        <a:t>  منتقاة  حسب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قدرتها</a:t>
                      </a:r>
                      <a:r>
                        <a:rPr lang="ar-DZ" sz="2000" b="0" i="0" u="none" strike="noStrike" kern="1200" dirty="0">
                          <a:solidFill>
                            <a:srgbClr val="00B050"/>
                          </a:solidFill>
                          <a:effectLst/>
                          <a:latin typeface="Arial Narrow"/>
                          <a:cs typeface="Arial Narrow"/>
                        </a:rPr>
                        <a:t> </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الإدماجية </a:t>
                      </a:r>
                      <a:r>
                        <a:rPr lang="ar-DZ" sz="20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ومنظمة</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 </a:t>
                      </a:r>
                      <a:r>
                        <a:rPr lang="ar-DZ" sz="20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في</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 ميادين</a:t>
                      </a:r>
                      <a:endParaRPr lang="ar-DZ" sz="1600" b="0" i="0" u="none" strike="noStrike" dirty="0">
                        <a:effectLst/>
                        <a:latin typeface="Arial"/>
                      </a:endParaRPr>
                    </a:p>
                  </a:txBody>
                  <a:tcPr>
                    <a:lnR w="28575" cap="flat" cmpd="sng" algn="ctr">
                      <a:solidFill>
                        <a:schemeClr val="tx1"/>
                      </a:solidFill>
                      <a:prstDash val="solid"/>
                      <a:round/>
                      <a:headEnd type="none" w="med" len="med"/>
                      <a:tailEnd type="none" w="med" len="med"/>
                    </a:lnR>
                  </a:tcPr>
                </a:tc>
                <a:tc>
                  <a:txBody>
                    <a:bodyPr/>
                    <a:lstStyle/>
                    <a:p>
                      <a:pPr marL="0" marR="0" indent="0" algn="r" rtl="1" eaLnBrk="1" fontAlgn="auto" latinLnBrk="0" hangingPunct="1">
                        <a:spcBef>
                          <a:spcPts val="0"/>
                        </a:spcBef>
                        <a:spcAft>
                          <a:spcPts val="0"/>
                        </a:spcAft>
                      </a:pPr>
                      <a:r>
                        <a:rPr lang="ar-DZ" sz="2000" b="0" i="0" u="none" strike="noStrike" kern="1200" dirty="0" smtClean="0">
                          <a:solidFill>
                            <a:srgbClr val="000000"/>
                          </a:solidFill>
                          <a:effectLst/>
                          <a:latin typeface="Arial Narrow"/>
                          <a:cs typeface="Arial"/>
                        </a:rPr>
                        <a:t>تهيكلت </a:t>
                      </a:r>
                      <a:r>
                        <a:rPr lang="ar-DZ" sz="2000" b="0" i="0" u="none" strike="noStrike" kern="1200" dirty="0">
                          <a:solidFill>
                            <a:srgbClr val="000000"/>
                          </a:solidFill>
                          <a:effectLst/>
                          <a:latin typeface="Arial Narrow"/>
                          <a:cs typeface="Arial"/>
                        </a:rPr>
                        <a:t>على أساس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مفاهيم</a:t>
                      </a:r>
                      <a:r>
                        <a:rPr lang="ar-DZ" sz="2000" b="0" i="0" u="none" strike="noStrike" kern="1200" dirty="0">
                          <a:solidFill>
                            <a:srgbClr val="00B050"/>
                          </a:solidFill>
                          <a:effectLst/>
                          <a:latin typeface="Arial Narrow"/>
                          <a:cs typeface="Arial Narrow"/>
                        </a:rPr>
                        <a:t>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أساسية</a:t>
                      </a:r>
                      <a:r>
                        <a:rPr lang="ar-DZ" sz="2000" b="0" i="0" u="none" strike="noStrike" kern="1200" dirty="0">
                          <a:solidFill>
                            <a:srgbClr val="00B050"/>
                          </a:solidFill>
                          <a:effectLst/>
                          <a:latin typeface="Arial Narrow"/>
                          <a:cs typeface="Arial Narrow"/>
                        </a:rPr>
                        <a:t> </a:t>
                      </a:r>
                      <a:r>
                        <a:rPr lang="ar-DZ" sz="2000" b="0" i="0" u="none" strike="noStrike" kern="1200" dirty="0">
                          <a:solidFill>
                            <a:srgbClr val="000000"/>
                          </a:solidFill>
                          <a:effectLst/>
                          <a:latin typeface="Arial Narrow"/>
                          <a:cs typeface="Arial Narrow"/>
                        </a:rPr>
                        <a:t> منظمة في مجالات مفاهيمية </a:t>
                      </a:r>
                      <a:endParaRPr lang="ar-DZ" sz="1600" b="0" i="0" u="none" strike="noStrike" dirty="0">
                        <a:effectLst/>
                        <a:latin typeface="Aria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r" rtl="1" eaLnBrk="1" fontAlgn="auto" latinLnBrk="0" hangingPunct="1">
                        <a:spcBef>
                          <a:spcPts val="0"/>
                        </a:spcBef>
                        <a:spcAft>
                          <a:spcPts val="0"/>
                        </a:spcAft>
                      </a:pPr>
                      <a:r>
                        <a:rPr lang="ar-DZ" sz="2000" b="0" i="0" u="none" strike="noStrike" kern="1200" dirty="0" smtClean="0">
                          <a:solidFill>
                            <a:srgbClr val="000000"/>
                          </a:solidFill>
                          <a:effectLst/>
                          <a:latin typeface="Arial Narrow"/>
                          <a:cs typeface="Arial"/>
                        </a:rPr>
                        <a:t>تهيكلت </a:t>
                      </a:r>
                      <a:r>
                        <a:rPr lang="ar-DZ" sz="2000" b="0" i="0" u="none" strike="noStrike" kern="1200" dirty="0">
                          <a:solidFill>
                            <a:srgbClr val="000000"/>
                          </a:solidFill>
                          <a:effectLst/>
                          <a:latin typeface="Arial Narrow"/>
                          <a:cs typeface="Arial"/>
                        </a:rPr>
                        <a:t>على أساس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الكم</a:t>
                      </a:r>
                      <a:r>
                        <a:rPr lang="ar-DZ" sz="2000" b="0" i="0" u="none" strike="noStrike" kern="1200" dirty="0">
                          <a:solidFill>
                            <a:srgbClr val="00B050"/>
                          </a:solidFill>
                          <a:effectLst/>
                          <a:latin typeface="Arial Narrow"/>
                          <a:cs typeface="Arial Narrow"/>
                        </a:rPr>
                        <a:t>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المعرفي</a:t>
                      </a:r>
                      <a:r>
                        <a:rPr lang="ar-DZ" sz="2000" b="0" i="0" u="none" strike="noStrike" kern="1200" dirty="0">
                          <a:solidFill>
                            <a:srgbClr val="000000"/>
                          </a:solidFill>
                          <a:effectLst/>
                          <a:latin typeface="Arial Narrow"/>
                          <a:cs typeface="Arial Narrow"/>
                        </a:rPr>
                        <a:t> </a:t>
                      </a:r>
                      <a:r>
                        <a:rPr lang="ar-DZ" sz="2000" b="0" i="0" u="none" strike="noStrike" kern="1200" dirty="0">
                          <a:solidFill>
                            <a:srgbClr val="000000"/>
                          </a:solidFill>
                          <a:effectLst/>
                          <a:latin typeface="Arial Narrow"/>
                          <a:cs typeface="Arial"/>
                        </a:rPr>
                        <a:t>ومنظمة في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محاور موضوعاتية</a:t>
                      </a:r>
                      <a:endParaRPr lang="ar-DZ" sz="1600" b="0" i="0" u="none" strike="noStrike" dirty="0">
                        <a:effectLst/>
                        <a:latin typeface="Arial"/>
                      </a:endParaRPr>
                    </a:p>
                  </a:txBody>
                  <a:tcPr>
                    <a:lnL w="28575" cap="flat" cmpd="sng" algn="ctr">
                      <a:solidFill>
                        <a:schemeClr val="tx1"/>
                      </a:solidFill>
                      <a:prstDash val="solid"/>
                      <a:round/>
                      <a:headEnd type="none" w="med" len="med"/>
                      <a:tailEnd type="none" w="med" len="med"/>
                    </a:lnL>
                  </a:tcPr>
                </a:tc>
                <a:tc>
                  <a:txBody>
                    <a:bodyPr/>
                    <a:lstStyle/>
                    <a:p>
                      <a:pPr marL="0" algn="ctr" rtl="1" eaLnBrk="1" fontAlgn="ctr" latinLnBrk="0" hangingPunct="1">
                        <a:spcBef>
                          <a:spcPts val="0"/>
                        </a:spcBef>
                        <a:spcAft>
                          <a:spcPts val="0"/>
                        </a:spcAft>
                      </a:pPr>
                      <a:r>
                        <a:rPr lang="ar-DZ" sz="2800" b="1" i="0" u="none" strike="noStrike" kern="1200" dirty="0">
                          <a:solidFill>
                            <a:srgbClr val="FFFF00"/>
                          </a:solidFill>
                          <a:effectLst/>
                          <a:latin typeface="Arial Narrow"/>
                        </a:rPr>
                        <a:t>هيكلة المادة</a:t>
                      </a:r>
                      <a:endParaRPr lang="ar-DZ" sz="1600" b="0" i="0" u="none" strike="noStrike" dirty="0">
                        <a:effectLst/>
                        <a:latin typeface="Arial"/>
                      </a:endParaRPr>
                    </a:p>
                  </a:txBody>
                  <a:tcPr anchor="ctr">
                    <a:solidFill>
                      <a:schemeClr val="accent1">
                        <a:lumMod val="75000"/>
                      </a:schemeClr>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038176905"/>
              </p:ext>
            </p:extLst>
          </p:nvPr>
        </p:nvGraphicFramePr>
        <p:xfrm>
          <a:off x="0" y="5661248"/>
          <a:ext cx="9144000" cy="1625404"/>
        </p:xfrm>
        <a:graphic>
          <a:graphicData uri="http://schemas.openxmlformats.org/drawingml/2006/table">
            <a:tbl>
              <a:tblPr firstRow="1" bandRow="1">
                <a:tableStyleId>{D113A9D2-9D6B-4929-AA2D-F23B5EE8CBE7}</a:tableStyleId>
              </a:tblPr>
              <a:tblGrid>
                <a:gridCol w="2928926"/>
                <a:gridCol w="2207165"/>
                <a:gridCol w="2179109"/>
                <a:gridCol w="1828800"/>
              </a:tblGrid>
              <a:tr h="1625404">
                <a:tc>
                  <a:txBody>
                    <a:bodyPr/>
                    <a:lstStyle/>
                    <a:p>
                      <a:pPr marL="0" algn="r" rtl="1" eaLnBrk="1" fontAlgn="t" latinLnBrk="0" hangingPunct="1">
                        <a:spcBef>
                          <a:spcPts val="0"/>
                        </a:spcBef>
                        <a:spcAft>
                          <a:spcPts val="0"/>
                        </a:spcAft>
                      </a:pPr>
                      <a:r>
                        <a:rPr lang="ar-DZ" sz="1800" b="0" i="0" u="none" strike="noStrike" kern="1200" dirty="0">
                          <a:solidFill>
                            <a:srgbClr val="000000"/>
                          </a:solidFill>
                          <a:effectLst/>
                          <a:latin typeface="Arial Narrow"/>
                          <a:cs typeface="Arial"/>
                        </a:rPr>
                        <a:t>نظمت  </a:t>
                      </a:r>
                      <a:r>
                        <a:rPr lang="ar-DZ" sz="1800" b="0" i="0" u="none" strike="noStrike" kern="1200" dirty="0" smtClean="0">
                          <a:solidFill>
                            <a:srgbClr val="000000"/>
                          </a:solidFill>
                          <a:effectLst/>
                          <a:latin typeface="Arial Narrow"/>
                          <a:cs typeface="Arial"/>
                        </a:rPr>
                        <a:t>المحتويات على شكل </a:t>
                      </a:r>
                      <a:r>
                        <a:rPr lang="ar-DZ" sz="18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موارد معرفية </a:t>
                      </a:r>
                      <a:r>
                        <a:rPr kumimoji="0" lang="ar-DZ" sz="1800" b="0" i="0" u="none" strike="noStrike" kern="1200" dirty="0">
                          <a:solidFill>
                            <a:srgbClr val="000000"/>
                          </a:solidFill>
                          <a:effectLst/>
                          <a:latin typeface="Arial Narrow"/>
                          <a:ea typeface="+mn-ea"/>
                          <a:cs typeface="Arial"/>
                        </a:rPr>
                        <a:t>لخدم</a:t>
                      </a:r>
                      <a:r>
                        <a:rPr lang="ar-DZ" sz="1800" b="0" i="0" u="none" strike="noStrike" kern="1200" dirty="0">
                          <a:solidFill>
                            <a:schemeClr val="bg1"/>
                          </a:solidFill>
                          <a:effectLst>
                            <a:outerShdw blurRad="38100" dist="38100" dir="2700000" algn="tl" rotWithShape="0">
                              <a:srgbClr val="000000">
                                <a:alpha val="43000"/>
                              </a:srgbClr>
                            </a:outerShdw>
                          </a:effectLst>
                          <a:latin typeface="Arial Narrow"/>
                          <a:cs typeface="Arial"/>
                        </a:rPr>
                        <a:t>ة </a:t>
                      </a:r>
                      <a:r>
                        <a:rPr lang="ar-DZ" sz="18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الكفاءة</a:t>
                      </a:r>
                      <a:endParaRPr lang="ar-DZ" sz="1400" b="0" i="0" u="none" strike="noStrike" dirty="0">
                        <a:effectLst/>
                        <a:latin typeface="Arial"/>
                      </a:endParaRPr>
                    </a:p>
                  </a:txBody>
                  <a:tcPr>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0" i="0" u="none" strike="noStrike" kern="1200" dirty="0">
                          <a:solidFill>
                            <a:srgbClr val="000000"/>
                          </a:solidFill>
                          <a:effectLst/>
                          <a:latin typeface="Arial Narrow"/>
                          <a:cs typeface="Arial"/>
                        </a:rPr>
                        <a:t>نظمت </a:t>
                      </a:r>
                      <a:r>
                        <a:rPr lang="ar-DZ" sz="1800" b="0" i="0" u="none" strike="noStrike" kern="1200" dirty="0" smtClean="0">
                          <a:solidFill>
                            <a:srgbClr val="000000"/>
                          </a:solidFill>
                          <a:effectLst/>
                          <a:latin typeface="Arial Narrow"/>
                          <a:cs typeface="Arial"/>
                        </a:rPr>
                        <a:t> المحتويات بشكل</a:t>
                      </a:r>
                      <a:r>
                        <a:rPr lang="ar-DZ" sz="1800" b="0" i="0" u="none" strike="noStrike" kern="1200" dirty="0" smtClean="0">
                          <a:solidFill>
                            <a:schemeClr val="bg1"/>
                          </a:solidFill>
                          <a:effectLst/>
                          <a:latin typeface="Arial Narrow"/>
                          <a:cs typeface="Arial"/>
                        </a:rPr>
                        <a:t> معارف</a:t>
                      </a:r>
                      <a:r>
                        <a:rPr lang="fr-FR" sz="1800" b="0" i="0" u="none" strike="noStrike" kern="1200" dirty="0" smtClean="0">
                          <a:solidFill>
                            <a:schemeClr val="bg1"/>
                          </a:solidFill>
                          <a:effectLst/>
                          <a:latin typeface="Arial Narrow"/>
                          <a:cs typeface="Arial"/>
                        </a:rPr>
                        <a:t> </a:t>
                      </a:r>
                      <a:r>
                        <a:rPr lang="fr-FR" sz="1800" b="0" i="0" u="none" strike="noStrike" kern="1200" dirty="0" smtClean="0">
                          <a:solidFill>
                            <a:srgbClr val="FFFF00"/>
                          </a:solidFill>
                          <a:effectLst/>
                          <a:latin typeface="Arial Narrow"/>
                          <a:cs typeface="Arial"/>
                        </a:rPr>
                        <a:t> </a:t>
                      </a:r>
                      <a:r>
                        <a:rPr lang="ar-DZ" sz="1800" b="0" i="0" u="none" strike="noStrike" kern="1200" dirty="0" smtClean="0">
                          <a:solidFill>
                            <a:srgbClr val="FFFF00"/>
                          </a:solidFill>
                          <a:effectLst/>
                          <a:latin typeface="Arial Narrow"/>
                          <a:cs typeface="Arial"/>
                        </a:rPr>
                        <a:t>أكثر ترابط </a:t>
                      </a:r>
                      <a:r>
                        <a:rPr lang="ar-DZ" sz="1800" b="0" i="0" u="none" strike="noStrike" kern="1200" dirty="0" smtClean="0">
                          <a:solidFill>
                            <a:schemeClr val="bg2"/>
                          </a:solidFill>
                          <a:effectLst/>
                          <a:latin typeface="Arial Narrow"/>
                          <a:cs typeface="Arial"/>
                        </a:rPr>
                        <a:t>ل</a:t>
                      </a:r>
                      <a:r>
                        <a:rPr lang="ar-DZ" sz="1800" b="0" i="0" u="none" strike="noStrike" kern="1200" dirty="0" smtClean="0">
                          <a:solidFill>
                            <a:schemeClr val="bg1"/>
                          </a:solidFill>
                          <a:effectLst/>
                          <a:latin typeface="Arial Narrow"/>
                          <a:cs typeface="Arial"/>
                        </a:rPr>
                        <a:t>خدمة </a:t>
                      </a:r>
                      <a:r>
                        <a:rPr lang="ar-DZ" sz="1800" b="0" i="0" u="none" strike="noStrike" kern="1200" dirty="0" smtClean="0">
                          <a:solidFill>
                            <a:srgbClr val="FFFF00"/>
                          </a:solidFill>
                          <a:effectLst/>
                          <a:latin typeface="Arial Narrow"/>
                          <a:cs typeface="Arial"/>
                        </a:rPr>
                        <a:t>مجال</a:t>
                      </a:r>
                      <a:r>
                        <a:rPr lang="ar-DZ" sz="1800" b="0" i="0" u="none" strike="noStrike" kern="1200" dirty="0" smtClean="0">
                          <a:solidFill>
                            <a:schemeClr val="bg1"/>
                          </a:solidFill>
                          <a:effectLst/>
                          <a:latin typeface="Arial Narrow"/>
                          <a:cs typeface="Arial"/>
                        </a:rPr>
                        <a:t> </a:t>
                      </a:r>
                      <a:r>
                        <a:rPr lang="ar-DZ" sz="1800" b="0" i="0" u="none" strike="noStrike" kern="1200" dirty="0" smtClean="0">
                          <a:solidFill>
                            <a:srgbClr val="FFFF00"/>
                          </a:solidFill>
                          <a:effectLst/>
                          <a:latin typeface="Arial Narrow"/>
                          <a:cs typeface="Arial"/>
                        </a:rPr>
                        <a:t>مفاهيمي</a:t>
                      </a:r>
                      <a:endParaRPr lang="ar-DZ" sz="18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endParaRPr>
                    </a:p>
                    <a:p>
                      <a:pPr marL="0" marR="0" indent="0" algn="r" defTabSz="914400" rtl="1" eaLnBrk="1" fontAlgn="auto" latinLnBrk="0" hangingPunct="1">
                        <a:lnSpc>
                          <a:spcPct val="100000"/>
                        </a:lnSpc>
                        <a:spcBef>
                          <a:spcPts val="0"/>
                        </a:spcBef>
                        <a:spcAft>
                          <a:spcPts val="0"/>
                        </a:spcAft>
                        <a:buClrTx/>
                        <a:buSzTx/>
                        <a:buFontTx/>
                        <a:buNone/>
                        <a:tabLst/>
                        <a:defRPr/>
                      </a:pPr>
                      <a:endParaRPr kumimoji="0" lang="ar-DZ" sz="1800" b="0" i="0" u="none" strike="noStrike" kern="1200" dirty="0" smtClean="0">
                        <a:solidFill>
                          <a:srgbClr val="FFFF00"/>
                        </a:solidFill>
                        <a:effectLst/>
                        <a:latin typeface="Arial Narrow"/>
                        <a:ea typeface="+mn-ea"/>
                        <a:cs typeface="Aria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r" rtl="1" eaLnBrk="1" fontAlgn="auto" latinLnBrk="0" hangingPunct="1">
                        <a:spcBef>
                          <a:spcPts val="0"/>
                        </a:spcBef>
                        <a:spcAft>
                          <a:spcPts val="0"/>
                        </a:spcAft>
                      </a:pPr>
                      <a:r>
                        <a:rPr kumimoji="0" lang="ar-DZ" sz="1800" b="0" i="0" u="none" strike="noStrike" kern="1200" dirty="0" smtClean="0">
                          <a:solidFill>
                            <a:srgbClr val="000000"/>
                          </a:solidFill>
                          <a:effectLst/>
                          <a:latin typeface="Arial Narrow"/>
                          <a:ea typeface="+mn-ea"/>
                          <a:cs typeface="Arial"/>
                        </a:rPr>
                        <a:t>نظمت في </a:t>
                      </a:r>
                      <a:r>
                        <a:rPr lang="ar-DZ" sz="18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محتويات معرفية </a:t>
                      </a:r>
                      <a:r>
                        <a:rPr kumimoji="0" lang="ar-DZ" sz="1800" b="0" i="0" u="none" strike="noStrike" kern="1200" dirty="0" smtClean="0">
                          <a:solidFill>
                            <a:srgbClr val="000000"/>
                          </a:solidFill>
                          <a:effectLst/>
                          <a:latin typeface="Arial Narrow"/>
                          <a:ea typeface="+mn-ea"/>
                          <a:cs typeface="Arial"/>
                        </a:rPr>
                        <a:t> قليلة </a:t>
                      </a:r>
                      <a:r>
                        <a:rPr lang="ar-DZ" sz="18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الترابط</a:t>
                      </a:r>
                    </a:p>
                    <a:p>
                      <a:pPr marL="0" marR="0" indent="0" algn="r" rtl="1" eaLnBrk="1" fontAlgn="auto" latinLnBrk="0" hangingPunct="1">
                        <a:spcBef>
                          <a:spcPts val="0"/>
                        </a:spcBef>
                        <a:spcAft>
                          <a:spcPts val="0"/>
                        </a:spcAft>
                      </a:pPr>
                      <a:r>
                        <a:rPr lang="ar-DZ" sz="18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بدون</a:t>
                      </a:r>
                      <a:r>
                        <a:rPr lang="ar-DZ" sz="18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 سياق</a:t>
                      </a:r>
                      <a:endParaRPr lang="ar-DZ" sz="1400" b="0" i="0" u="none" strike="noStrike" dirty="0">
                        <a:solidFill>
                          <a:schemeClr val="bg1"/>
                        </a:solidFill>
                        <a:effectLst/>
                        <a:latin typeface="Arial"/>
                      </a:endParaRPr>
                    </a:p>
                  </a:txBody>
                  <a:tcPr>
                    <a:lnL w="28575" cap="flat" cmpd="sng" algn="ctr">
                      <a:solidFill>
                        <a:schemeClr val="tx1"/>
                      </a:solidFill>
                      <a:prstDash val="solid"/>
                      <a:round/>
                      <a:headEnd type="none" w="med" len="med"/>
                      <a:tailEnd type="none" w="med" len="med"/>
                    </a:lnL>
                  </a:tcPr>
                </a:tc>
                <a:tc>
                  <a:txBody>
                    <a:bodyPr/>
                    <a:lstStyle/>
                    <a:p>
                      <a:pPr marL="0" algn="ctr" rtl="1" eaLnBrk="1" fontAlgn="ctr" latinLnBrk="0" hangingPunct="1">
                        <a:spcBef>
                          <a:spcPts val="0"/>
                        </a:spcBef>
                        <a:spcAft>
                          <a:spcPts val="0"/>
                        </a:spcAft>
                      </a:pPr>
                      <a:r>
                        <a:rPr lang="ar-DZ" sz="2400" b="1" i="0" u="none" strike="noStrike" kern="1200" dirty="0" smtClean="0">
                          <a:solidFill>
                            <a:srgbClr val="FFFF00"/>
                          </a:solidFill>
                          <a:effectLst/>
                          <a:latin typeface="Arial Narrow"/>
                        </a:rPr>
                        <a:t>المضامين المعرفية</a:t>
                      </a:r>
                      <a:endParaRPr lang="ar-DZ" sz="1400" b="0" i="0" u="none" strike="noStrike" dirty="0">
                        <a:effectLst/>
                        <a:latin typeface="Arial"/>
                      </a:endParaRPr>
                    </a:p>
                  </a:txBody>
                  <a:tcPr anchor="ctr">
                    <a:solidFill>
                      <a:schemeClr val="accent1">
                        <a:lumMod val="75000"/>
                      </a:schemeClr>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692441796"/>
              </p:ext>
            </p:extLst>
          </p:nvPr>
        </p:nvGraphicFramePr>
        <p:xfrm>
          <a:off x="-23272" y="4005064"/>
          <a:ext cx="9157198" cy="1615440"/>
        </p:xfrm>
        <a:graphic>
          <a:graphicData uri="http://schemas.openxmlformats.org/drawingml/2006/table">
            <a:tbl>
              <a:tblPr firstRow="1" bandRow="1">
                <a:tableStyleId>{D113A9D2-9D6B-4929-AA2D-F23B5EE8CBE7}</a:tableStyleId>
              </a:tblPr>
              <a:tblGrid>
                <a:gridCol w="2933153"/>
                <a:gridCol w="2210351"/>
                <a:gridCol w="2182254"/>
                <a:gridCol w="1831440"/>
              </a:tblGrid>
              <a:tr h="1482254">
                <a:tc>
                  <a:txBody>
                    <a:bodyPr/>
                    <a:lstStyle/>
                    <a:p>
                      <a:pPr marL="0" marR="0" indent="0" algn="r" rtl="1" eaLnBrk="1" fontAlgn="auto" latinLnBrk="0" hangingPunct="1">
                        <a:spcBef>
                          <a:spcPts val="0"/>
                        </a:spcBef>
                        <a:spcAft>
                          <a:spcPts val="0"/>
                        </a:spcAft>
                      </a:pPr>
                      <a:r>
                        <a:rPr lang="ar-DZ" sz="2000" b="0" i="0" u="none" strike="noStrike" kern="1200" dirty="0" smtClean="0">
                          <a:solidFill>
                            <a:srgbClr val="000000"/>
                          </a:solidFill>
                          <a:effectLst/>
                          <a:latin typeface="Arial Narrow"/>
                          <a:cs typeface="Arial"/>
                        </a:rPr>
                        <a:t> حددت مستوىات المفاهيم </a:t>
                      </a:r>
                      <a:r>
                        <a:rPr lang="ar-SA" sz="2000" b="0" i="0" u="none" strike="noStrike" kern="1200" dirty="0" smtClean="0">
                          <a:solidFill>
                            <a:srgbClr val="000000"/>
                          </a:solidFill>
                          <a:effectLst/>
                          <a:latin typeface="Arial Narrow"/>
                          <a:cs typeface="Arial"/>
                        </a:rPr>
                        <a:t>على </a:t>
                      </a:r>
                      <a:r>
                        <a:rPr lang="ar-SA" sz="2000" b="0" i="0" u="none" strike="noStrike" kern="1200" dirty="0">
                          <a:solidFill>
                            <a:srgbClr val="000000"/>
                          </a:solidFill>
                          <a:effectLst/>
                          <a:latin typeface="Arial Narrow"/>
                          <a:cs typeface="Arial"/>
                        </a:rPr>
                        <a:t>أساس </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الصعوبات التي </a:t>
                      </a:r>
                      <a:r>
                        <a:rPr kumimoji="0" lang="ar-DZ" sz="2000" b="0" i="0" u="none" strike="noStrike" kern="1200" dirty="0" smtClean="0">
                          <a:solidFill>
                            <a:srgbClr val="000000"/>
                          </a:solidFill>
                          <a:effectLst/>
                          <a:latin typeface="Arial Narrow"/>
                          <a:ea typeface="+mn-ea"/>
                          <a:cs typeface="Arial"/>
                        </a:rPr>
                        <a:t>تطرح عند </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ممارستها</a:t>
                      </a:r>
                      <a:r>
                        <a:rPr lang="ar-DZ" sz="20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 </a:t>
                      </a:r>
                      <a:r>
                        <a:rPr kumimoji="0" lang="ar-DZ" sz="2000" b="0" i="0" u="none" strike="noStrike" kern="1200" dirty="0" smtClean="0">
                          <a:solidFill>
                            <a:srgbClr val="000000"/>
                          </a:solidFill>
                          <a:effectLst/>
                          <a:latin typeface="Arial Narrow"/>
                          <a:ea typeface="+mn-ea"/>
                          <a:cs typeface="Arial"/>
                        </a:rPr>
                        <a:t>في</a:t>
                      </a:r>
                      <a:r>
                        <a:rPr lang="ar-DZ" sz="20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 </a:t>
                      </a:r>
                      <a:r>
                        <a:rPr kumimoji="0" lang="ar-DZ" sz="2000" b="0" i="0" u="none" strike="noStrike" kern="1200" dirty="0" smtClean="0">
                          <a:solidFill>
                            <a:srgbClr val="000000"/>
                          </a:solidFill>
                          <a:effectLst/>
                          <a:latin typeface="Arial Narrow"/>
                          <a:ea typeface="+mn-ea"/>
                          <a:cs typeface="Arial"/>
                        </a:rPr>
                        <a:t>التعليم  </a:t>
                      </a:r>
                      <a:r>
                        <a:rPr kumimoji="0" lang="ar-DZ" sz="2000" b="0" i="0" u="none" strike="noStrike" kern="1200" dirty="0" err="1" smtClean="0">
                          <a:solidFill>
                            <a:srgbClr val="000000"/>
                          </a:solidFill>
                          <a:effectLst/>
                          <a:latin typeface="Arial Narrow"/>
                          <a:ea typeface="+mn-ea"/>
                          <a:cs typeface="Arial"/>
                        </a:rPr>
                        <a:t>و</a:t>
                      </a:r>
                      <a:r>
                        <a:rPr kumimoji="0" lang="ar-DZ" sz="2000" b="0" i="0" u="none" strike="noStrike" kern="1200" dirty="0" smtClean="0">
                          <a:solidFill>
                            <a:srgbClr val="000000"/>
                          </a:solidFill>
                          <a:effectLst/>
                          <a:latin typeface="Arial Narrow"/>
                          <a:ea typeface="+mn-ea"/>
                          <a:cs typeface="Arial"/>
                        </a:rPr>
                        <a:t> التعلم</a:t>
                      </a:r>
                    </a:p>
                  </a:txBody>
                  <a:tcPr>
                    <a:lnR w="28575" cap="flat" cmpd="sng" algn="ctr">
                      <a:solidFill>
                        <a:schemeClr val="tx1"/>
                      </a:solidFill>
                      <a:prstDash val="solid"/>
                      <a:round/>
                      <a:headEnd type="none" w="med" len="med"/>
                      <a:tailEnd type="none" w="med" len="med"/>
                    </a:lnR>
                  </a:tcPr>
                </a:tc>
                <a:tc>
                  <a:txBody>
                    <a:bodyPr/>
                    <a:lstStyle/>
                    <a:p>
                      <a:pPr marL="0" marR="0" indent="0" algn="r" rtl="1" eaLnBrk="1" fontAlgn="auto" latinLnBrk="0" hangingPunct="1">
                        <a:spcBef>
                          <a:spcPts val="0"/>
                        </a:spcBef>
                        <a:spcAft>
                          <a:spcPts val="0"/>
                        </a:spcAft>
                      </a:pPr>
                      <a:r>
                        <a:rPr lang="ar-DZ" sz="2000" b="0" i="0" u="none" strike="noStrike" kern="1200" dirty="0">
                          <a:solidFill>
                            <a:srgbClr val="000000"/>
                          </a:solidFill>
                          <a:effectLst/>
                          <a:latin typeface="Arial Narrow"/>
                          <a:cs typeface="Arial"/>
                        </a:rPr>
                        <a:t>حددت</a:t>
                      </a:r>
                      <a:r>
                        <a:rPr lang="ar-DZ" sz="2000" b="0" i="0" u="none" strike="noStrike" kern="1200" dirty="0">
                          <a:solidFill>
                            <a:schemeClr val="bg1"/>
                          </a:solidFill>
                          <a:effectLst/>
                          <a:latin typeface="Arial Narrow"/>
                          <a:cs typeface="Arial"/>
                        </a:rPr>
                        <a:t> </a:t>
                      </a:r>
                      <a:r>
                        <a:rPr lang="ar-DZ" sz="2000" b="0" i="0" u="none" strike="noStrike" kern="1200" dirty="0">
                          <a:solidFill>
                            <a:schemeClr val="bg1"/>
                          </a:solidFill>
                          <a:effectLst>
                            <a:outerShdw blurRad="38100" dist="38100" dir="2700000" algn="tl" rotWithShape="0">
                              <a:srgbClr val="000000">
                                <a:alpha val="43000"/>
                              </a:srgbClr>
                            </a:outerShdw>
                          </a:effectLst>
                          <a:latin typeface="Arial Narrow"/>
                          <a:cs typeface="Arial"/>
                        </a:rPr>
                        <a:t>مستويات التناول </a:t>
                      </a:r>
                      <a:r>
                        <a:rPr lang="ar-DZ" sz="2000" b="0" i="0" u="none" strike="noStrike" kern="1200" dirty="0">
                          <a:solidFill>
                            <a:srgbClr val="000000"/>
                          </a:solidFill>
                          <a:effectLst/>
                          <a:latin typeface="Arial Narrow"/>
                          <a:cs typeface="Arial"/>
                        </a:rPr>
                        <a:t>حسب مستوى </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النضج </a:t>
                      </a:r>
                      <a:r>
                        <a:rPr lang="ar-DZ" sz="2000" b="0" i="0" u="none" strike="noStrike" kern="1200" dirty="0">
                          <a:solidFill>
                            <a:srgbClr val="FFFF00"/>
                          </a:solidFill>
                          <a:effectLst>
                            <a:outerShdw blurRad="38100" dist="38100" dir="2700000" algn="tl" rotWithShape="0">
                              <a:srgbClr val="000000">
                                <a:alpha val="43000"/>
                              </a:srgbClr>
                            </a:outerShdw>
                          </a:effectLst>
                          <a:latin typeface="Arial Narrow"/>
                          <a:cs typeface="Arial"/>
                        </a:rPr>
                        <a:t>العقلي </a:t>
                      </a:r>
                      <a:r>
                        <a:rPr kumimoji="0" lang="ar-DZ" sz="2000" b="0" i="0" u="none" strike="noStrike" kern="1200" dirty="0" smtClean="0">
                          <a:solidFill>
                            <a:srgbClr val="000000"/>
                          </a:solidFill>
                          <a:effectLst/>
                          <a:latin typeface="Arial Narrow"/>
                          <a:ea typeface="+mn-ea"/>
                          <a:cs typeface="Arial"/>
                        </a:rPr>
                        <a:t>للمتعلم</a:t>
                      </a:r>
                      <a:r>
                        <a:rPr lang="ar-DZ" sz="2000" b="0" i="0" u="none" strike="noStrike" kern="1200" dirty="0" smtClean="0">
                          <a:solidFill>
                            <a:schemeClr val="bg1"/>
                          </a:solidFill>
                          <a:effectLst>
                            <a:outerShdw blurRad="38100" dist="38100" dir="2700000" algn="tl" rotWithShape="0">
                              <a:srgbClr val="000000">
                                <a:alpha val="43000"/>
                              </a:srgbClr>
                            </a:outerShdw>
                          </a:effectLst>
                          <a:latin typeface="Arial Narrow"/>
                          <a:cs typeface="Arial"/>
                        </a:rPr>
                        <a:t> </a:t>
                      </a:r>
                      <a:r>
                        <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rPr>
                        <a:t>ومكتسباته القبلية</a:t>
                      </a:r>
                    </a:p>
                    <a:p>
                      <a:pPr marL="0" marR="0" indent="0" algn="r" rtl="1" eaLnBrk="1" fontAlgn="auto" latinLnBrk="0" hangingPunct="1">
                        <a:spcBef>
                          <a:spcPts val="0"/>
                        </a:spcBef>
                        <a:spcAft>
                          <a:spcPts val="0"/>
                        </a:spcAft>
                      </a:pPr>
                      <a:endParaRPr lang="ar-DZ" sz="2000" b="0" i="0" u="none" strike="noStrike" kern="1200" dirty="0" smtClean="0">
                        <a:solidFill>
                          <a:srgbClr val="FFFF00"/>
                        </a:solidFill>
                        <a:effectLst>
                          <a:outerShdw blurRad="38100" dist="38100" dir="2700000" algn="tl" rotWithShape="0">
                            <a:srgbClr val="000000">
                              <a:alpha val="43000"/>
                            </a:srgbClr>
                          </a:outerShdw>
                        </a:effectLst>
                        <a:latin typeface="Arial Narrow"/>
                        <a:cs typeface="Aria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r" rtl="1" eaLnBrk="1" fontAlgn="t" latinLnBrk="0" hangingPunct="1">
                        <a:spcBef>
                          <a:spcPts val="0"/>
                        </a:spcBef>
                        <a:spcAft>
                          <a:spcPts val="0"/>
                        </a:spcAft>
                      </a:pPr>
                      <a:r>
                        <a:rPr lang="ar-DZ" sz="2000" b="0" i="0" u="none" strike="noStrike" kern="1200" smtClean="0">
                          <a:solidFill>
                            <a:srgbClr val="000000"/>
                          </a:solidFill>
                          <a:effectLst/>
                          <a:latin typeface="Arial Narrow"/>
                          <a:cs typeface="Arial"/>
                        </a:rPr>
                        <a:t>تحددت </a:t>
                      </a:r>
                      <a:r>
                        <a:rPr lang="ar-DZ" sz="2000" b="0" i="0" u="none" strike="noStrike" kern="1200" dirty="0">
                          <a:solidFill>
                            <a:srgbClr val="000000"/>
                          </a:solidFill>
                          <a:effectLst/>
                          <a:latin typeface="Arial Narrow"/>
                          <a:cs typeface="Arial"/>
                        </a:rPr>
                        <a:t>مستويات </a:t>
                      </a:r>
                      <a:r>
                        <a:rPr lang="ar-DZ" sz="2000" b="0" i="0" u="none" strike="noStrike" kern="1200" dirty="0" smtClean="0">
                          <a:solidFill>
                            <a:srgbClr val="000000"/>
                          </a:solidFill>
                          <a:effectLst/>
                          <a:latin typeface="Arial Narrow"/>
                          <a:cs typeface="Arial"/>
                        </a:rPr>
                        <a:t>التناول حسب</a:t>
                      </a:r>
                      <a:r>
                        <a:rPr lang="ar-DZ" sz="2000" b="0" i="0" u="none" strike="noStrike" kern="1200" dirty="0" smtClean="0">
                          <a:solidFill>
                            <a:srgbClr val="FFFF00"/>
                          </a:solidFill>
                          <a:effectLst/>
                          <a:latin typeface="Arial Narrow"/>
                          <a:cs typeface="Arial"/>
                        </a:rPr>
                        <a:t> منطق المادة </a:t>
                      </a:r>
                      <a:r>
                        <a:rPr lang="ar-DZ" sz="2000" b="0" i="0" u="none" strike="noStrike" kern="1200" dirty="0" smtClean="0">
                          <a:solidFill>
                            <a:srgbClr val="000000"/>
                          </a:solidFill>
                          <a:effectLst/>
                          <a:latin typeface="Arial Narrow"/>
                          <a:cs typeface="Arial"/>
                        </a:rPr>
                        <a:t>وحسب </a:t>
                      </a:r>
                      <a:r>
                        <a:rPr lang="ar-DZ" sz="2000" b="0" i="0" u="none" strike="noStrike" kern="1200" dirty="0" smtClean="0">
                          <a:solidFill>
                            <a:srgbClr val="FFFF00"/>
                          </a:solidFill>
                          <a:effectLst/>
                          <a:latin typeface="Arial Narrow"/>
                          <a:cs typeface="Arial"/>
                        </a:rPr>
                        <a:t>المستوى الدراسي</a:t>
                      </a:r>
                    </a:p>
                  </a:txBody>
                  <a:tcPr>
                    <a:lnL w="28575" cap="flat" cmpd="sng" algn="ctr">
                      <a:solidFill>
                        <a:schemeClr val="tx1"/>
                      </a:solidFill>
                      <a:prstDash val="solid"/>
                      <a:round/>
                      <a:headEnd type="none" w="med" len="med"/>
                      <a:tailEnd type="none" w="med" len="med"/>
                    </a:lnL>
                  </a:tcPr>
                </a:tc>
                <a:tc>
                  <a:txBody>
                    <a:bodyPr/>
                    <a:lstStyle/>
                    <a:p>
                      <a:pPr marL="0" algn="ctr" rtl="1" eaLnBrk="1" fontAlgn="ctr" latinLnBrk="0" hangingPunct="1">
                        <a:spcBef>
                          <a:spcPts val="0"/>
                        </a:spcBef>
                        <a:spcAft>
                          <a:spcPts val="0"/>
                        </a:spcAft>
                      </a:pPr>
                      <a:r>
                        <a:rPr lang="ar-DZ" sz="2800" b="1" i="0" u="none" strike="noStrike" kern="1200" dirty="0" smtClean="0">
                          <a:solidFill>
                            <a:srgbClr val="FFFF00"/>
                          </a:solidFill>
                          <a:effectLst/>
                          <a:latin typeface="Arial Narrow"/>
                        </a:rPr>
                        <a:t>مستوى </a:t>
                      </a:r>
                      <a:r>
                        <a:rPr lang="ar-DZ" sz="2800" b="1" i="0" u="none" strike="noStrike" kern="1200" dirty="0">
                          <a:solidFill>
                            <a:srgbClr val="FFFF00"/>
                          </a:solidFill>
                          <a:effectLst/>
                          <a:latin typeface="Arial Narrow"/>
                        </a:rPr>
                        <a:t>تناول</a:t>
                      </a:r>
                      <a:r>
                        <a:rPr lang="ar-DZ" sz="2800" b="1" i="0" u="none" strike="noStrike" kern="1200" baseline="0" dirty="0">
                          <a:solidFill>
                            <a:srgbClr val="FFFF00"/>
                          </a:solidFill>
                          <a:effectLst/>
                          <a:latin typeface="Arial Narrow"/>
                          <a:cs typeface="Arial Narrow"/>
                        </a:rPr>
                        <a:t> المفاهيم</a:t>
                      </a:r>
                      <a:endParaRPr lang="ar-DZ" sz="1600" b="0" i="0" u="none" strike="noStrike" dirty="0">
                        <a:effectLst/>
                        <a:latin typeface="Arial"/>
                      </a:endParaRPr>
                    </a:p>
                  </a:txBody>
                  <a:tcPr anchor="ctr">
                    <a:solidFill>
                      <a:schemeClr val="accent1">
                        <a:lumMod val="75000"/>
                      </a:schemeClr>
                    </a:solidFill>
                  </a:tcPr>
                </a:tc>
              </a:tr>
            </a:tbl>
          </a:graphicData>
        </a:graphic>
      </p:graphicFrame>
      <p:sp>
        <p:nvSpPr>
          <p:cNvPr id="6" name="ZoneTexte 2"/>
          <p:cNvSpPr txBox="1"/>
          <p:nvPr/>
        </p:nvSpPr>
        <p:spPr>
          <a:xfrm>
            <a:off x="2483768" y="404664"/>
            <a:ext cx="4298250" cy="707886"/>
          </a:xfrm>
          <a:prstGeom prst="rect">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ar-DZ"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ب -</a:t>
            </a:r>
            <a:r>
              <a:rPr lang="ar-DZ"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الجانب </a:t>
            </a:r>
            <a:r>
              <a:rPr lang="ar-DZ" sz="36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الديداكتيكي</a:t>
            </a:r>
            <a:endParaRPr lang="fr-FR" sz="4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5170668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86808" cy="9144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ar-DZ" sz="6600" b="1" dirty="0" smtClean="0">
                <a:latin typeface="Arabic Typesetting" pitchFamily="66" charset="-78"/>
                <a:cs typeface="Arabic Typesetting" pitchFamily="66" charset="-78"/>
              </a:rPr>
              <a:t>صورة عامة لهيكلة منهاج الجيل الثاني</a:t>
            </a:r>
            <a:endParaRPr lang="fr-FR" sz="6600" dirty="0">
              <a:latin typeface="Arabic Typesetting" pitchFamily="66" charset="-78"/>
              <a:cs typeface="Arabic Typesetting" pitchFamily="66" charset="-78"/>
            </a:endParaRPr>
          </a:p>
        </p:txBody>
      </p:sp>
      <p:sp>
        <p:nvSpPr>
          <p:cNvPr id="4" name="Rectangle à coins arrondis 3"/>
          <p:cNvSpPr/>
          <p:nvPr/>
        </p:nvSpPr>
        <p:spPr>
          <a:xfrm>
            <a:off x="2143076" y="1142984"/>
            <a:ext cx="7000924" cy="571504"/>
          </a:xfrm>
          <a:prstGeom prst="roundRect">
            <a:avLst/>
          </a:prstGeom>
          <a:solidFill>
            <a:schemeClr val="accent2"/>
          </a:solidFill>
          <a:ln>
            <a:solidFill>
              <a:srgbClr val="FFCC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ar-DZ" sz="2800" b="1" dirty="0" smtClean="0">
              <a:latin typeface="Arabic Typesetting" pitchFamily="66" charset="-78"/>
              <a:cs typeface="Arabic Typesetting" pitchFamily="66" charset="-78"/>
            </a:endParaRPr>
          </a:p>
          <a:p>
            <a:pPr algn="ctr"/>
            <a:r>
              <a:rPr lang="ar-DZ" sz="3600" b="1" dirty="0" smtClean="0">
                <a:solidFill>
                  <a:schemeClr val="bg1"/>
                </a:solidFill>
                <a:latin typeface="Arabic Typesetting" pitchFamily="66" charset="-78"/>
                <a:cs typeface="Arabic Typesetting" pitchFamily="66" charset="-78"/>
              </a:rPr>
              <a:t>ملمح</a:t>
            </a:r>
            <a:r>
              <a:rPr lang="ar-DZ" sz="3600" b="1" dirty="0" smtClean="0">
                <a:latin typeface="Arabic Typesetting" pitchFamily="66" charset="-78"/>
                <a:cs typeface="Arabic Typesetting" pitchFamily="66" charset="-78"/>
              </a:rPr>
              <a:t> التخرج من التعليم الأساسي </a:t>
            </a:r>
            <a:endParaRPr lang="fr-FR" sz="36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15" name="Rectangle à coins arrondis 14"/>
          <p:cNvSpPr/>
          <p:nvPr/>
        </p:nvSpPr>
        <p:spPr>
          <a:xfrm>
            <a:off x="2143108" y="4143380"/>
            <a:ext cx="7000892" cy="57150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ar-DZ" sz="2800" b="1" dirty="0" smtClean="0">
              <a:latin typeface="Arabic Typesetting" pitchFamily="66" charset="-78"/>
              <a:cs typeface="Arabic Typesetting" pitchFamily="66" charset="-78"/>
            </a:endParaRPr>
          </a:p>
          <a:p>
            <a:pPr algn="ctr"/>
            <a:r>
              <a:rPr lang="ar-DZ" sz="2800" b="1" dirty="0" smtClean="0">
                <a:latin typeface="Arabic Typesetting" pitchFamily="66" charset="-78"/>
                <a:cs typeface="Arabic Typesetting" pitchFamily="66" charset="-78"/>
              </a:rPr>
              <a:t>ملمح </a:t>
            </a:r>
            <a:r>
              <a:rPr lang="ar-DZ" sz="3200" b="1" dirty="0" smtClean="0">
                <a:latin typeface="Arabic Typesetting" pitchFamily="66" charset="-78"/>
                <a:cs typeface="Arabic Typesetting" pitchFamily="66" charset="-78"/>
              </a:rPr>
              <a:t>التخرج من التعليم الابتدائي</a:t>
            </a:r>
            <a:endParaRPr lang="fr-FR" sz="32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16" name="Rectangle à coins arrondis 15"/>
          <p:cNvSpPr/>
          <p:nvPr/>
        </p:nvSpPr>
        <p:spPr>
          <a:xfrm>
            <a:off x="2143108" y="1928802"/>
            <a:ext cx="7000892" cy="500066"/>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ar-DZ" sz="2800" b="1" dirty="0" smtClean="0">
              <a:latin typeface="Arabic Typesetting" pitchFamily="66" charset="-78"/>
              <a:cs typeface="Arabic Typesetting" pitchFamily="66" charset="-78"/>
            </a:endParaRPr>
          </a:p>
          <a:p>
            <a:pPr algn="ctr"/>
            <a:r>
              <a:rPr lang="ar-DZ" sz="3200" b="1" dirty="0" smtClean="0">
                <a:latin typeface="Arabic Typesetting" pitchFamily="66" charset="-78"/>
                <a:cs typeface="Arabic Typesetting" pitchFamily="66" charset="-78"/>
              </a:rPr>
              <a:t>ملمح التخرج من التعليم المتوسط</a:t>
            </a:r>
            <a:endParaRPr lang="fr-FR" sz="32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6" name="Flèche vers le bas 5"/>
          <p:cNvSpPr/>
          <p:nvPr/>
        </p:nvSpPr>
        <p:spPr>
          <a:xfrm>
            <a:off x="5643570" y="928670"/>
            <a:ext cx="214314" cy="214314"/>
          </a:xfrm>
          <a:prstGeom prst="downArrow">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accent2"/>
              </a:solidFill>
            </a:endParaRPr>
          </a:p>
        </p:txBody>
      </p:sp>
      <p:sp>
        <p:nvSpPr>
          <p:cNvPr id="43" name="Rectangle à coins arrondis 42"/>
          <p:cNvSpPr/>
          <p:nvPr/>
        </p:nvSpPr>
        <p:spPr>
          <a:xfrm>
            <a:off x="2143108" y="2643182"/>
            <a:ext cx="7000892"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ar-DZ" sz="2800" b="1" dirty="0" smtClean="0">
              <a:latin typeface="Arabic Typesetting" pitchFamily="66" charset="-78"/>
              <a:cs typeface="Arabic Typesetting" pitchFamily="66" charset="-78"/>
            </a:endParaRPr>
          </a:p>
          <a:p>
            <a:pPr algn="ctr"/>
            <a:r>
              <a:rPr lang="ar-DZ" sz="3200" b="1" dirty="0" smtClean="0">
                <a:latin typeface="Arabic Typesetting" pitchFamily="66" charset="-78"/>
                <a:cs typeface="Arabic Typesetting" pitchFamily="66" charset="-78"/>
              </a:rPr>
              <a:t>ملامح التخرج من أطوار التعليم المتوسط01-02-03</a:t>
            </a:r>
            <a:endParaRPr lang="fr-FR" sz="32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44" name="Rectangle à coins arrondis 43"/>
          <p:cNvSpPr/>
          <p:nvPr/>
        </p:nvSpPr>
        <p:spPr>
          <a:xfrm>
            <a:off x="2143108" y="4929198"/>
            <a:ext cx="7000892"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ar-DZ" sz="2800" b="1" dirty="0" smtClean="0">
              <a:latin typeface="Arabic Typesetting" pitchFamily="66" charset="-78"/>
              <a:cs typeface="Arabic Typesetting" pitchFamily="66" charset="-78"/>
            </a:endParaRPr>
          </a:p>
          <a:p>
            <a:pPr algn="ctr" rtl="1"/>
            <a:r>
              <a:rPr lang="ar-DZ" sz="3200" b="1" dirty="0" smtClean="0">
                <a:latin typeface="Arabic Typesetting" pitchFamily="66" charset="-78"/>
                <a:cs typeface="Arabic Typesetting" pitchFamily="66" charset="-78"/>
              </a:rPr>
              <a:t>ملامح التخرج من أطوار التعليم الابتدائي 01-02-03</a:t>
            </a:r>
            <a:endParaRPr lang="fr-FR" sz="32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45" name="Rectangle à coins arrondis 44"/>
          <p:cNvSpPr/>
          <p:nvPr/>
        </p:nvSpPr>
        <p:spPr>
          <a:xfrm>
            <a:off x="2143108" y="3357562"/>
            <a:ext cx="7000892" cy="571504"/>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ar-DZ" sz="2800" b="1" dirty="0" smtClean="0">
              <a:latin typeface="Arabic Typesetting" pitchFamily="66" charset="-78"/>
              <a:cs typeface="Arabic Typesetting" pitchFamily="66" charset="-78"/>
            </a:endParaRPr>
          </a:p>
          <a:p>
            <a:pPr algn="ctr" rtl="1"/>
            <a:r>
              <a:rPr lang="ar-DZ" sz="3200" b="1" dirty="0" smtClean="0">
                <a:latin typeface="Arabic Typesetting" pitchFamily="66" charset="-78"/>
                <a:cs typeface="Arabic Typesetting" pitchFamily="66" charset="-78"/>
              </a:rPr>
              <a:t>ملامح التخرج من سنوات التعليم المتوسط السنة 01-02-03-04</a:t>
            </a:r>
            <a:endParaRPr lang="fr-FR" sz="3200" b="1" dirty="0" smtClean="0">
              <a:latin typeface="Arabic Typesetting" pitchFamily="66" charset="-78"/>
              <a:cs typeface="Arabic Typesetting" pitchFamily="66" charset="-78"/>
            </a:endParaRPr>
          </a:p>
          <a:p>
            <a:pPr algn="ctr" rtl="1"/>
            <a:endParaRPr lang="fr-FR" sz="2800" dirty="0">
              <a:latin typeface="Arabic Typesetting" pitchFamily="66" charset="-78"/>
              <a:cs typeface="Arabic Typesetting" pitchFamily="66" charset="-78"/>
            </a:endParaRPr>
          </a:p>
        </p:txBody>
      </p:sp>
      <p:sp>
        <p:nvSpPr>
          <p:cNvPr id="46" name="Rectangle à coins arrondis 45"/>
          <p:cNvSpPr/>
          <p:nvPr/>
        </p:nvSpPr>
        <p:spPr>
          <a:xfrm>
            <a:off x="2143108" y="5786454"/>
            <a:ext cx="7000892" cy="571504"/>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rtl="1"/>
            <a:endParaRPr lang="ar-DZ" sz="2800" b="1" dirty="0" smtClean="0">
              <a:latin typeface="Arabic Typesetting" pitchFamily="66" charset="-78"/>
              <a:cs typeface="Arabic Typesetting" pitchFamily="66" charset="-78"/>
            </a:endParaRPr>
          </a:p>
          <a:p>
            <a:pPr algn="ctr" rtl="1"/>
            <a:r>
              <a:rPr lang="ar-DZ" sz="3200" b="1" dirty="0" smtClean="0">
                <a:latin typeface="Arabic Typesetting" pitchFamily="66" charset="-78"/>
                <a:cs typeface="Arabic Typesetting" pitchFamily="66" charset="-78"/>
              </a:rPr>
              <a:t>ملامح التخرج من سنوات  التعليم الابتدائي السنة  01-02-03-04-05</a:t>
            </a:r>
            <a:endParaRPr lang="fr-FR" sz="3200" b="1" dirty="0" smtClean="0">
              <a:latin typeface="Arabic Typesetting" pitchFamily="66" charset="-78"/>
              <a:cs typeface="Arabic Typesetting" pitchFamily="66" charset="-78"/>
            </a:endParaRPr>
          </a:p>
          <a:p>
            <a:pPr algn="ctr"/>
            <a:endParaRPr lang="fr-FR" sz="2800" dirty="0">
              <a:latin typeface="Arabic Typesetting" pitchFamily="66" charset="-78"/>
              <a:cs typeface="Arabic Typesetting" pitchFamily="66" charset="-78"/>
            </a:endParaRPr>
          </a:p>
        </p:txBody>
      </p:sp>
      <p:sp>
        <p:nvSpPr>
          <p:cNvPr id="47" name="Flèche vers le bas 46"/>
          <p:cNvSpPr/>
          <p:nvPr/>
        </p:nvSpPr>
        <p:spPr>
          <a:xfrm>
            <a:off x="5643570" y="3929066"/>
            <a:ext cx="214314" cy="2143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Flèche vers le bas 47"/>
          <p:cNvSpPr/>
          <p:nvPr/>
        </p:nvSpPr>
        <p:spPr>
          <a:xfrm>
            <a:off x="5643570" y="3143248"/>
            <a:ext cx="214314" cy="21431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Flèche vers le bas 48"/>
          <p:cNvSpPr/>
          <p:nvPr/>
        </p:nvSpPr>
        <p:spPr>
          <a:xfrm>
            <a:off x="5643570" y="2428868"/>
            <a:ext cx="214314" cy="21431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Flèche vers le bas 49"/>
          <p:cNvSpPr/>
          <p:nvPr/>
        </p:nvSpPr>
        <p:spPr>
          <a:xfrm>
            <a:off x="5643570" y="1714488"/>
            <a:ext cx="214314" cy="2143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èche vers le bas 19"/>
          <p:cNvSpPr/>
          <p:nvPr/>
        </p:nvSpPr>
        <p:spPr>
          <a:xfrm>
            <a:off x="5715008" y="5572140"/>
            <a:ext cx="214314" cy="21431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vers le bas 20"/>
          <p:cNvSpPr/>
          <p:nvPr/>
        </p:nvSpPr>
        <p:spPr>
          <a:xfrm>
            <a:off x="5715008" y="4714884"/>
            <a:ext cx="214314" cy="21431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à coins arrondis 25"/>
          <p:cNvSpPr/>
          <p:nvPr/>
        </p:nvSpPr>
        <p:spPr>
          <a:xfrm rot="16200000">
            <a:off x="-1839533" y="2875361"/>
            <a:ext cx="5822174" cy="2143108"/>
          </a:xfrm>
          <a:prstGeom prst="round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rtl="1"/>
            <a:r>
              <a:rPr lang="ar-DZ" sz="5400" b="1" dirty="0" smtClean="0">
                <a:solidFill>
                  <a:srgbClr val="FF0000"/>
                </a:solidFill>
                <a:latin typeface="Arabic Typesetting" pitchFamily="66" charset="-78"/>
                <a:cs typeface="Arabic Typesetting" pitchFamily="66" charset="-78"/>
              </a:rPr>
              <a:t>الملمح</a:t>
            </a:r>
          </a:p>
          <a:p>
            <a:pPr algn="ctr" rtl="1"/>
            <a:r>
              <a:rPr lang="ar-DZ" sz="2800" b="1" dirty="0" smtClean="0">
                <a:solidFill>
                  <a:sysClr val="windowText" lastClr="000000"/>
                </a:solidFill>
                <a:latin typeface="Arabic Typesetting" pitchFamily="66" charset="-78"/>
                <a:cs typeface="Arabic Typesetting" pitchFamily="66" charset="-78"/>
              </a:rPr>
              <a:t>مفهوم نظري</a:t>
            </a:r>
            <a:r>
              <a:rPr lang="ar-DZ" sz="2800" dirty="0" smtClean="0">
                <a:solidFill>
                  <a:sysClr val="windowText" lastClr="000000"/>
                </a:solidFill>
                <a:latin typeface="Arabic Typesetting" pitchFamily="66" charset="-78"/>
                <a:cs typeface="Arabic Typesetting" pitchFamily="66" charset="-78"/>
              </a:rPr>
              <a:t> </a:t>
            </a:r>
          </a:p>
          <a:p>
            <a:pPr algn="r" rtl="1"/>
            <a:r>
              <a:rPr lang="ar-DZ" sz="2400" dirty="0" smtClean="0">
                <a:solidFill>
                  <a:sysClr val="windowText" lastClr="000000"/>
                </a:solidFill>
                <a:latin typeface="Arabic Typesetting" pitchFamily="66" charset="-78"/>
                <a:cs typeface="Arabic Typesetting" pitchFamily="66" charset="-78"/>
              </a:rPr>
              <a:t>( </a:t>
            </a:r>
            <a:r>
              <a:rPr lang="ar-DZ" sz="3200" dirty="0" smtClean="0">
                <a:solidFill>
                  <a:sysClr val="windowText" lastClr="000000"/>
                </a:solidFill>
                <a:latin typeface="Arabic Typesetting" pitchFamily="66" charset="-78"/>
                <a:cs typeface="Arabic Typesetting" pitchFamily="66" charset="-78"/>
              </a:rPr>
              <a:t>يمكن تجسيده) يتوفر على قدر كبير من التجريد ويكون حاملا لدلالات نظرية يمكن أن تترجم إلى معطيات أو وقائع</a:t>
            </a:r>
            <a:endParaRPr lang="fr-FR" sz="2800" dirty="0">
              <a:solidFill>
                <a:sysClr val="windowText" lastClr="000000"/>
              </a:solidFill>
              <a:latin typeface="Arabic Typesetting" pitchFamily="66" charset="-78"/>
              <a:cs typeface="Arabic Typesetting" pitchFamily="66"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450">
                                          <p:stCondLst>
                                            <p:cond delay="0"/>
                                          </p:stCondLst>
                                        </p:cTn>
                                        <p:tgtEl>
                                          <p:spTgt spid="6"/>
                                        </p:tgtEl>
                                      </p:cBhvr>
                                    </p:animEffect>
                                    <p:anim calcmode="lin" valueType="num">
                                      <p:cBhvr>
                                        <p:cTn id="26" dur="45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166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1660" tmFilter="0, 0; 0.125,0.2665; 0.25,0.4; 0.375,0.465; 0.5,0.5;  0.625,0.535; 0.75,0.6; 0.875,0.7335; 1,1">
                                          <p:stCondLst>
                                            <p:cond delay="1660"/>
                                          </p:stCondLst>
                                        </p:cTn>
                                        <p:tgtEl>
                                          <p:spTgt spid="6"/>
                                        </p:tgtEl>
                                        <p:attrNameLst>
                                          <p:attrName>ppt_y</p:attrName>
                                        </p:attrNameLst>
                                      </p:cBhvr>
                                      <p:tavLst>
                                        <p:tav tm="0" fmla="#ppt_y-sin(pi*$)/9">
                                          <p:val>
                                            <p:fltVal val="0"/>
                                          </p:val>
                                        </p:tav>
                                        <p:tav tm="100000">
                                          <p:val>
                                            <p:fltVal val="1"/>
                                          </p:val>
                                        </p:tav>
                                      </p:tavLst>
                                    </p:anim>
                                    <p:anim calcmode="lin" valueType="num">
                                      <p:cBhvr>
                                        <p:cTn id="29" dur="830" tmFilter="0, 0; 0.125,0.2665; 0.25,0.4; 0.375,0.465; 0.5,0.5;  0.625,0.535; 0.75,0.6; 0.875,0.7335; 1,1">
                                          <p:stCondLst>
                                            <p:cond delay="3310"/>
                                          </p:stCondLst>
                                        </p:cTn>
                                        <p:tgtEl>
                                          <p:spTgt spid="6"/>
                                        </p:tgtEl>
                                        <p:attrNameLst>
                                          <p:attrName>ppt_y</p:attrName>
                                        </p:attrNameLst>
                                      </p:cBhvr>
                                      <p:tavLst>
                                        <p:tav tm="0" fmla="#ppt_y-sin(pi*$)/27">
                                          <p:val>
                                            <p:fltVal val="0"/>
                                          </p:val>
                                        </p:tav>
                                        <p:tav tm="100000">
                                          <p:val>
                                            <p:fltVal val="1"/>
                                          </p:val>
                                        </p:tav>
                                      </p:tavLst>
                                    </p:anim>
                                    <p:anim calcmode="lin" valueType="num">
                                      <p:cBhvr>
                                        <p:cTn id="30" dur="410" tmFilter="0, 0; 0.125,0.2665; 0.25,0.4; 0.375,0.465; 0.5,0.5;  0.625,0.535; 0.75,0.6; 0.875,0.7335; 1,1">
                                          <p:stCondLst>
                                            <p:cond delay="4140"/>
                                          </p:stCondLst>
                                        </p:cTn>
                                        <p:tgtEl>
                                          <p:spTgt spid="6"/>
                                        </p:tgtEl>
                                        <p:attrNameLst>
                                          <p:attrName>ppt_y</p:attrName>
                                        </p:attrNameLst>
                                      </p:cBhvr>
                                      <p:tavLst>
                                        <p:tav tm="0" fmla="#ppt_y-sin(pi*$)/81">
                                          <p:val>
                                            <p:fltVal val="0"/>
                                          </p:val>
                                        </p:tav>
                                        <p:tav tm="100000">
                                          <p:val>
                                            <p:fltVal val="1"/>
                                          </p:val>
                                        </p:tav>
                                      </p:tavLst>
                                    </p:anim>
                                    <p:animScale>
                                      <p:cBhvr>
                                        <p:cTn id="31" dur="65">
                                          <p:stCondLst>
                                            <p:cond delay="1625"/>
                                          </p:stCondLst>
                                        </p:cTn>
                                        <p:tgtEl>
                                          <p:spTgt spid="6"/>
                                        </p:tgtEl>
                                      </p:cBhvr>
                                      <p:to x="100000" y="60000"/>
                                    </p:animScale>
                                    <p:animScale>
                                      <p:cBhvr>
                                        <p:cTn id="32" dur="415" decel="50000">
                                          <p:stCondLst>
                                            <p:cond delay="1690"/>
                                          </p:stCondLst>
                                        </p:cTn>
                                        <p:tgtEl>
                                          <p:spTgt spid="6"/>
                                        </p:tgtEl>
                                      </p:cBhvr>
                                      <p:to x="100000" y="100000"/>
                                    </p:animScale>
                                    <p:animScale>
                                      <p:cBhvr>
                                        <p:cTn id="33" dur="65">
                                          <p:stCondLst>
                                            <p:cond delay="3280"/>
                                          </p:stCondLst>
                                        </p:cTn>
                                        <p:tgtEl>
                                          <p:spTgt spid="6"/>
                                        </p:tgtEl>
                                      </p:cBhvr>
                                      <p:to x="100000" y="80000"/>
                                    </p:animScale>
                                    <p:animScale>
                                      <p:cBhvr>
                                        <p:cTn id="34" dur="415" decel="50000">
                                          <p:stCondLst>
                                            <p:cond delay="3345"/>
                                          </p:stCondLst>
                                        </p:cTn>
                                        <p:tgtEl>
                                          <p:spTgt spid="6"/>
                                        </p:tgtEl>
                                      </p:cBhvr>
                                      <p:to x="100000" y="100000"/>
                                    </p:animScale>
                                    <p:animScale>
                                      <p:cBhvr>
                                        <p:cTn id="35" dur="65">
                                          <p:stCondLst>
                                            <p:cond delay="4105"/>
                                          </p:stCondLst>
                                        </p:cTn>
                                        <p:tgtEl>
                                          <p:spTgt spid="6"/>
                                        </p:tgtEl>
                                      </p:cBhvr>
                                      <p:to x="100000" y="90000"/>
                                    </p:animScale>
                                    <p:animScale>
                                      <p:cBhvr>
                                        <p:cTn id="36" dur="415" decel="50000">
                                          <p:stCondLst>
                                            <p:cond delay="4170"/>
                                          </p:stCondLst>
                                        </p:cTn>
                                        <p:tgtEl>
                                          <p:spTgt spid="6"/>
                                        </p:tgtEl>
                                      </p:cBhvr>
                                      <p:to x="100000" y="100000"/>
                                    </p:animScale>
                                    <p:animScale>
                                      <p:cBhvr>
                                        <p:cTn id="37" dur="65">
                                          <p:stCondLst>
                                            <p:cond delay="4520"/>
                                          </p:stCondLst>
                                        </p:cTn>
                                        <p:tgtEl>
                                          <p:spTgt spid="6"/>
                                        </p:tgtEl>
                                      </p:cBhvr>
                                      <p:to x="100000" y="95000"/>
                                    </p:animScale>
                                    <p:animScale>
                                      <p:cBhvr>
                                        <p:cTn id="38" dur="415" decel="50000">
                                          <p:stCondLst>
                                            <p:cond delay="4585"/>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1450">
                                          <p:stCondLst>
                                            <p:cond delay="0"/>
                                          </p:stCondLst>
                                        </p:cTn>
                                        <p:tgtEl>
                                          <p:spTgt spid="4"/>
                                        </p:tgtEl>
                                      </p:cBhvr>
                                    </p:animEffect>
                                    <p:anim calcmode="lin" valueType="num">
                                      <p:cBhvr>
                                        <p:cTn id="44"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47"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48"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49" dur="65">
                                          <p:stCondLst>
                                            <p:cond delay="1625"/>
                                          </p:stCondLst>
                                        </p:cTn>
                                        <p:tgtEl>
                                          <p:spTgt spid="4"/>
                                        </p:tgtEl>
                                      </p:cBhvr>
                                      <p:to x="100000" y="60000"/>
                                    </p:animScale>
                                    <p:animScale>
                                      <p:cBhvr>
                                        <p:cTn id="50" dur="415" decel="50000">
                                          <p:stCondLst>
                                            <p:cond delay="1690"/>
                                          </p:stCondLst>
                                        </p:cTn>
                                        <p:tgtEl>
                                          <p:spTgt spid="4"/>
                                        </p:tgtEl>
                                      </p:cBhvr>
                                      <p:to x="100000" y="100000"/>
                                    </p:animScale>
                                    <p:animScale>
                                      <p:cBhvr>
                                        <p:cTn id="51" dur="65">
                                          <p:stCondLst>
                                            <p:cond delay="3280"/>
                                          </p:stCondLst>
                                        </p:cTn>
                                        <p:tgtEl>
                                          <p:spTgt spid="4"/>
                                        </p:tgtEl>
                                      </p:cBhvr>
                                      <p:to x="100000" y="80000"/>
                                    </p:animScale>
                                    <p:animScale>
                                      <p:cBhvr>
                                        <p:cTn id="52" dur="415" decel="50000">
                                          <p:stCondLst>
                                            <p:cond delay="3345"/>
                                          </p:stCondLst>
                                        </p:cTn>
                                        <p:tgtEl>
                                          <p:spTgt spid="4"/>
                                        </p:tgtEl>
                                      </p:cBhvr>
                                      <p:to x="100000" y="100000"/>
                                    </p:animScale>
                                    <p:animScale>
                                      <p:cBhvr>
                                        <p:cTn id="53" dur="65">
                                          <p:stCondLst>
                                            <p:cond delay="4105"/>
                                          </p:stCondLst>
                                        </p:cTn>
                                        <p:tgtEl>
                                          <p:spTgt spid="4"/>
                                        </p:tgtEl>
                                      </p:cBhvr>
                                      <p:to x="100000" y="90000"/>
                                    </p:animScale>
                                    <p:animScale>
                                      <p:cBhvr>
                                        <p:cTn id="54" dur="415" decel="50000">
                                          <p:stCondLst>
                                            <p:cond delay="4170"/>
                                          </p:stCondLst>
                                        </p:cTn>
                                        <p:tgtEl>
                                          <p:spTgt spid="4"/>
                                        </p:tgtEl>
                                      </p:cBhvr>
                                      <p:to x="100000" y="100000"/>
                                    </p:animScale>
                                    <p:animScale>
                                      <p:cBhvr>
                                        <p:cTn id="55" dur="65">
                                          <p:stCondLst>
                                            <p:cond delay="4520"/>
                                          </p:stCondLst>
                                        </p:cTn>
                                        <p:tgtEl>
                                          <p:spTgt spid="4"/>
                                        </p:tgtEl>
                                      </p:cBhvr>
                                      <p:to x="100000" y="95000"/>
                                    </p:animScale>
                                    <p:animScale>
                                      <p:cBhvr>
                                        <p:cTn id="56" dur="415" decel="50000">
                                          <p:stCondLst>
                                            <p:cond delay="4585"/>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down)">
                                      <p:cBhvr>
                                        <p:cTn id="61" dur="1450">
                                          <p:stCondLst>
                                            <p:cond delay="0"/>
                                          </p:stCondLst>
                                        </p:cTn>
                                        <p:tgtEl>
                                          <p:spTgt spid="50"/>
                                        </p:tgtEl>
                                      </p:cBhvr>
                                    </p:animEffect>
                                    <p:anim calcmode="lin" valueType="num">
                                      <p:cBhvr>
                                        <p:cTn id="62" dur="4555"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3" dur="166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4" dur="1660" tmFilter="0, 0; 0.125,0.2665; 0.25,0.4; 0.375,0.465; 0.5,0.5;  0.625,0.535; 0.75,0.6; 0.875,0.7335; 1,1">
                                          <p:stCondLst>
                                            <p:cond delay="1660"/>
                                          </p:stCondLst>
                                        </p:cTn>
                                        <p:tgtEl>
                                          <p:spTgt spid="50"/>
                                        </p:tgtEl>
                                        <p:attrNameLst>
                                          <p:attrName>ppt_y</p:attrName>
                                        </p:attrNameLst>
                                      </p:cBhvr>
                                      <p:tavLst>
                                        <p:tav tm="0" fmla="#ppt_y-sin(pi*$)/9">
                                          <p:val>
                                            <p:fltVal val="0"/>
                                          </p:val>
                                        </p:tav>
                                        <p:tav tm="100000">
                                          <p:val>
                                            <p:fltVal val="1"/>
                                          </p:val>
                                        </p:tav>
                                      </p:tavLst>
                                    </p:anim>
                                    <p:anim calcmode="lin" valueType="num">
                                      <p:cBhvr>
                                        <p:cTn id="65" dur="830" tmFilter="0, 0; 0.125,0.2665; 0.25,0.4; 0.375,0.465; 0.5,0.5;  0.625,0.535; 0.75,0.6; 0.875,0.7335; 1,1">
                                          <p:stCondLst>
                                            <p:cond delay="3310"/>
                                          </p:stCondLst>
                                        </p:cTn>
                                        <p:tgtEl>
                                          <p:spTgt spid="50"/>
                                        </p:tgtEl>
                                        <p:attrNameLst>
                                          <p:attrName>ppt_y</p:attrName>
                                        </p:attrNameLst>
                                      </p:cBhvr>
                                      <p:tavLst>
                                        <p:tav tm="0" fmla="#ppt_y-sin(pi*$)/27">
                                          <p:val>
                                            <p:fltVal val="0"/>
                                          </p:val>
                                        </p:tav>
                                        <p:tav tm="100000">
                                          <p:val>
                                            <p:fltVal val="1"/>
                                          </p:val>
                                        </p:tav>
                                      </p:tavLst>
                                    </p:anim>
                                    <p:anim calcmode="lin" valueType="num">
                                      <p:cBhvr>
                                        <p:cTn id="66" dur="410" tmFilter="0, 0; 0.125,0.2665; 0.25,0.4; 0.375,0.465; 0.5,0.5;  0.625,0.535; 0.75,0.6; 0.875,0.7335; 1,1">
                                          <p:stCondLst>
                                            <p:cond delay="4140"/>
                                          </p:stCondLst>
                                        </p:cTn>
                                        <p:tgtEl>
                                          <p:spTgt spid="50"/>
                                        </p:tgtEl>
                                        <p:attrNameLst>
                                          <p:attrName>ppt_y</p:attrName>
                                        </p:attrNameLst>
                                      </p:cBhvr>
                                      <p:tavLst>
                                        <p:tav tm="0" fmla="#ppt_y-sin(pi*$)/81">
                                          <p:val>
                                            <p:fltVal val="0"/>
                                          </p:val>
                                        </p:tav>
                                        <p:tav tm="100000">
                                          <p:val>
                                            <p:fltVal val="1"/>
                                          </p:val>
                                        </p:tav>
                                      </p:tavLst>
                                    </p:anim>
                                    <p:animScale>
                                      <p:cBhvr>
                                        <p:cTn id="67" dur="65">
                                          <p:stCondLst>
                                            <p:cond delay="1625"/>
                                          </p:stCondLst>
                                        </p:cTn>
                                        <p:tgtEl>
                                          <p:spTgt spid="50"/>
                                        </p:tgtEl>
                                      </p:cBhvr>
                                      <p:to x="100000" y="60000"/>
                                    </p:animScale>
                                    <p:animScale>
                                      <p:cBhvr>
                                        <p:cTn id="68" dur="415" decel="50000">
                                          <p:stCondLst>
                                            <p:cond delay="1690"/>
                                          </p:stCondLst>
                                        </p:cTn>
                                        <p:tgtEl>
                                          <p:spTgt spid="50"/>
                                        </p:tgtEl>
                                      </p:cBhvr>
                                      <p:to x="100000" y="100000"/>
                                    </p:animScale>
                                    <p:animScale>
                                      <p:cBhvr>
                                        <p:cTn id="69" dur="65">
                                          <p:stCondLst>
                                            <p:cond delay="3280"/>
                                          </p:stCondLst>
                                        </p:cTn>
                                        <p:tgtEl>
                                          <p:spTgt spid="50"/>
                                        </p:tgtEl>
                                      </p:cBhvr>
                                      <p:to x="100000" y="80000"/>
                                    </p:animScale>
                                    <p:animScale>
                                      <p:cBhvr>
                                        <p:cTn id="70" dur="415" decel="50000">
                                          <p:stCondLst>
                                            <p:cond delay="3345"/>
                                          </p:stCondLst>
                                        </p:cTn>
                                        <p:tgtEl>
                                          <p:spTgt spid="50"/>
                                        </p:tgtEl>
                                      </p:cBhvr>
                                      <p:to x="100000" y="100000"/>
                                    </p:animScale>
                                    <p:animScale>
                                      <p:cBhvr>
                                        <p:cTn id="71" dur="65">
                                          <p:stCondLst>
                                            <p:cond delay="4105"/>
                                          </p:stCondLst>
                                        </p:cTn>
                                        <p:tgtEl>
                                          <p:spTgt spid="50"/>
                                        </p:tgtEl>
                                      </p:cBhvr>
                                      <p:to x="100000" y="90000"/>
                                    </p:animScale>
                                    <p:animScale>
                                      <p:cBhvr>
                                        <p:cTn id="72" dur="415" decel="50000">
                                          <p:stCondLst>
                                            <p:cond delay="4170"/>
                                          </p:stCondLst>
                                        </p:cTn>
                                        <p:tgtEl>
                                          <p:spTgt spid="50"/>
                                        </p:tgtEl>
                                      </p:cBhvr>
                                      <p:to x="100000" y="100000"/>
                                    </p:animScale>
                                    <p:animScale>
                                      <p:cBhvr>
                                        <p:cTn id="73" dur="65">
                                          <p:stCondLst>
                                            <p:cond delay="4520"/>
                                          </p:stCondLst>
                                        </p:cTn>
                                        <p:tgtEl>
                                          <p:spTgt spid="50"/>
                                        </p:tgtEl>
                                      </p:cBhvr>
                                      <p:to x="100000" y="95000"/>
                                    </p:animScale>
                                    <p:animScale>
                                      <p:cBhvr>
                                        <p:cTn id="74" dur="415" decel="50000">
                                          <p:stCondLst>
                                            <p:cond delay="4585"/>
                                          </p:stCondLst>
                                        </p:cTn>
                                        <p:tgtEl>
                                          <p:spTgt spid="5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1450">
                                          <p:stCondLst>
                                            <p:cond delay="0"/>
                                          </p:stCondLst>
                                        </p:cTn>
                                        <p:tgtEl>
                                          <p:spTgt spid="16"/>
                                        </p:tgtEl>
                                      </p:cBhvr>
                                    </p:animEffect>
                                    <p:anim calcmode="lin" valueType="num">
                                      <p:cBhvr>
                                        <p:cTn id="80" dur="4555"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1" dur="166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2" dur="1660" tmFilter="0, 0; 0.125,0.2665; 0.25,0.4; 0.375,0.465; 0.5,0.5;  0.625,0.535; 0.75,0.6; 0.875,0.7335; 1,1">
                                          <p:stCondLst>
                                            <p:cond delay="1660"/>
                                          </p:stCondLst>
                                        </p:cTn>
                                        <p:tgtEl>
                                          <p:spTgt spid="16"/>
                                        </p:tgtEl>
                                        <p:attrNameLst>
                                          <p:attrName>ppt_y</p:attrName>
                                        </p:attrNameLst>
                                      </p:cBhvr>
                                      <p:tavLst>
                                        <p:tav tm="0" fmla="#ppt_y-sin(pi*$)/9">
                                          <p:val>
                                            <p:fltVal val="0"/>
                                          </p:val>
                                        </p:tav>
                                        <p:tav tm="100000">
                                          <p:val>
                                            <p:fltVal val="1"/>
                                          </p:val>
                                        </p:tav>
                                      </p:tavLst>
                                    </p:anim>
                                    <p:anim calcmode="lin" valueType="num">
                                      <p:cBhvr>
                                        <p:cTn id="83" dur="830" tmFilter="0, 0; 0.125,0.2665; 0.25,0.4; 0.375,0.465; 0.5,0.5;  0.625,0.535; 0.75,0.6; 0.875,0.7335; 1,1">
                                          <p:stCondLst>
                                            <p:cond delay="3310"/>
                                          </p:stCondLst>
                                        </p:cTn>
                                        <p:tgtEl>
                                          <p:spTgt spid="16"/>
                                        </p:tgtEl>
                                        <p:attrNameLst>
                                          <p:attrName>ppt_y</p:attrName>
                                        </p:attrNameLst>
                                      </p:cBhvr>
                                      <p:tavLst>
                                        <p:tav tm="0" fmla="#ppt_y-sin(pi*$)/27">
                                          <p:val>
                                            <p:fltVal val="0"/>
                                          </p:val>
                                        </p:tav>
                                        <p:tav tm="100000">
                                          <p:val>
                                            <p:fltVal val="1"/>
                                          </p:val>
                                        </p:tav>
                                      </p:tavLst>
                                    </p:anim>
                                    <p:anim calcmode="lin" valueType="num">
                                      <p:cBhvr>
                                        <p:cTn id="84" dur="410" tmFilter="0, 0; 0.125,0.2665; 0.25,0.4; 0.375,0.465; 0.5,0.5;  0.625,0.535; 0.75,0.6; 0.875,0.7335; 1,1">
                                          <p:stCondLst>
                                            <p:cond delay="4140"/>
                                          </p:stCondLst>
                                        </p:cTn>
                                        <p:tgtEl>
                                          <p:spTgt spid="16"/>
                                        </p:tgtEl>
                                        <p:attrNameLst>
                                          <p:attrName>ppt_y</p:attrName>
                                        </p:attrNameLst>
                                      </p:cBhvr>
                                      <p:tavLst>
                                        <p:tav tm="0" fmla="#ppt_y-sin(pi*$)/81">
                                          <p:val>
                                            <p:fltVal val="0"/>
                                          </p:val>
                                        </p:tav>
                                        <p:tav tm="100000">
                                          <p:val>
                                            <p:fltVal val="1"/>
                                          </p:val>
                                        </p:tav>
                                      </p:tavLst>
                                    </p:anim>
                                    <p:animScale>
                                      <p:cBhvr>
                                        <p:cTn id="85" dur="65">
                                          <p:stCondLst>
                                            <p:cond delay="1625"/>
                                          </p:stCondLst>
                                        </p:cTn>
                                        <p:tgtEl>
                                          <p:spTgt spid="16"/>
                                        </p:tgtEl>
                                      </p:cBhvr>
                                      <p:to x="100000" y="60000"/>
                                    </p:animScale>
                                    <p:animScale>
                                      <p:cBhvr>
                                        <p:cTn id="86" dur="415" decel="50000">
                                          <p:stCondLst>
                                            <p:cond delay="1690"/>
                                          </p:stCondLst>
                                        </p:cTn>
                                        <p:tgtEl>
                                          <p:spTgt spid="16"/>
                                        </p:tgtEl>
                                      </p:cBhvr>
                                      <p:to x="100000" y="100000"/>
                                    </p:animScale>
                                    <p:animScale>
                                      <p:cBhvr>
                                        <p:cTn id="87" dur="65">
                                          <p:stCondLst>
                                            <p:cond delay="3280"/>
                                          </p:stCondLst>
                                        </p:cTn>
                                        <p:tgtEl>
                                          <p:spTgt spid="16"/>
                                        </p:tgtEl>
                                      </p:cBhvr>
                                      <p:to x="100000" y="80000"/>
                                    </p:animScale>
                                    <p:animScale>
                                      <p:cBhvr>
                                        <p:cTn id="88" dur="415" decel="50000">
                                          <p:stCondLst>
                                            <p:cond delay="3345"/>
                                          </p:stCondLst>
                                        </p:cTn>
                                        <p:tgtEl>
                                          <p:spTgt spid="16"/>
                                        </p:tgtEl>
                                      </p:cBhvr>
                                      <p:to x="100000" y="100000"/>
                                    </p:animScale>
                                    <p:animScale>
                                      <p:cBhvr>
                                        <p:cTn id="89" dur="65">
                                          <p:stCondLst>
                                            <p:cond delay="4105"/>
                                          </p:stCondLst>
                                        </p:cTn>
                                        <p:tgtEl>
                                          <p:spTgt spid="16"/>
                                        </p:tgtEl>
                                      </p:cBhvr>
                                      <p:to x="100000" y="90000"/>
                                    </p:animScale>
                                    <p:animScale>
                                      <p:cBhvr>
                                        <p:cTn id="90" dur="415" decel="50000">
                                          <p:stCondLst>
                                            <p:cond delay="4170"/>
                                          </p:stCondLst>
                                        </p:cTn>
                                        <p:tgtEl>
                                          <p:spTgt spid="16"/>
                                        </p:tgtEl>
                                      </p:cBhvr>
                                      <p:to x="100000" y="100000"/>
                                    </p:animScale>
                                    <p:animScale>
                                      <p:cBhvr>
                                        <p:cTn id="91" dur="65">
                                          <p:stCondLst>
                                            <p:cond delay="4520"/>
                                          </p:stCondLst>
                                        </p:cTn>
                                        <p:tgtEl>
                                          <p:spTgt spid="16"/>
                                        </p:tgtEl>
                                      </p:cBhvr>
                                      <p:to x="100000" y="95000"/>
                                    </p:animScale>
                                    <p:animScale>
                                      <p:cBhvr>
                                        <p:cTn id="92" dur="415" decel="50000">
                                          <p:stCondLst>
                                            <p:cond delay="4585"/>
                                          </p:stCondLst>
                                        </p:cTn>
                                        <p:tgtEl>
                                          <p:spTgt spid="1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down)">
                                      <p:cBhvr>
                                        <p:cTn id="97" dur="1450">
                                          <p:stCondLst>
                                            <p:cond delay="0"/>
                                          </p:stCondLst>
                                        </p:cTn>
                                        <p:tgtEl>
                                          <p:spTgt spid="49"/>
                                        </p:tgtEl>
                                      </p:cBhvr>
                                    </p:animEffect>
                                    <p:anim calcmode="lin" valueType="num">
                                      <p:cBhvr>
                                        <p:cTn id="98" dur="4555"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9" dur="166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0" dur="1660" tmFilter="0, 0; 0.125,0.2665; 0.25,0.4; 0.375,0.465; 0.5,0.5;  0.625,0.535; 0.75,0.6; 0.875,0.7335; 1,1">
                                          <p:stCondLst>
                                            <p:cond delay="1660"/>
                                          </p:stCondLst>
                                        </p:cTn>
                                        <p:tgtEl>
                                          <p:spTgt spid="49"/>
                                        </p:tgtEl>
                                        <p:attrNameLst>
                                          <p:attrName>ppt_y</p:attrName>
                                        </p:attrNameLst>
                                      </p:cBhvr>
                                      <p:tavLst>
                                        <p:tav tm="0" fmla="#ppt_y-sin(pi*$)/9">
                                          <p:val>
                                            <p:fltVal val="0"/>
                                          </p:val>
                                        </p:tav>
                                        <p:tav tm="100000">
                                          <p:val>
                                            <p:fltVal val="1"/>
                                          </p:val>
                                        </p:tav>
                                      </p:tavLst>
                                    </p:anim>
                                    <p:anim calcmode="lin" valueType="num">
                                      <p:cBhvr>
                                        <p:cTn id="101" dur="830" tmFilter="0, 0; 0.125,0.2665; 0.25,0.4; 0.375,0.465; 0.5,0.5;  0.625,0.535; 0.75,0.6; 0.875,0.7335; 1,1">
                                          <p:stCondLst>
                                            <p:cond delay="3310"/>
                                          </p:stCondLst>
                                        </p:cTn>
                                        <p:tgtEl>
                                          <p:spTgt spid="49"/>
                                        </p:tgtEl>
                                        <p:attrNameLst>
                                          <p:attrName>ppt_y</p:attrName>
                                        </p:attrNameLst>
                                      </p:cBhvr>
                                      <p:tavLst>
                                        <p:tav tm="0" fmla="#ppt_y-sin(pi*$)/27">
                                          <p:val>
                                            <p:fltVal val="0"/>
                                          </p:val>
                                        </p:tav>
                                        <p:tav tm="100000">
                                          <p:val>
                                            <p:fltVal val="1"/>
                                          </p:val>
                                        </p:tav>
                                      </p:tavLst>
                                    </p:anim>
                                    <p:anim calcmode="lin" valueType="num">
                                      <p:cBhvr>
                                        <p:cTn id="102" dur="410" tmFilter="0, 0; 0.125,0.2665; 0.25,0.4; 0.375,0.465; 0.5,0.5;  0.625,0.535; 0.75,0.6; 0.875,0.7335; 1,1">
                                          <p:stCondLst>
                                            <p:cond delay="4140"/>
                                          </p:stCondLst>
                                        </p:cTn>
                                        <p:tgtEl>
                                          <p:spTgt spid="49"/>
                                        </p:tgtEl>
                                        <p:attrNameLst>
                                          <p:attrName>ppt_y</p:attrName>
                                        </p:attrNameLst>
                                      </p:cBhvr>
                                      <p:tavLst>
                                        <p:tav tm="0" fmla="#ppt_y-sin(pi*$)/81">
                                          <p:val>
                                            <p:fltVal val="0"/>
                                          </p:val>
                                        </p:tav>
                                        <p:tav tm="100000">
                                          <p:val>
                                            <p:fltVal val="1"/>
                                          </p:val>
                                        </p:tav>
                                      </p:tavLst>
                                    </p:anim>
                                    <p:animScale>
                                      <p:cBhvr>
                                        <p:cTn id="103" dur="65">
                                          <p:stCondLst>
                                            <p:cond delay="1625"/>
                                          </p:stCondLst>
                                        </p:cTn>
                                        <p:tgtEl>
                                          <p:spTgt spid="49"/>
                                        </p:tgtEl>
                                      </p:cBhvr>
                                      <p:to x="100000" y="60000"/>
                                    </p:animScale>
                                    <p:animScale>
                                      <p:cBhvr>
                                        <p:cTn id="104" dur="415" decel="50000">
                                          <p:stCondLst>
                                            <p:cond delay="1690"/>
                                          </p:stCondLst>
                                        </p:cTn>
                                        <p:tgtEl>
                                          <p:spTgt spid="49"/>
                                        </p:tgtEl>
                                      </p:cBhvr>
                                      <p:to x="100000" y="100000"/>
                                    </p:animScale>
                                    <p:animScale>
                                      <p:cBhvr>
                                        <p:cTn id="105" dur="65">
                                          <p:stCondLst>
                                            <p:cond delay="3280"/>
                                          </p:stCondLst>
                                        </p:cTn>
                                        <p:tgtEl>
                                          <p:spTgt spid="49"/>
                                        </p:tgtEl>
                                      </p:cBhvr>
                                      <p:to x="100000" y="80000"/>
                                    </p:animScale>
                                    <p:animScale>
                                      <p:cBhvr>
                                        <p:cTn id="106" dur="415" decel="50000">
                                          <p:stCondLst>
                                            <p:cond delay="3345"/>
                                          </p:stCondLst>
                                        </p:cTn>
                                        <p:tgtEl>
                                          <p:spTgt spid="49"/>
                                        </p:tgtEl>
                                      </p:cBhvr>
                                      <p:to x="100000" y="100000"/>
                                    </p:animScale>
                                    <p:animScale>
                                      <p:cBhvr>
                                        <p:cTn id="107" dur="65">
                                          <p:stCondLst>
                                            <p:cond delay="4105"/>
                                          </p:stCondLst>
                                        </p:cTn>
                                        <p:tgtEl>
                                          <p:spTgt spid="49"/>
                                        </p:tgtEl>
                                      </p:cBhvr>
                                      <p:to x="100000" y="90000"/>
                                    </p:animScale>
                                    <p:animScale>
                                      <p:cBhvr>
                                        <p:cTn id="108" dur="415" decel="50000">
                                          <p:stCondLst>
                                            <p:cond delay="4170"/>
                                          </p:stCondLst>
                                        </p:cTn>
                                        <p:tgtEl>
                                          <p:spTgt spid="49"/>
                                        </p:tgtEl>
                                      </p:cBhvr>
                                      <p:to x="100000" y="100000"/>
                                    </p:animScale>
                                    <p:animScale>
                                      <p:cBhvr>
                                        <p:cTn id="109" dur="65">
                                          <p:stCondLst>
                                            <p:cond delay="4520"/>
                                          </p:stCondLst>
                                        </p:cTn>
                                        <p:tgtEl>
                                          <p:spTgt spid="49"/>
                                        </p:tgtEl>
                                      </p:cBhvr>
                                      <p:to x="100000" y="95000"/>
                                    </p:animScale>
                                    <p:animScale>
                                      <p:cBhvr>
                                        <p:cTn id="110" dur="415" decel="50000">
                                          <p:stCondLst>
                                            <p:cond delay="4585"/>
                                          </p:stCondLst>
                                        </p:cTn>
                                        <p:tgtEl>
                                          <p:spTgt spid="4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down)">
                                      <p:cBhvr>
                                        <p:cTn id="115" dur="1450">
                                          <p:stCondLst>
                                            <p:cond delay="0"/>
                                          </p:stCondLst>
                                        </p:cTn>
                                        <p:tgtEl>
                                          <p:spTgt spid="43"/>
                                        </p:tgtEl>
                                      </p:cBhvr>
                                    </p:animEffect>
                                    <p:anim calcmode="lin" valueType="num">
                                      <p:cBhvr>
                                        <p:cTn id="116" dur="4555"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17" dur="1660"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18" dur="1660" tmFilter="0, 0; 0.125,0.2665; 0.25,0.4; 0.375,0.465; 0.5,0.5;  0.625,0.535; 0.75,0.6; 0.875,0.7335; 1,1">
                                          <p:stCondLst>
                                            <p:cond delay="1660"/>
                                          </p:stCondLst>
                                        </p:cTn>
                                        <p:tgtEl>
                                          <p:spTgt spid="43"/>
                                        </p:tgtEl>
                                        <p:attrNameLst>
                                          <p:attrName>ppt_y</p:attrName>
                                        </p:attrNameLst>
                                      </p:cBhvr>
                                      <p:tavLst>
                                        <p:tav tm="0" fmla="#ppt_y-sin(pi*$)/9">
                                          <p:val>
                                            <p:fltVal val="0"/>
                                          </p:val>
                                        </p:tav>
                                        <p:tav tm="100000">
                                          <p:val>
                                            <p:fltVal val="1"/>
                                          </p:val>
                                        </p:tav>
                                      </p:tavLst>
                                    </p:anim>
                                    <p:anim calcmode="lin" valueType="num">
                                      <p:cBhvr>
                                        <p:cTn id="119" dur="830" tmFilter="0, 0; 0.125,0.2665; 0.25,0.4; 0.375,0.465; 0.5,0.5;  0.625,0.535; 0.75,0.6; 0.875,0.7335; 1,1">
                                          <p:stCondLst>
                                            <p:cond delay="3310"/>
                                          </p:stCondLst>
                                        </p:cTn>
                                        <p:tgtEl>
                                          <p:spTgt spid="43"/>
                                        </p:tgtEl>
                                        <p:attrNameLst>
                                          <p:attrName>ppt_y</p:attrName>
                                        </p:attrNameLst>
                                      </p:cBhvr>
                                      <p:tavLst>
                                        <p:tav tm="0" fmla="#ppt_y-sin(pi*$)/27">
                                          <p:val>
                                            <p:fltVal val="0"/>
                                          </p:val>
                                        </p:tav>
                                        <p:tav tm="100000">
                                          <p:val>
                                            <p:fltVal val="1"/>
                                          </p:val>
                                        </p:tav>
                                      </p:tavLst>
                                    </p:anim>
                                    <p:anim calcmode="lin" valueType="num">
                                      <p:cBhvr>
                                        <p:cTn id="120" dur="410" tmFilter="0, 0; 0.125,0.2665; 0.25,0.4; 0.375,0.465; 0.5,0.5;  0.625,0.535; 0.75,0.6; 0.875,0.7335; 1,1">
                                          <p:stCondLst>
                                            <p:cond delay="4140"/>
                                          </p:stCondLst>
                                        </p:cTn>
                                        <p:tgtEl>
                                          <p:spTgt spid="43"/>
                                        </p:tgtEl>
                                        <p:attrNameLst>
                                          <p:attrName>ppt_y</p:attrName>
                                        </p:attrNameLst>
                                      </p:cBhvr>
                                      <p:tavLst>
                                        <p:tav tm="0" fmla="#ppt_y-sin(pi*$)/81">
                                          <p:val>
                                            <p:fltVal val="0"/>
                                          </p:val>
                                        </p:tav>
                                        <p:tav tm="100000">
                                          <p:val>
                                            <p:fltVal val="1"/>
                                          </p:val>
                                        </p:tav>
                                      </p:tavLst>
                                    </p:anim>
                                    <p:animScale>
                                      <p:cBhvr>
                                        <p:cTn id="121" dur="65">
                                          <p:stCondLst>
                                            <p:cond delay="1625"/>
                                          </p:stCondLst>
                                        </p:cTn>
                                        <p:tgtEl>
                                          <p:spTgt spid="43"/>
                                        </p:tgtEl>
                                      </p:cBhvr>
                                      <p:to x="100000" y="60000"/>
                                    </p:animScale>
                                    <p:animScale>
                                      <p:cBhvr>
                                        <p:cTn id="122" dur="415" decel="50000">
                                          <p:stCondLst>
                                            <p:cond delay="1690"/>
                                          </p:stCondLst>
                                        </p:cTn>
                                        <p:tgtEl>
                                          <p:spTgt spid="43"/>
                                        </p:tgtEl>
                                      </p:cBhvr>
                                      <p:to x="100000" y="100000"/>
                                    </p:animScale>
                                    <p:animScale>
                                      <p:cBhvr>
                                        <p:cTn id="123" dur="65">
                                          <p:stCondLst>
                                            <p:cond delay="3280"/>
                                          </p:stCondLst>
                                        </p:cTn>
                                        <p:tgtEl>
                                          <p:spTgt spid="43"/>
                                        </p:tgtEl>
                                      </p:cBhvr>
                                      <p:to x="100000" y="80000"/>
                                    </p:animScale>
                                    <p:animScale>
                                      <p:cBhvr>
                                        <p:cTn id="124" dur="415" decel="50000">
                                          <p:stCondLst>
                                            <p:cond delay="3345"/>
                                          </p:stCondLst>
                                        </p:cTn>
                                        <p:tgtEl>
                                          <p:spTgt spid="43"/>
                                        </p:tgtEl>
                                      </p:cBhvr>
                                      <p:to x="100000" y="100000"/>
                                    </p:animScale>
                                    <p:animScale>
                                      <p:cBhvr>
                                        <p:cTn id="125" dur="65">
                                          <p:stCondLst>
                                            <p:cond delay="4105"/>
                                          </p:stCondLst>
                                        </p:cTn>
                                        <p:tgtEl>
                                          <p:spTgt spid="43"/>
                                        </p:tgtEl>
                                      </p:cBhvr>
                                      <p:to x="100000" y="90000"/>
                                    </p:animScale>
                                    <p:animScale>
                                      <p:cBhvr>
                                        <p:cTn id="126" dur="415" decel="50000">
                                          <p:stCondLst>
                                            <p:cond delay="4170"/>
                                          </p:stCondLst>
                                        </p:cTn>
                                        <p:tgtEl>
                                          <p:spTgt spid="43"/>
                                        </p:tgtEl>
                                      </p:cBhvr>
                                      <p:to x="100000" y="100000"/>
                                    </p:animScale>
                                    <p:animScale>
                                      <p:cBhvr>
                                        <p:cTn id="127" dur="65">
                                          <p:stCondLst>
                                            <p:cond delay="4520"/>
                                          </p:stCondLst>
                                        </p:cTn>
                                        <p:tgtEl>
                                          <p:spTgt spid="43"/>
                                        </p:tgtEl>
                                      </p:cBhvr>
                                      <p:to x="100000" y="95000"/>
                                    </p:animScale>
                                    <p:animScale>
                                      <p:cBhvr>
                                        <p:cTn id="128" dur="415" decel="50000">
                                          <p:stCondLst>
                                            <p:cond delay="4585"/>
                                          </p:stCondLst>
                                        </p:cTn>
                                        <p:tgtEl>
                                          <p:spTgt spid="43"/>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wipe(down)">
                                      <p:cBhvr>
                                        <p:cTn id="133" dur="1450">
                                          <p:stCondLst>
                                            <p:cond delay="0"/>
                                          </p:stCondLst>
                                        </p:cTn>
                                        <p:tgtEl>
                                          <p:spTgt spid="48"/>
                                        </p:tgtEl>
                                      </p:cBhvr>
                                    </p:animEffect>
                                    <p:anim calcmode="lin" valueType="num">
                                      <p:cBhvr>
                                        <p:cTn id="134" dur="4555"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35" dur="166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36" dur="1660" tmFilter="0, 0; 0.125,0.2665; 0.25,0.4; 0.375,0.465; 0.5,0.5;  0.625,0.535; 0.75,0.6; 0.875,0.7335; 1,1">
                                          <p:stCondLst>
                                            <p:cond delay="1660"/>
                                          </p:stCondLst>
                                        </p:cTn>
                                        <p:tgtEl>
                                          <p:spTgt spid="48"/>
                                        </p:tgtEl>
                                        <p:attrNameLst>
                                          <p:attrName>ppt_y</p:attrName>
                                        </p:attrNameLst>
                                      </p:cBhvr>
                                      <p:tavLst>
                                        <p:tav tm="0" fmla="#ppt_y-sin(pi*$)/9">
                                          <p:val>
                                            <p:fltVal val="0"/>
                                          </p:val>
                                        </p:tav>
                                        <p:tav tm="100000">
                                          <p:val>
                                            <p:fltVal val="1"/>
                                          </p:val>
                                        </p:tav>
                                      </p:tavLst>
                                    </p:anim>
                                    <p:anim calcmode="lin" valueType="num">
                                      <p:cBhvr>
                                        <p:cTn id="137" dur="830" tmFilter="0, 0; 0.125,0.2665; 0.25,0.4; 0.375,0.465; 0.5,0.5;  0.625,0.535; 0.75,0.6; 0.875,0.7335; 1,1">
                                          <p:stCondLst>
                                            <p:cond delay="3310"/>
                                          </p:stCondLst>
                                        </p:cTn>
                                        <p:tgtEl>
                                          <p:spTgt spid="48"/>
                                        </p:tgtEl>
                                        <p:attrNameLst>
                                          <p:attrName>ppt_y</p:attrName>
                                        </p:attrNameLst>
                                      </p:cBhvr>
                                      <p:tavLst>
                                        <p:tav tm="0" fmla="#ppt_y-sin(pi*$)/27">
                                          <p:val>
                                            <p:fltVal val="0"/>
                                          </p:val>
                                        </p:tav>
                                        <p:tav tm="100000">
                                          <p:val>
                                            <p:fltVal val="1"/>
                                          </p:val>
                                        </p:tav>
                                      </p:tavLst>
                                    </p:anim>
                                    <p:anim calcmode="lin" valueType="num">
                                      <p:cBhvr>
                                        <p:cTn id="138" dur="410" tmFilter="0, 0; 0.125,0.2665; 0.25,0.4; 0.375,0.465; 0.5,0.5;  0.625,0.535; 0.75,0.6; 0.875,0.7335; 1,1">
                                          <p:stCondLst>
                                            <p:cond delay="4140"/>
                                          </p:stCondLst>
                                        </p:cTn>
                                        <p:tgtEl>
                                          <p:spTgt spid="48"/>
                                        </p:tgtEl>
                                        <p:attrNameLst>
                                          <p:attrName>ppt_y</p:attrName>
                                        </p:attrNameLst>
                                      </p:cBhvr>
                                      <p:tavLst>
                                        <p:tav tm="0" fmla="#ppt_y-sin(pi*$)/81">
                                          <p:val>
                                            <p:fltVal val="0"/>
                                          </p:val>
                                        </p:tav>
                                        <p:tav tm="100000">
                                          <p:val>
                                            <p:fltVal val="1"/>
                                          </p:val>
                                        </p:tav>
                                      </p:tavLst>
                                    </p:anim>
                                    <p:animScale>
                                      <p:cBhvr>
                                        <p:cTn id="139" dur="65">
                                          <p:stCondLst>
                                            <p:cond delay="1625"/>
                                          </p:stCondLst>
                                        </p:cTn>
                                        <p:tgtEl>
                                          <p:spTgt spid="48"/>
                                        </p:tgtEl>
                                      </p:cBhvr>
                                      <p:to x="100000" y="60000"/>
                                    </p:animScale>
                                    <p:animScale>
                                      <p:cBhvr>
                                        <p:cTn id="140" dur="415" decel="50000">
                                          <p:stCondLst>
                                            <p:cond delay="1690"/>
                                          </p:stCondLst>
                                        </p:cTn>
                                        <p:tgtEl>
                                          <p:spTgt spid="48"/>
                                        </p:tgtEl>
                                      </p:cBhvr>
                                      <p:to x="100000" y="100000"/>
                                    </p:animScale>
                                    <p:animScale>
                                      <p:cBhvr>
                                        <p:cTn id="141" dur="65">
                                          <p:stCondLst>
                                            <p:cond delay="3280"/>
                                          </p:stCondLst>
                                        </p:cTn>
                                        <p:tgtEl>
                                          <p:spTgt spid="48"/>
                                        </p:tgtEl>
                                      </p:cBhvr>
                                      <p:to x="100000" y="80000"/>
                                    </p:animScale>
                                    <p:animScale>
                                      <p:cBhvr>
                                        <p:cTn id="142" dur="415" decel="50000">
                                          <p:stCondLst>
                                            <p:cond delay="3345"/>
                                          </p:stCondLst>
                                        </p:cTn>
                                        <p:tgtEl>
                                          <p:spTgt spid="48"/>
                                        </p:tgtEl>
                                      </p:cBhvr>
                                      <p:to x="100000" y="100000"/>
                                    </p:animScale>
                                    <p:animScale>
                                      <p:cBhvr>
                                        <p:cTn id="143" dur="65">
                                          <p:stCondLst>
                                            <p:cond delay="4105"/>
                                          </p:stCondLst>
                                        </p:cTn>
                                        <p:tgtEl>
                                          <p:spTgt spid="48"/>
                                        </p:tgtEl>
                                      </p:cBhvr>
                                      <p:to x="100000" y="90000"/>
                                    </p:animScale>
                                    <p:animScale>
                                      <p:cBhvr>
                                        <p:cTn id="144" dur="415" decel="50000">
                                          <p:stCondLst>
                                            <p:cond delay="4170"/>
                                          </p:stCondLst>
                                        </p:cTn>
                                        <p:tgtEl>
                                          <p:spTgt spid="48"/>
                                        </p:tgtEl>
                                      </p:cBhvr>
                                      <p:to x="100000" y="100000"/>
                                    </p:animScale>
                                    <p:animScale>
                                      <p:cBhvr>
                                        <p:cTn id="145" dur="65">
                                          <p:stCondLst>
                                            <p:cond delay="4520"/>
                                          </p:stCondLst>
                                        </p:cTn>
                                        <p:tgtEl>
                                          <p:spTgt spid="48"/>
                                        </p:tgtEl>
                                      </p:cBhvr>
                                      <p:to x="100000" y="95000"/>
                                    </p:animScale>
                                    <p:animScale>
                                      <p:cBhvr>
                                        <p:cTn id="146" dur="415" decel="50000">
                                          <p:stCondLst>
                                            <p:cond delay="4585"/>
                                          </p:stCondLst>
                                        </p:cTn>
                                        <p:tgtEl>
                                          <p:spTgt spid="48"/>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wipe(down)">
                                      <p:cBhvr>
                                        <p:cTn id="151" dur="1450">
                                          <p:stCondLst>
                                            <p:cond delay="0"/>
                                          </p:stCondLst>
                                        </p:cTn>
                                        <p:tgtEl>
                                          <p:spTgt spid="45"/>
                                        </p:tgtEl>
                                      </p:cBhvr>
                                    </p:animEffect>
                                    <p:anim calcmode="lin" valueType="num">
                                      <p:cBhvr>
                                        <p:cTn id="152" dur="4555"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53" dur="1660"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54" dur="1660" tmFilter="0, 0; 0.125,0.2665; 0.25,0.4; 0.375,0.465; 0.5,0.5;  0.625,0.535; 0.75,0.6; 0.875,0.7335; 1,1">
                                          <p:stCondLst>
                                            <p:cond delay="1660"/>
                                          </p:stCondLst>
                                        </p:cTn>
                                        <p:tgtEl>
                                          <p:spTgt spid="45"/>
                                        </p:tgtEl>
                                        <p:attrNameLst>
                                          <p:attrName>ppt_y</p:attrName>
                                        </p:attrNameLst>
                                      </p:cBhvr>
                                      <p:tavLst>
                                        <p:tav tm="0" fmla="#ppt_y-sin(pi*$)/9">
                                          <p:val>
                                            <p:fltVal val="0"/>
                                          </p:val>
                                        </p:tav>
                                        <p:tav tm="100000">
                                          <p:val>
                                            <p:fltVal val="1"/>
                                          </p:val>
                                        </p:tav>
                                      </p:tavLst>
                                    </p:anim>
                                    <p:anim calcmode="lin" valueType="num">
                                      <p:cBhvr>
                                        <p:cTn id="155" dur="830" tmFilter="0, 0; 0.125,0.2665; 0.25,0.4; 0.375,0.465; 0.5,0.5;  0.625,0.535; 0.75,0.6; 0.875,0.7335; 1,1">
                                          <p:stCondLst>
                                            <p:cond delay="3310"/>
                                          </p:stCondLst>
                                        </p:cTn>
                                        <p:tgtEl>
                                          <p:spTgt spid="45"/>
                                        </p:tgtEl>
                                        <p:attrNameLst>
                                          <p:attrName>ppt_y</p:attrName>
                                        </p:attrNameLst>
                                      </p:cBhvr>
                                      <p:tavLst>
                                        <p:tav tm="0" fmla="#ppt_y-sin(pi*$)/27">
                                          <p:val>
                                            <p:fltVal val="0"/>
                                          </p:val>
                                        </p:tav>
                                        <p:tav tm="100000">
                                          <p:val>
                                            <p:fltVal val="1"/>
                                          </p:val>
                                        </p:tav>
                                      </p:tavLst>
                                    </p:anim>
                                    <p:anim calcmode="lin" valueType="num">
                                      <p:cBhvr>
                                        <p:cTn id="156" dur="410" tmFilter="0, 0; 0.125,0.2665; 0.25,0.4; 0.375,0.465; 0.5,0.5;  0.625,0.535; 0.75,0.6; 0.875,0.7335; 1,1">
                                          <p:stCondLst>
                                            <p:cond delay="4140"/>
                                          </p:stCondLst>
                                        </p:cTn>
                                        <p:tgtEl>
                                          <p:spTgt spid="45"/>
                                        </p:tgtEl>
                                        <p:attrNameLst>
                                          <p:attrName>ppt_y</p:attrName>
                                        </p:attrNameLst>
                                      </p:cBhvr>
                                      <p:tavLst>
                                        <p:tav tm="0" fmla="#ppt_y-sin(pi*$)/81">
                                          <p:val>
                                            <p:fltVal val="0"/>
                                          </p:val>
                                        </p:tav>
                                        <p:tav tm="100000">
                                          <p:val>
                                            <p:fltVal val="1"/>
                                          </p:val>
                                        </p:tav>
                                      </p:tavLst>
                                    </p:anim>
                                    <p:animScale>
                                      <p:cBhvr>
                                        <p:cTn id="157" dur="65">
                                          <p:stCondLst>
                                            <p:cond delay="1625"/>
                                          </p:stCondLst>
                                        </p:cTn>
                                        <p:tgtEl>
                                          <p:spTgt spid="45"/>
                                        </p:tgtEl>
                                      </p:cBhvr>
                                      <p:to x="100000" y="60000"/>
                                    </p:animScale>
                                    <p:animScale>
                                      <p:cBhvr>
                                        <p:cTn id="158" dur="415" decel="50000">
                                          <p:stCondLst>
                                            <p:cond delay="1690"/>
                                          </p:stCondLst>
                                        </p:cTn>
                                        <p:tgtEl>
                                          <p:spTgt spid="45"/>
                                        </p:tgtEl>
                                      </p:cBhvr>
                                      <p:to x="100000" y="100000"/>
                                    </p:animScale>
                                    <p:animScale>
                                      <p:cBhvr>
                                        <p:cTn id="159" dur="65">
                                          <p:stCondLst>
                                            <p:cond delay="3280"/>
                                          </p:stCondLst>
                                        </p:cTn>
                                        <p:tgtEl>
                                          <p:spTgt spid="45"/>
                                        </p:tgtEl>
                                      </p:cBhvr>
                                      <p:to x="100000" y="80000"/>
                                    </p:animScale>
                                    <p:animScale>
                                      <p:cBhvr>
                                        <p:cTn id="160" dur="415" decel="50000">
                                          <p:stCondLst>
                                            <p:cond delay="3345"/>
                                          </p:stCondLst>
                                        </p:cTn>
                                        <p:tgtEl>
                                          <p:spTgt spid="45"/>
                                        </p:tgtEl>
                                      </p:cBhvr>
                                      <p:to x="100000" y="100000"/>
                                    </p:animScale>
                                    <p:animScale>
                                      <p:cBhvr>
                                        <p:cTn id="161" dur="65">
                                          <p:stCondLst>
                                            <p:cond delay="4105"/>
                                          </p:stCondLst>
                                        </p:cTn>
                                        <p:tgtEl>
                                          <p:spTgt spid="45"/>
                                        </p:tgtEl>
                                      </p:cBhvr>
                                      <p:to x="100000" y="90000"/>
                                    </p:animScale>
                                    <p:animScale>
                                      <p:cBhvr>
                                        <p:cTn id="162" dur="415" decel="50000">
                                          <p:stCondLst>
                                            <p:cond delay="4170"/>
                                          </p:stCondLst>
                                        </p:cTn>
                                        <p:tgtEl>
                                          <p:spTgt spid="45"/>
                                        </p:tgtEl>
                                      </p:cBhvr>
                                      <p:to x="100000" y="100000"/>
                                    </p:animScale>
                                    <p:animScale>
                                      <p:cBhvr>
                                        <p:cTn id="163" dur="65">
                                          <p:stCondLst>
                                            <p:cond delay="4520"/>
                                          </p:stCondLst>
                                        </p:cTn>
                                        <p:tgtEl>
                                          <p:spTgt spid="45"/>
                                        </p:tgtEl>
                                      </p:cBhvr>
                                      <p:to x="100000" y="95000"/>
                                    </p:animScale>
                                    <p:animScale>
                                      <p:cBhvr>
                                        <p:cTn id="164" dur="415" decel="50000">
                                          <p:stCondLst>
                                            <p:cond delay="4585"/>
                                          </p:stCondLst>
                                        </p:cTn>
                                        <p:tgtEl>
                                          <p:spTgt spid="45"/>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wipe(down)">
                                      <p:cBhvr>
                                        <p:cTn id="169" dur="1450">
                                          <p:stCondLst>
                                            <p:cond delay="0"/>
                                          </p:stCondLst>
                                        </p:cTn>
                                        <p:tgtEl>
                                          <p:spTgt spid="47"/>
                                        </p:tgtEl>
                                      </p:cBhvr>
                                    </p:animEffect>
                                    <p:anim calcmode="lin" valueType="num">
                                      <p:cBhvr>
                                        <p:cTn id="170" dur="4555"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71" dur="166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72" dur="1660" tmFilter="0, 0; 0.125,0.2665; 0.25,0.4; 0.375,0.465; 0.5,0.5;  0.625,0.535; 0.75,0.6; 0.875,0.7335; 1,1">
                                          <p:stCondLst>
                                            <p:cond delay="1660"/>
                                          </p:stCondLst>
                                        </p:cTn>
                                        <p:tgtEl>
                                          <p:spTgt spid="47"/>
                                        </p:tgtEl>
                                        <p:attrNameLst>
                                          <p:attrName>ppt_y</p:attrName>
                                        </p:attrNameLst>
                                      </p:cBhvr>
                                      <p:tavLst>
                                        <p:tav tm="0" fmla="#ppt_y-sin(pi*$)/9">
                                          <p:val>
                                            <p:fltVal val="0"/>
                                          </p:val>
                                        </p:tav>
                                        <p:tav tm="100000">
                                          <p:val>
                                            <p:fltVal val="1"/>
                                          </p:val>
                                        </p:tav>
                                      </p:tavLst>
                                    </p:anim>
                                    <p:anim calcmode="lin" valueType="num">
                                      <p:cBhvr>
                                        <p:cTn id="173" dur="830" tmFilter="0, 0; 0.125,0.2665; 0.25,0.4; 0.375,0.465; 0.5,0.5;  0.625,0.535; 0.75,0.6; 0.875,0.7335; 1,1">
                                          <p:stCondLst>
                                            <p:cond delay="3310"/>
                                          </p:stCondLst>
                                        </p:cTn>
                                        <p:tgtEl>
                                          <p:spTgt spid="47"/>
                                        </p:tgtEl>
                                        <p:attrNameLst>
                                          <p:attrName>ppt_y</p:attrName>
                                        </p:attrNameLst>
                                      </p:cBhvr>
                                      <p:tavLst>
                                        <p:tav tm="0" fmla="#ppt_y-sin(pi*$)/27">
                                          <p:val>
                                            <p:fltVal val="0"/>
                                          </p:val>
                                        </p:tav>
                                        <p:tav tm="100000">
                                          <p:val>
                                            <p:fltVal val="1"/>
                                          </p:val>
                                        </p:tav>
                                      </p:tavLst>
                                    </p:anim>
                                    <p:anim calcmode="lin" valueType="num">
                                      <p:cBhvr>
                                        <p:cTn id="174" dur="410" tmFilter="0, 0; 0.125,0.2665; 0.25,0.4; 0.375,0.465; 0.5,0.5;  0.625,0.535; 0.75,0.6; 0.875,0.7335; 1,1">
                                          <p:stCondLst>
                                            <p:cond delay="4140"/>
                                          </p:stCondLst>
                                        </p:cTn>
                                        <p:tgtEl>
                                          <p:spTgt spid="47"/>
                                        </p:tgtEl>
                                        <p:attrNameLst>
                                          <p:attrName>ppt_y</p:attrName>
                                        </p:attrNameLst>
                                      </p:cBhvr>
                                      <p:tavLst>
                                        <p:tav tm="0" fmla="#ppt_y-sin(pi*$)/81">
                                          <p:val>
                                            <p:fltVal val="0"/>
                                          </p:val>
                                        </p:tav>
                                        <p:tav tm="100000">
                                          <p:val>
                                            <p:fltVal val="1"/>
                                          </p:val>
                                        </p:tav>
                                      </p:tavLst>
                                    </p:anim>
                                    <p:animScale>
                                      <p:cBhvr>
                                        <p:cTn id="175" dur="65">
                                          <p:stCondLst>
                                            <p:cond delay="1625"/>
                                          </p:stCondLst>
                                        </p:cTn>
                                        <p:tgtEl>
                                          <p:spTgt spid="47"/>
                                        </p:tgtEl>
                                      </p:cBhvr>
                                      <p:to x="100000" y="60000"/>
                                    </p:animScale>
                                    <p:animScale>
                                      <p:cBhvr>
                                        <p:cTn id="176" dur="415" decel="50000">
                                          <p:stCondLst>
                                            <p:cond delay="1690"/>
                                          </p:stCondLst>
                                        </p:cTn>
                                        <p:tgtEl>
                                          <p:spTgt spid="47"/>
                                        </p:tgtEl>
                                      </p:cBhvr>
                                      <p:to x="100000" y="100000"/>
                                    </p:animScale>
                                    <p:animScale>
                                      <p:cBhvr>
                                        <p:cTn id="177" dur="65">
                                          <p:stCondLst>
                                            <p:cond delay="3280"/>
                                          </p:stCondLst>
                                        </p:cTn>
                                        <p:tgtEl>
                                          <p:spTgt spid="47"/>
                                        </p:tgtEl>
                                      </p:cBhvr>
                                      <p:to x="100000" y="80000"/>
                                    </p:animScale>
                                    <p:animScale>
                                      <p:cBhvr>
                                        <p:cTn id="178" dur="415" decel="50000">
                                          <p:stCondLst>
                                            <p:cond delay="3345"/>
                                          </p:stCondLst>
                                        </p:cTn>
                                        <p:tgtEl>
                                          <p:spTgt spid="47"/>
                                        </p:tgtEl>
                                      </p:cBhvr>
                                      <p:to x="100000" y="100000"/>
                                    </p:animScale>
                                    <p:animScale>
                                      <p:cBhvr>
                                        <p:cTn id="179" dur="65">
                                          <p:stCondLst>
                                            <p:cond delay="4105"/>
                                          </p:stCondLst>
                                        </p:cTn>
                                        <p:tgtEl>
                                          <p:spTgt spid="47"/>
                                        </p:tgtEl>
                                      </p:cBhvr>
                                      <p:to x="100000" y="90000"/>
                                    </p:animScale>
                                    <p:animScale>
                                      <p:cBhvr>
                                        <p:cTn id="180" dur="415" decel="50000">
                                          <p:stCondLst>
                                            <p:cond delay="4170"/>
                                          </p:stCondLst>
                                        </p:cTn>
                                        <p:tgtEl>
                                          <p:spTgt spid="47"/>
                                        </p:tgtEl>
                                      </p:cBhvr>
                                      <p:to x="100000" y="100000"/>
                                    </p:animScale>
                                    <p:animScale>
                                      <p:cBhvr>
                                        <p:cTn id="181" dur="65">
                                          <p:stCondLst>
                                            <p:cond delay="4520"/>
                                          </p:stCondLst>
                                        </p:cTn>
                                        <p:tgtEl>
                                          <p:spTgt spid="47"/>
                                        </p:tgtEl>
                                      </p:cBhvr>
                                      <p:to x="100000" y="95000"/>
                                    </p:animScale>
                                    <p:animScale>
                                      <p:cBhvr>
                                        <p:cTn id="182" dur="415" decel="50000">
                                          <p:stCondLst>
                                            <p:cond delay="4585"/>
                                          </p:stCondLst>
                                        </p:cTn>
                                        <p:tgtEl>
                                          <p:spTgt spid="47"/>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5"/>
                                        </p:tgtEl>
                                        <p:attrNameLst>
                                          <p:attrName>style.visibility</p:attrName>
                                        </p:attrNameLst>
                                      </p:cBhvr>
                                      <p:to>
                                        <p:strVal val="visible"/>
                                      </p:to>
                                    </p:set>
                                    <p:animEffect transition="in" filter="wipe(down)">
                                      <p:cBhvr>
                                        <p:cTn id="187" dur="1450">
                                          <p:stCondLst>
                                            <p:cond delay="0"/>
                                          </p:stCondLst>
                                        </p:cTn>
                                        <p:tgtEl>
                                          <p:spTgt spid="15"/>
                                        </p:tgtEl>
                                      </p:cBhvr>
                                    </p:animEffect>
                                    <p:anim calcmode="lin" valueType="num">
                                      <p:cBhvr>
                                        <p:cTn id="188" dur="4555"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9" dur="166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0" dur="1660" tmFilter="0, 0; 0.125,0.2665; 0.25,0.4; 0.375,0.465; 0.5,0.5;  0.625,0.535; 0.75,0.6; 0.875,0.7335; 1,1">
                                          <p:stCondLst>
                                            <p:cond delay="1660"/>
                                          </p:stCondLst>
                                        </p:cTn>
                                        <p:tgtEl>
                                          <p:spTgt spid="15"/>
                                        </p:tgtEl>
                                        <p:attrNameLst>
                                          <p:attrName>ppt_y</p:attrName>
                                        </p:attrNameLst>
                                      </p:cBhvr>
                                      <p:tavLst>
                                        <p:tav tm="0" fmla="#ppt_y-sin(pi*$)/9">
                                          <p:val>
                                            <p:fltVal val="0"/>
                                          </p:val>
                                        </p:tav>
                                        <p:tav tm="100000">
                                          <p:val>
                                            <p:fltVal val="1"/>
                                          </p:val>
                                        </p:tav>
                                      </p:tavLst>
                                    </p:anim>
                                    <p:anim calcmode="lin" valueType="num">
                                      <p:cBhvr>
                                        <p:cTn id="191" dur="830" tmFilter="0, 0; 0.125,0.2665; 0.25,0.4; 0.375,0.465; 0.5,0.5;  0.625,0.535; 0.75,0.6; 0.875,0.7335; 1,1">
                                          <p:stCondLst>
                                            <p:cond delay="3310"/>
                                          </p:stCondLst>
                                        </p:cTn>
                                        <p:tgtEl>
                                          <p:spTgt spid="15"/>
                                        </p:tgtEl>
                                        <p:attrNameLst>
                                          <p:attrName>ppt_y</p:attrName>
                                        </p:attrNameLst>
                                      </p:cBhvr>
                                      <p:tavLst>
                                        <p:tav tm="0" fmla="#ppt_y-sin(pi*$)/27">
                                          <p:val>
                                            <p:fltVal val="0"/>
                                          </p:val>
                                        </p:tav>
                                        <p:tav tm="100000">
                                          <p:val>
                                            <p:fltVal val="1"/>
                                          </p:val>
                                        </p:tav>
                                      </p:tavLst>
                                    </p:anim>
                                    <p:anim calcmode="lin" valueType="num">
                                      <p:cBhvr>
                                        <p:cTn id="192" dur="410" tmFilter="0, 0; 0.125,0.2665; 0.25,0.4; 0.375,0.465; 0.5,0.5;  0.625,0.535; 0.75,0.6; 0.875,0.7335; 1,1">
                                          <p:stCondLst>
                                            <p:cond delay="4140"/>
                                          </p:stCondLst>
                                        </p:cTn>
                                        <p:tgtEl>
                                          <p:spTgt spid="15"/>
                                        </p:tgtEl>
                                        <p:attrNameLst>
                                          <p:attrName>ppt_y</p:attrName>
                                        </p:attrNameLst>
                                      </p:cBhvr>
                                      <p:tavLst>
                                        <p:tav tm="0" fmla="#ppt_y-sin(pi*$)/81">
                                          <p:val>
                                            <p:fltVal val="0"/>
                                          </p:val>
                                        </p:tav>
                                        <p:tav tm="100000">
                                          <p:val>
                                            <p:fltVal val="1"/>
                                          </p:val>
                                        </p:tav>
                                      </p:tavLst>
                                    </p:anim>
                                    <p:animScale>
                                      <p:cBhvr>
                                        <p:cTn id="193" dur="65">
                                          <p:stCondLst>
                                            <p:cond delay="1625"/>
                                          </p:stCondLst>
                                        </p:cTn>
                                        <p:tgtEl>
                                          <p:spTgt spid="15"/>
                                        </p:tgtEl>
                                      </p:cBhvr>
                                      <p:to x="100000" y="60000"/>
                                    </p:animScale>
                                    <p:animScale>
                                      <p:cBhvr>
                                        <p:cTn id="194" dur="415" decel="50000">
                                          <p:stCondLst>
                                            <p:cond delay="1690"/>
                                          </p:stCondLst>
                                        </p:cTn>
                                        <p:tgtEl>
                                          <p:spTgt spid="15"/>
                                        </p:tgtEl>
                                      </p:cBhvr>
                                      <p:to x="100000" y="100000"/>
                                    </p:animScale>
                                    <p:animScale>
                                      <p:cBhvr>
                                        <p:cTn id="195" dur="65">
                                          <p:stCondLst>
                                            <p:cond delay="3280"/>
                                          </p:stCondLst>
                                        </p:cTn>
                                        <p:tgtEl>
                                          <p:spTgt spid="15"/>
                                        </p:tgtEl>
                                      </p:cBhvr>
                                      <p:to x="100000" y="80000"/>
                                    </p:animScale>
                                    <p:animScale>
                                      <p:cBhvr>
                                        <p:cTn id="196" dur="415" decel="50000">
                                          <p:stCondLst>
                                            <p:cond delay="3345"/>
                                          </p:stCondLst>
                                        </p:cTn>
                                        <p:tgtEl>
                                          <p:spTgt spid="15"/>
                                        </p:tgtEl>
                                      </p:cBhvr>
                                      <p:to x="100000" y="100000"/>
                                    </p:animScale>
                                    <p:animScale>
                                      <p:cBhvr>
                                        <p:cTn id="197" dur="65">
                                          <p:stCondLst>
                                            <p:cond delay="4105"/>
                                          </p:stCondLst>
                                        </p:cTn>
                                        <p:tgtEl>
                                          <p:spTgt spid="15"/>
                                        </p:tgtEl>
                                      </p:cBhvr>
                                      <p:to x="100000" y="90000"/>
                                    </p:animScale>
                                    <p:animScale>
                                      <p:cBhvr>
                                        <p:cTn id="198" dur="415" decel="50000">
                                          <p:stCondLst>
                                            <p:cond delay="4170"/>
                                          </p:stCondLst>
                                        </p:cTn>
                                        <p:tgtEl>
                                          <p:spTgt spid="15"/>
                                        </p:tgtEl>
                                      </p:cBhvr>
                                      <p:to x="100000" y="100000"/>
                                    </p:animScale>
                                    <p:animScale>
                                      <p:cBhvr>
                                        <p:cTn id="199" dur="65">
                                          <p:stCondLst>
                                            <p:cond delay="4520"/>
                                          </p:stCondLst>
                                        </p:cTn>
                                        <p:tgtEl>
                                          <p:spTgt spid="15"/>
                                        </p:tgtEl>
                                      </p:cBhvr>
                                      <p:to x="100000" y="95000"/>
                                    </p:animScale>
                                    <p:animScale>
                                      <p:cBhvr>
                                        <p:cTn id="200" dur="415" decel="50000">
                                          <p:stCondLst>
                                            <p:cond delay="4585"/>
                                          </p:stCondLst>
                                        </p:cTn>
                                        <p:tgtEl>
                                          <p:spTgt spid="15"/>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21"/>
                                        </p:tgtEl>
                                        <p:attrNameLst>
                                          <p:attrName>style.visibility</p:attrName>
                                        </p:attrNameLst>
                                      </p:cBhvr>
                                      <p:to>
                                        <p:strVal val="visible"/>
                                      </p:to>
                                    </p:set>
                                    <p:animEffect transition="in" filter="wipe(down)">
                                      <p:cBhvr>
                                        <p:cTn id="205" dur="1450">
                                          <p:stCondLst>
                                            <p:cond delay="0"/>
                                          </p:stCondLst>
                                        </p:cTn>
                                        <p:tgtEl>
                                          <p:spTgt spid="21"/>
                                        </p:tgtEl>
                                      </p:cBhvr>
                                    </p:animEffect>
                                    <p:anim calcmode="lin" valueType="num">
                                      <p:cBhvr>
                                        <p:cTn id="206" dur="4555"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07" dur="166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8" dur="1660" tmFilter="0, 0; 0.125,0.2665; 0.25,0.4; 0.375,0.465; 0.5,0.5;  0.625,0.535; 0.75,0.6; 0.875,0.7335; 1,1">
                                          <p:stCondLst>
                                            <p:cond delay="1660"/>
                                          </p:stCondLst>
                                        </p:cTn>
                                        <p:tgtEl>
                                          <p:spTgt spid="21"/>
                                        </p:tgtEl>
                                        <p:attrNameLst>
                                          <p:attrName>ppt_y</p:attrName>
                                        </p:attrNameLst>
                                      </p:cBhvr>
                                      <p:tavLst>
                                        <p:tav tm="0" fmla="#ppt_y-sin(pi*$)/9">
                                          <p:val>
                                            <p:fltVal val="0"/>
                                          </p:val>
                                        </p:tav>
                                        <p:tav tm="100000">
                                          <p:val>
                                            <p:fltVal val="1"/>
                                          </p:val>
                                        </p:tav>
                                      </p:tavLst>
                                    </p:anim>
                                    <p:anim calcmode="lin" valueType="num">
                                      <p:cBhvr>
                                        <p:cTn id="209" dur="830" tmFilter="0, 0; 0.125,0.2665; 0.25,0.4; 0.375,0.465; 0.5,0.5;  0.625,0.535; 0.75,0.6; 0.875,0.7335; 1,1">
                                          <p:stCondLst>
                                            <p:cond delay="3310"/>
                                          </p:stCondLst>
                                        </p:cTn>
                                        <p:tgtEl>
                                          <p:spTgt spid="21"/>
                                        </p:tgtEl>
                                        <p:attrNameLst>
                                          <p:attrName>ppt_y</p:attrName>
                                        </p:attrNameLst>
                                      </p:cBhvr>
                                      <p:tavLst>
                                        <p:tav tm="0" fmla="#ppt_y-sin(pi*$)/27">
                                          <p:val>
                                            <p:fltVal val="0"/>
                                          </p:val>
                                        </p:tav>
                                        <p:tav tm="100000">
                                          <p:val>
                                            <p:fltVal val="1"/>
                                          </p:val>
                                        </p:tav>
                                      </p:tavLst>
                                    </p:anim>
                                    <p:anim calcmode="lin" valueType="num">
                                      <p:cBhvr>
                                        <p:cTn id="210" dur="410" tmFilter="0, 0; 0.125,0.2665; 0.25,0.4; 0.375,0.465; 0.5,0.5;  0.625,0.535; 0.75,0.6; 0.875,0.7335; 1,1">
                                          <p:stCondLst>
                                            <p:cond delay="4140"/>
                                          </p:stCondLst>
                                        </p:cTn>
                                        <p:tgtEl>
                                          <p:spTgt spid="21"/>
                                        </p:tgtEl>
                                        <p:attrNameLst>
                                          <p:attrName>ppt_y</p:attrName>
                                        </p:attrNameLst>
                                      </p:cBhvr>
                                      <p:tavLst>
                                        <p:tav tm="0" fmla="#ppt_y-sin(pi*$)/81">
                                          <p:val>
                                            <p:fltVal val="0"/>
                                          </p:val>
                                        </p:tav>
                                        <p:tav tm="100000">
                                          <p:val>
                                            <p:fltVal val="1"/>
                                          </p:val>
                                        </p:tav>
                                      </p:tavLst>
                                    </p:anim>
                                    <p:animScale>
                                      <p:cBhvr>
                                        <p:cTn id="211" dur="65">
                                          <p:stCondLst>
                                            <p:cond delay="1625"/>
                                          </p:stCondLst>
                                        </p:cTn>
                                        <p:tgtEl>
                                          <p:spTgt spid="21"/>
                                        </p:tgtEl>
                                      </p:cBhvr>
                                      <p:to x="100000" y="60000"/>
                                    </p:animScale>
                                    <p:animScale>
                                      <p:cBhvr>
                                        <p:cTn id="212" dur="415" decel="50000">
                                          <p:stCondLst>
                                            <p:cond delay="1690"/>
                                          </p:stCondLst>
                                        </p:cTn>
                                        <p:tgtEl>
                                          <p:spTgt spid="21"/>
                                        </p:tgtEl>
                                      </p:cBhvr>
                                      <p:to x="100000" y="100000"/>
                                    </p:animScale>
                                    <p:animScale>
                                      <p:cBhvr>
                                        <p:cTn id="213" dur="65">
                                          <p:stCondLst>
                                            <p:cond delay="3280"/>
                                          </p:stCondLst>
                                        </p:cTn>
                                        <p:tgtEl>
                                          <p:spTgt spid="21"/>
                                        </p:tgtEl>
                                      </p:cBhvr>
                                      <p:to x="100000" y="80000"/>
                                    </p:animScale>
                                    <p:animScale>
                                      <p:cBhvr>
                                        <p:cTn id="214" dur="415" decel="50000">
                                          <p:stCondLst>
                                            <p:cond delay="3345"/>
                                          </p:stCondLst>
                                        </p:cTn>
                                        <p:tgtEl>
                                          <p:spTgt spid="21"/>
                                        </p:tgtEl>
                                      </p:cBhvr>
                                      <p:to x="100000" y="100000"/>
                                    </p:animScale>
                                    <p:animScale>
                                      <p:cBhvr>
                                        <p:cTn id="215" dur="65">
                                          <p:stCondLst>
                                            <p:cond delay="4105"/>
                                          </p:stCondLst>
                                        </p:cTn>
                                        <p:tgtEl>
                                          <p:spTgt spid="21"/>
                                        </p:tgtEl>
                                      </p:cBhvr>
                                      <p:to x="100000" y="90000"/>
                                    </p:animScale>
                                    <p:animScale>
                                      <p:cBhvr>
                                        <p:cTn id="216" dur="415" decel="50000">
                                          <p:stCondLst>
                                            <p:cond delay="4170"/>
                                          </p:stCondLst>
                                        </p:cTn>
                                        <p:tgtEl>
                                          <p:spTgt spid="21"/>
                                        </p:tgtEl>
                                      </p:cBhvr>
                                      <p:to x="100000" y="100000"/>
                                    </p:animScale>
                                    <p:animScale>
                                      <p:cBhvr>
                                        <p:cTn id="217" dur="65">
                                          <p:stCondLst>
                                            <p:cond delay="4520"/>
                                          </p:stCondLst>
                                        </p:cTn>
                                        <p:tgtEl>
                                          <p:spTgt spid="21"/>
                                        </p:tgtEl>
                                      </p:cBhvr>
                                      <p:to x="100000" y="95000"/>
                                    </p:animScale>
                                    <p:animScale>
                                      <p:cBhvr>
                                        <p:cTn id="218" dur="415" decel="50000">
                                          <p:stCondLst>
                                            <p:cond delay="4585"/>
                                          </p:stCondLst>
                                        </p:cTn>
                                        <p:tgtEl>
                                          <p:spTgt spid="21"/>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44"/>
                                        </p:tgtEl>
                                        <p:attrNameLst>
                                          <p:attrName>style.visibility</p:attrName>
                                        </p:attrNameLst>
                                      </p:cBhvr>
                                      <p:to>
                                        <p:strVal val="visible"/>
                                      </p:to>
                                    </p:set>
                                    <p:animEffect transition="in" filter="wipe(down)">
                                      <p:cBhvr>
                                        <p:cTn id="223" dur="1450">
                                          <p:stCondLst>
                                            <p:cond delay="0"/>
                                          </p:stCondLst>
                                        </p:cTn>
                                        <p:tgtEl>
                                          <p:spTgt spid="44"/>
                                        </p:tgtEl>
                                      </p:cBhvr>
                                    </p:animEffect>
                                    <p:anim calcmode="lin" valueType="num">
                                      <p:cBhvr>
                                        <p:cTn id="224" dur="4555"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25" dur="1660"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26" dur="1660" tmFilter="0, 0; 0.125,0.2665; 0.25,0.4; 0.375,0.465; 0.5,0.5;  0.625,0.535; 0.75,0.6; 0.875,0.7335; 1,1">
                                          <p:stCondLst>
                                            <p:cond delay="1660"/>
                                          </p:stCondLst>
                                        </p:cTn>
                                        <p:tgtEl>
                                          <p:spTgt spid="44"/>
                                        </p:tgtEl>
                                        <p:attrNameLst>
                                          <p:attrName>ppt_y</p:attrName>
                                        </p:attrNameLst>
                                      </p:cBhvr>
                                      <p:tavLst>
                                        <p:tav tm="0" fmla="#ppt_y-sin(pi*$)/9">
                                          <p:val>
                                            <p:fltVal val="0"/>
                                          </p:val>
                                        </p:tav>
                                        <p:tav tm="100000">
                                          <p:val>
                                            <p:fltVal val="1"/>
                                          </p:val>
                                        </p:tav>
                                      </p:tavLst>
                                    </p:anim>
                                    <p:anim calcmode="lin" valueType="num">
                                      <p:cBhvr>
                                        <p:cTn id="227" dur="830" tmFilter="0, 0; 0.125,0.2665; 0.25,0.4; 0.375,0.465; 0.5,0.5;  0.625,0.535; 0.75,0.6; 0.875,0.7335; 1,1">
                                          <p:stCondLst>
                                            <p:cond delay="3310"/>
                                          </p:stCondLst>
                                        </p:cTn>
                                        <p:tgtEl>
                                          <p:spTgt spid="44"/>
                                        </p:tgtEl>
                                        <p:attrNameLst>
                                          <p:attrName>ppt_y</p:attrName>
                                        </p:attrNameLst>
                                      </p:cBhvr>
                                      <p:tavLst>
                                        <p:tav tm="0" fmla="#ppt_y-sin(pi*$)/27">
                                          <p:val>
                                            <p:fltVal val="0"/>
                                          </p:val>
                                        </p:tav>
                                        <p:tav tm="100000">
                                          <p:val>
                                            <p:fltVal val="1"/>
                                          </p:val>
                                        </p:tav>
                                      </p:tavLst>
                                    </p:anim>
                                    <p:anim calcmode="lin" valueType="num">
                                      <p:cBhvr>
                                        <p:cTn id="228" dur="410" tmFilter="0, 0; 0.125,0.2665; 0.25,0.4; 0.375,0.465; 0.5,0.5;  0.625,0.535; 0.75,0.6; 0.875,0.7335; 1,1">
                                          <p:stCondLst>
                                            <p:cond delay="4140"/>
                                          </p:stCondLst>
                                        </p:cTn>
                                        <p:tgtEl>
                                          <p:spTgt spid="44"/>
                                        </p:tgtEl>
                                        <p:attrNameLst>
                                          <p:attrName>ppt_y</p:attrName>
                                        </p:attrNameLst>
                                      </p:cBhvr>
                                      <p:tavLst>
                                        <p:tav tm="0" fmla="#ppt_y-sin(pi*$)/81">
                                          <p:val>
                                            <p:fltVal val="0"/>
                                          </p:val>
                                        </p:tav>
                                        <p:tav tm="100000">
                                          <p:val>
                                            <p:fltVal val="1"/>
                                          </p:val>
                                        </p:tav>
                                      </p:tavLst>
                                    </p:anim>
                                    <p:animScale>
                                      <p:cBhvr>
                                        <p:cTn id="229" dur="65">
                                          <p:stCondLst>
                                            <p:cond delay="1625"/>
                                          </p:stCondLst>
                                        </p:cTn>
                                        <p:tgtEl>
                                          <p:spTgt spid="44"/>
                                        </p:tgtEl>
                                      </p:cBhvr>
                                      <p:to x="100000" y="60000"/>
                                    </p:animScale>
                                    <p:animScale>
                                      <p:cBhvr>
                                        <p:cTn id="230" dur="415" decel="50000">
                                          <p:stCondLst>
                                            <p:cond delay="1690"/>
                                          </p:stCondLst>
                                        </p:cTn>
                                        <p:tgtEl>
                                          <p:spTgt spid="44"/>
                                        </p:tgtEl>
                                      </p:cBhvr>
                                      <p:to x="100000" y="100000"/>
                                    </p:animScale>
                                    <p:animScale>
                                      <p:cBhvr>
                                        <p:cTn id="231" dur="65">
                                          <p:stCondLst>
                                            <p:cond delay="3280"/>
                                          </p:stCondLst>
                                        </p:cTn>
                                        <p:tgtEl>
                                          <p:spTgt spid="44"/>
                                        </p:tgtEl>
                                      </p:cBhvr>
                                      <p:to x="100000" y="80000"/>
                                    </p:animScale>
                                    <p:animScale>
                                      <p:cBhvr>
                                        <p:cTn id="232" dur="415" decel="50000">
                                          <p:stCondLst>
                                            <p:cond delay="3345"/>
                                          </p:stCondLst>
                                        </p:cTn>
                                        <p:tgtEl>
                                          <p:spTgt spid="44"/>
                                        </p:tgtEl>
                                      </p:cBhvr>
                                      <p:to x="100000" y="100000"/>
                                    </p:animScale>
                                    <p:animScale>
                                      <p:cBhvr>
                                        <p:cTn id="233" dur="65">
                                          <p:stCondLst>
                                            <p:cond delay="4105"/>
                                          </p:stCondLst>
                                        </p:cTn>
                                        <p:tgtEl>
                                          <p:spTgt spid="44"/>
                                        </p:tgtEl>
                                      </p:cBhvr>
                                      <p:to x="100000" y="90000"/>
                                    </p:animScale>
                                    <p:animScale>
                                      <p:cBhvr>
                                        <p:cTn id="234" dur="415" decel="50000">
                                          <p:stCondLst>
                                            <p:cond delay="4170"/>
                                          </p:stCondLst>
                                        </p:cTn>
                                        <p:tgtEl>
                                          <p:spTgt spid="44"/>
                                        </p:tgtEl>
                                      </p:cBhvr>
                                      <p:to x="100000" y="100000"/>
                                    </p:animScale>
                                    <p:animScale>
                                      <p:cBhvr>
                                        <p:cTn id="235" dur="65">
                                          <p:stCondLst>
                                            <p:cond delay="4520"/>
                                          </p:stCondLst>
                                        </p:cTn>
                                        <p:tgtEl>
                                          <p:spTgt spid="44"/>
                                        </p:tgtEl>
                                      </p:cBhvr>
                                      <p:to x="100000" y="95000"/>
                                    </p:animScale>
                                    <p:animScale>
                                      <p:cBhvr>
                                        <p:cTn id="236" dur="415" decel="50000">
                                          <p:stCondLst>
                                            <p:cond delay="4585"/>
                                          </p:stCondLst>
                                        </p:cTn>
                                        <p:tgtEl>
                                          <p:spTgt spid="44"/>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20"/>
                                        </p:tgtEl>
                                        <p:attrNameLst>
                                          <p:attrName>style.visibility</p:attrName>
                                        </p:attrNameLst>
                                      </p:cBhvr>
                                      <p:to>
                                        <p:strVal val="visible"/>
                                      </p:to>
                                    </p:set>
                                    <p:animEffect transition="in" filter="wipe(down)">
                                      <p:cBhvr>
                                        <p:cTn id="241" dur="1450">
                                          <p:stCondLst>
                                            <p:cond delay="0"/>
                                          </p:stCondLst>
                                        </p:cTn>
                                        <p:tgtEl>
                                          <p:spTgt spid="20"/>
                                        </p:tgtEl>
                                      </p:cBhvr>
                                    </p:animEffect>
                                    <p:anim calcmode="lin" valueType="num">
                                      <p:cBhvr>
                                        <p:cTn id="242" dur="4555"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3" dur="1660"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44" dur="1660" tmFilter="0, 0; 0.125,0.2665; 0.25,0.4; 0.375,0.465; 0.5,0.5;  0.625,0.535; 0.75,0.6; 0.875,0.7335; 1,1">
                                          <p:stCondLst>
                                            <p:cond delay="1660"/>
                                          </p:stCondLst>
                                        </p:cTn>
                                        <p:tgtEl>
                                          <p:spTgt spid="20"/>
                                        </p:tgtEl>
                                        <p:attrNameLst>
                                          <p:attrName>ppt_y</p:attrName>
                                        </p:attrNameLst>
                                      </p:cBhvr>
                                      <p:tavLst>
                                        <p:tav tm="0" fmla="#ppt_y-sin(pi*$)/9">
                                          <p:val>
                                            <p:fltVal val="0"/>
                                          </p:val>
                                        </p:tav>
                                        <p:tav tm="100000">
                                          <p:val>
                                            <p:fltVal val="1"/>
                                          </p:val>
                                        </p:tav>
                                      </p:tavLst>
                                    </p:anim>
                                    <p:anim calcmode="lin" valueType="num">
                                      <p:cBhvr>
                                        <p:cTn id="245" dur="830" tmFilter="0, 0; 0.125,0.2665; 0.25,0.4; 0.375,0.465; 0.5,0.5;  0.625,0.535; 0.75,0.6; 0.875,0.7335; 1,1">
                                          <p:stCondLst>
                                            <p:cond delay="3310"/>
                                          </p:stCondLst>
                                        </p:cTn>
                                        <p:tgtEl>
                                          <p:spTgt spid="20"/>
                                        </p:tgtEl>
                                        <p:attrNameLst>
                                          <p:attrName>ppt_y</p:attrName>
                                        </p:attrNameLst>
                                      </p:cBhvr>
                                      <p:tavLst>
                                        <p:tav tm="0" fmla="#ppt_y-sin(pi*$)/27">
                                          <p:val>
                                            <p:fltVal val="0"/>
                                          </p:val>
                                        </p:tav>
                                        <p:tav tm="100000">
                                          <p:val>
                                            <p:fltVal val="1"/>
                                          </p:val>
                                        </p:tav>
                                      </p:tavLst>
                                    </p:anim>
                                    <p:anim calcmode="lin" valueType="num">
                                      <p:cBhvr>
                                        <p:cTn id="246" dur="410" tmFilter="0, 0; 0.125,0.2665; 0.25,0.4; 0.375,0.465; 0.5,0.5;  0.625,0.535; 0.75,0.6; 0.875,0.7335; 1,1">
                                          <p:stCondLst>
                                            <p:cond delay="4140"/>
                                          </p:stCondLst>
                                        </p:cTn>
                                        <p:tgtEl>
                                          <p:spTgt spid="20"/>
                                        </p:tgtEl>
                                        <p:attrNameLst>
                                          <p:attrName>ppt_y</p:attrName>
                                        </p:attrNameLst>
                                      </p:cBhvr>
                                      <p:tavLst>
                                        <p:tav tm="0" fmla="#ppt_y-sin(pi*$)/81">
                                          <p:val>
                                            <p:fltVal val="0"/>
                                          </p:val>
                                        </p:tav>
                                        <p:tav tm="100000">
                                          <p:val>
                                            <p:fltVal val="1"/>
                                          </p:val>
                                        </p:tav>
                                      </p:tavLst>
                                    </p:anim>
                                    <p:animScale>
                                      <p:cBhvr>
                                        <p:cTn id="247" dur="65">
                                          <p:stCondLst>
                                            <p:cond delay="1625"/>
                                          </p:stCondLst>
                                        </p:cTn>
                                        <p:tgtEl>
                                          <p:spTgt spid="20"/>
                                        </p:tgtEl>
                                      </p:cBhvr>
                                      <p:to x="100000" y="60000"/>
                                    </p:animScale>
                                    <p:animScale>
                                      <p:cBhvr>
                                        <p:cTn id="248" dur="415" decel="50000">
                                          <p:stCondLst>
                                            <p:cond delay="1690"/>
                                          </p:stCondLst>
                                        </p:cTn>
                                        <p:tgtEl>
                                          <p:spTgt spid="20"/>
                                        </p:tgtEl>
                                      </p:cBhvr>
                                      <p:to x="100000" y="100000"/>
                                    </p:animScale>
                                    <p:animScale>
                                      <p:cBhvr>
                                        <p:cTn id="249" dur="65">
                                          <p:stCondLst>
                                            <p:cond delay="3280"/>
                                          </p:stCondLst>
                                        </p:cTn>
                                        <p:tgtEl>
                                          <p:spTgt spid="20"/>
                                        </p:tgtEl>
                                      </p:cBhvr>
                                      <p:to x="100000" y="80000"/>
                                    </p:animScale>
                                    <p:animScale>
                                      <p:cBhvr>
                                        <p:cTn id="250" dur="415" decel="50000">
                                          <p:stCondLst>
                                            <p:cond delay="3345"/>
                                          </p:stCondLst>
                                        </p:cTn>
                                        <p:tgtEl>
                                          <p:spTgt spid="20"/>
                                        </p:tgtEl>
                                      </p:cBhvr>
                                      <p:to x="100000" y="100000"/>
                                    </p:animScale>
                                    <p:animScale>
                                      <p:cBhvr>
                                        <p:cTn id="251" dur="65">
                                          <p:stCondLst>
                                            <p:cond delay="4105"/>
                                          </p:stCondLst>
                                        </p:cTn>
                                        <p:tgtEl>
                                          <p:spTgt spid="20"/>
                                        </p:tgtEl>
                                      </p:cBhvr>
                                      <p:to x="100000" y="90000"/>
                                    </p:animScale>
                                    <p:animScale>
                                      <p:cBhvr>
                                        <p:cTn id="252" dur="415" decel="50000">
                                          <p:stCondLst>
                                            <p:cond delay="4170"/>
                                          </p:stCondLst>
                                        </p:cTn>
                                        <p:tgtEl>
                                          <p:spTgt spid="20"/>
                                        </p:tgtEl>
                                      </p:cBhvr>
                                      <p:to x="100000" y="100000"/>
                                    </p:animScale>
                                    <p:animScale>
                                      <p:cBhvr>
                                        <p:cTn id="253" dur="65">
                                          <p:stCondLst>
                                            <p:cond delay="4520"/>
                                          </p:stCondLst>
                                        </p:cTn>
                                        <p:tgtEl>
                                          <p:spTgt spid="20"/>
                                        </p:tgtEl>
                                      </p:cBhvr>
                                      <p:to x="100000" y="95000"/>
                                    </p:animScale>
                                    <p:animScale>
                                      <p:cBhvr>
                                        <p:cTn id="254" dur="415" decel="50000">
                                          <p:stCondLst>
                                            <p:cond delay="4585"/>
                                          </p:stCondLst>
                                        </p:cTn>
                                        <p:tgtEl>
                                          <p:spTgt spid="20"/>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46"/>
                                        </p:tgtEl>
                                        <p:attrNameLst>
                                          <p:attrName>style.visibility</p:attrName>
                                        </p:attrNameLst>
                                      </p:cBhvr>
                                      <p:to>
                                        <p:strVal val="visible"/>
                                      </p:to>
                                    </p:set>
                                    <p:animEffect transition="in" filter="wipe(down)">
                                      <p:cBhvr>
                                        <p:cTn id="259" dur="1450">
                                          <p:stCondLst>
                                            <p:cond delay="0"/>
                                          </p:stCondLst>
                                        </p:cTn>
                                        <p:tgtEl>
                                          <p:spTgt spid="46"/>
                                        </p:tgtEl>
                                      </p:cBhvr>
                                    </p:animEffect>
                                    <p:anim calcmode="lin" valueType="num">
                                      <p:cBhvr>
                                        <p:cTn id="260" dur="4555"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1" dur="1660"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2" dur="1660" tmFilter="0, 0; 0.125,0.2665; 0.25,0.4; 0.375,0.465; 0.5,0.5;  0.625,0.535; 0.75,0.6; 0.875,0.7335; 1,1">
                                          <p:stCondLst>
                                            <p:cond delay="1660"/>
                                          </p:stCondLst>
                                        </p:cTn>
                                        <p:tgtEl>
                                          <p:spTgt spid="46"/>
                                        </p:tgtEl>
                                        <p:attrNameLst>
                                          <p:attrName>ppt_y</p:attrName>
                                        </p:attrNameLst>
                                      </p:cBhvr>
                                      <p:tavLst>
                                        <p:tav tm="0" fmla="#ppt_y-sin(pi*$)/9">
                                          <p:val>
                                            <p:fltVal val="0"/>
                                          </p:val>
                                        </p:tav>
                                        <p:tav tm="100000">
                                          <p:val>
                                            <p:fltVal val="1"/>
                                          </p:val>
                                        </p:tav>
                                      </p:tavLst>
                                    </p:anim>
                                    <p:anim calcmode="lin" valueType="num">
                                      <p:cBhvr>
                                        <p:cTn id="263" dur="830" tmFilter="0, 0; 0.125,0.2665; 0.25,0.4; 0.375,0.465; 0.5,0.5;  0.625,0.535; 0.75,0.6; 0.875,0.7335; 1,1">
                                          <p:stCondLst>
                                            <p:cond delay="3310"/>
                                          </p:stCondLst>
                                        </p:cTn>
                                        <p:tgtEl>
                                          <p:spTgt spid="46"/>
                                        </p:tgtEl>
                                        <p:attrNameLst>
                                          <p:attrName>ppt_y</p:attrName>
                                        </p:attrNameLst>
                                      </p:cBhvr>
                                      <p:tavLst>
                                        <p:tav tm="0" fmla="#ppt_y-sin(pi*$)/27">
                                          <p:val>
                                            <p:fltVal val="0"/>
                                          </p:val>
                                        </p:tav>
                                        <p:tav tm="100000">
                                          <p:val>
                                            <p:fltVal val="1"/>
                                          </p:val>
                                        </p:tav>
                                      </p:tavLst>
                                    </p:anim>
                                    <p:anim calcmode="lin" valueType="num">
                                      <p:cBhvr>
                                        <p:cTn id="264" dur="410" tmFilter="0, 0; 0.125,0.2665; 0.25,0.4; 0.375,0.465; 0.5,0.5;  0.625,0.535; 0.75,0.6; 0.875,0.7335; 1,1">
                                          <p:stCondLst>
                                            <p:cond delay="4140"/>
                                          </p:stCondLst>
                                        </p:cTn>
                                        <p:tgtEl>
                                          <p:spTgt spid="46"/>
                                        </p:tgtEl>
                                        <p:attrNameLst>
                                          <p:attrName>ppt_y</p:attrName>
                                        </p:attrNameLst>
                                      </p:cBhvr>
                                      <p:tavLst>
                                        <p:tav tm="0" fmla="#ppt_y-sin(pi*$)/81">
                                          <p:val>
                                            <p:fltVal val="0"/>
                                          </p:val>
                                        </p:tav>
                                        <p:tav tm="100000">
                                          <p:val>
                                            <p:fltVal val="1"/>
                                          </p:val>
                                        </p:tav>
                                      </p:tavLst>
                                    </p:anim>
                                    <p:animScale>
                                      <p:cBhvr>
                                        <p:cTn id="265" dur="65">
                                          <p:stCondLst>
                                            <p:cond delay="1625"/>
                                          </p:stCondLst>
                                        </p:cTn>
                                        <p:tgtEl>
                                          <p:spTgt spid="46"/>
                                        </p:tgtEl>
                                      </p:cBhvr>
                                      <p:to x="100000" y="60000"/>
                                    </p:animScale>
                                    <p:animScale>
                                      <p:cBhvr>
                                        <p:cTn id="266" dur="415" decel="50000">
                                          <p:stCondLst>
                                            <p:cond delay="1690"/>
                                          </p:stCondLst>
                                        </p:cTn>
                                        <p:tgtEl>
                                          <p:spTgt spid="46"/>
                                        </p:tgtEl>
                                      </p:cBhvr>
                                      <p:to x="100000" y="100000"/>
                                    </p:animScale>
                                    <p:animScale>
                                      <p:cBhvr>
                                        <p:cTn id="267" dur="65">
                                          <p:stCondLst>
                                            <p:cond delay="3280"/>
                                          </p:stCondLst>
                                        </p:cTn>
                                        <p:tgtEl>
                                          <p:spTgt spid="46"/>
                                        </p:tgtEl>
                                      </p:cBhvr>
                                      <p:to x="100000" y="80000"/>
                                    </p:animScale>
                                    <p:animScale>
                                      <p:cBhvr>
                                        <p:cTn id="268" dur="415" decel="50000">
                                          <p:stCondLst>
                                            <p:cond delay="3345"/>
                                          </p:stCondLst>
                                        </p:cTn>
                                        <p:tgtEl>
                                          <p:spTgt spid="46"/>
                                        </p:tgtEl>
                                      </p:cBhvr>
                                      <p:to x="100000" y="100000"/>
                                    </p:animScale>
                                    <p:animScale>
                                      <p:cBhvr>
                                        <p:cTn id="269" dur="65">
                                          <p:stCondLst>
                                            <p:cond delay="4105"/>
                                          </p:stCondLst>
                                        </p:cTn>
                                        <p:tgtEl>
                                          <p:spTgt spid="46"/>
                                        </p:tgtEl>
                                      </p:cBhvr>
                                      <p:to x="100000" y="90000"/>
                                    </p:animScale>
                                    <p:animScale>
                                      <p:cBhvr>
                                        <p:cTn id="270" dur="415" decel="50000">
                                          <p:stCondLst>
                                            <p:cond delay="4170"/>
                                          </p:stCondLst>
                                        </p:cTn>
                                        <p:tgtEl>
                                          <p:spTgt spid="46"/>
                                        </p:tgtEl>
                                      </p:cBhvr>
                                      <p:to x="100000" y="100000"/>
                                    </p:animScale>
                                    <p:animScale>
                                      <p:cBhvr>
                                        <p:cTn id="271" dur="65">
                                          <p:stCondLst>
                                            <p:cond delay="4520"/>
                                          </p:stCondLst>
                                        </p:cTn>
                                        <p:tgtEl>
                                          <p:spTgt spid="46"/>
                                        </p:tgtEl>
                                      </p:cBhvr>
                                      <p:to x="100000" y="95000"/>
                                    </p:animScale>
                                    <p:animScale>
                                      <p:cBhvr>
                                        <p:cTn id="272" dur="415" decel="50000">
                                          <p:stCondLst>
                                            <p:cond delay="4585"/>
                                          </p:stCondLst>
                                        </p:cTn>
                                        <p:tgtEl>
                                          <p:spTgt spid="46"/>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26"/>
                                        </p:tgtEl>
                                        <p:attrNameLst>
                                          <p:attrName>style.visibility</p:attrName>
                                        </p:attrNameLst>
                                      </p:cBhvr>
                                      <p:to>
                                        <p:strVal val="visible"/>
                                      </p:to>
                                    </p:set>
                                    <p:animEffect transition="in" filter="wipe(down)">
                                      <p:cBhvr>
                                        <p:cTn id="277" dur="1450">
                                          <p:stCondLst>
                                            <p:cond delay="0"/>
                                          </p:stCondLst>
                                        </p:cTn>
                                        <p:tgtEl>
                                          <p:spTgt spid="26"/>
                                        </p:tgtEl>
                                      </p:cBhvr>
                                    </p:animEffect>
                                    <p:anim calcmode="lin" valueType="num">
                                      <p:cBhvr>
                                        <p:cTn id="278" dur="4555"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9" dur="1660"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0" dur="1660" tmFilter="0, 0; 0.125,0.2665; 0.25,0.4; 0.375,0.465; 0.5,0.5;  0.625,0.535; 0.75,0.6; 0.875,0.7335; 1,1">
                                          <p:stCondLst>
                                            <p:cond delay="1660"/>
                                          </p:stCondLst>
                                        </p:cTn>
                                        <p:tgtEl>
                                          <p:spTgt spid="26"/>
                                        </p:tgtEl>
                                        <p:attrNameLst>
                                          <p:attrName>ppt_y</p:attrName>
                                        </p:attrNameLst>
                                      </p:cBhvr>
                                      <p:tavLst>
                                        <p:tav tm="0" fmla="#ppt_y-sin(pi*$)/9">
                                          <p:val>
                                            <p:fltVal val="0"/>
                                          </p:val>
                                        </p:tav>
                                        <p:tav tm="100000">
                                          <p:val>
                                            <p:fltVal val="1"/>
                                          </p:val>
                                        </p:tav>
                                      </p:tavLst>
                                    </p:anim>
                                    <p:anim calcmode="lin" valueType="num">
                                      <p:cBhvr>
                                        <p:cTn id="281" dur="830" tmFilter="0, 0; 0.125,0.2665; 0.25,0.4; 0.375,0.465; 0.5,0.5;  0.625,0.535; 0.75,0.6; 0.875,0.7335; 1,1">
                                          <p:stCondLst>
                                            <p:cond delay="3310"/>
                                          </p:stCondLst>
                                        </p:cTn>
                                        <p:tgtEl>
                                          <p:spTgt spid="26"/>
                                        </p:tgtEl>
                                        <p:attrNameLst>
                                          <p:attrName>ppt_y</p:attrName>
                                        </p:attrNameLst>
                                      </p:cBhvr>
                                      <p:tavLst>
                                        <p:tav tm="0" fmla="#ppt_y-sin(pi*$)/27">
                                          <p:val>
                                            <p:fltVal val="0"/>
                                          </p:val>
                                        </p:tav>
                                        <p:tav tm="100000">
                                          <p:val>
                                            <p:fltVal val="1"/>
                                          </p:val>
                                        </p:tav>
                                      </p:tavLst>
                                    </p:anim>
                                    <p:anim calcmode="lin" valueType="num">
                                      <p:cBhvr>
                                        <p:cTn id="282" dur="410" tmFilter="0, 0; 0.125,0.2665; 0.25,0.4; 0.375,0.465; 0.5,0.5;  0.625,0.535; 0.75,0.6; 0.875,0.7335; 1,1">
                                          <p:stCondLst>
                                            <p:cond delay="4140"/>
                                          </p:stCondLst>
                                        </p:cTn>
                                        <p:tgtEl>
                                          <p:spTgt spid="26"/>
                                        </p:tgtEl>
                                        <p:attrNameLst>
                                          <p:attrName>ppt_y</p:attrName>
                                        </p:attrNameLst>
                                      </p:cBhvr>
                                      <p:tavLst>
                                        <p:tav tm="0" fmla="#ppt_y-sin(pi*$)/81">
                                          <p:val>
                                            <p:fltVal val="0"/>
                                          </p:val>
                                        </p:tav>
                                        <p:tav tm="100000">
                                          <p:val>
                                            <p:fltVal val="1"/>
                                          </p:val>
                                        </p:tav>
                                      </p:tavLst>
                                    </p:anim>
                                    <p:animScale>
                                      <p:cBhvr>
                                        <p:cTn id="283" dur="65">
                                          <p:stCondLst>
                                            <p:cond delay="1625"/>
                                          </p:stCondLst>
                                        </p:cTn>
                                        <p:tgtEl>
                                          <p:spTgt spid="26"/>
                                        </p:tgtEl>
                                      </p:cBhvr>
                                      <p:to x="100000" y="60000"/>
                                    </p:animScale>
                                    <p:animScale>
                                      <p:cBhvr>
                                        <p:cTn id="284" dur="415" decel="50000">
                                          <p:stCondLst>
                                            <p:cond delay="1690"/>
                                          </p:stCondLst>
                                        </p:cTn>
                                        <p:tgtEl>
                                          <p:spTgt spid="26"/>
                                        </p:tgtEl>
                                      </p:cBhvr>
                                      <p:to x="100000" y="100000"/>
                                    </p:animScale>
                                    <p:animScale>
                                      <p:cBhvr>
                                        <p:cTn id="285" dur="65">
                                          <p:stCondLst>
                                            <p:cond delay="3280"/>
                                          </p:stCondLst>
                                        </p:cTn>
                                        <p:tgtEl>
                                          <p:spTgt spid="26"/>
                                        </p:tgtEl>
                                      </p:cBhvr>
                                      <p:to x="100000" y="80000"/>
                                    </p:animScale>
                                    <p:animScale>
                                      <p:cBhvr>
                                        <p:cTn id="286" dur="415" decel="50000">
                                          <p:stCondLst>
                                            <p:cond delay="3345"/>
                                          </p:stCondLst>
                                        </p:cTn>
                                        <p:tgtEl>
                                          <p:spTgt spid="26"/>
                                        </p:tgtEl>
                                      </p:cBhvr>
                                      <p:to x="100000" y="100000"/>
                                    </p:animScale>
                                    <p:animScale>
                                      <p:cBhvr>
                                        <p:cTn id="287" dur="65">
                                          <p:stCondLst>
                                            <p:cond delay="4105"/>
                                          </p:stCondLst>
                                        </p:cTn>
                                        <p:tgtEl>
                                          <p:spTgt spid="26"/>
                                        </p:tgtEl>
                                      </p:cBhvr>
                                      <p:to x="100000" y="90000"/>
                                    </p:animScale>
                                    <p:animScale>
                                      <p:cBhvr>
                                        <p:cTn id="288" dur="415" decel="50000">
                                          <p:stCondLst>
                                            <p:cond delay="4170"/>
                                          </p:stCondLst>
                                        </p:cTn>
                                        <p:tgtEl>
                                          <p:spTgt spid="26"/>
                                        </p:tgtEl>
                                      </p:cBhvr>
                                      <p:to x="100000" y="100000"/>
                                    </p:animScale>
                                    <p:animScale>
                                      <p:cBhvr>
                                        <p:cTn id="289" dur="65">
                                          <p:stCondLst>
                                            <p:cond delay="4520"/>
                                          </p:stCondLst>
                                        </p:cTn>
                                        <p:tgtEl>
                                          <p:spTgt spid="26"/>
                                        </p:tgtEl>
                                      </p:cBhvr>
                                      <p:to x="100000" y="95000"/>
                                    </p:animScale>
                                    <p:animScale>
                                      <p:cBhvr>
                                        <p:cTn id="290" dur="415" decel="50000">
                                          <p:stCondLst>
                                            <p:cond delay="4585"/>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animBg="1"/>
      <p:bldP spid="16" grpId="0" animBg="1"/>
      <p:bldP spid="6" grpId="0" animBg="1"/>
      <p:bldP spid="43" grpId="0" animBg="1"/>
      <p:bldP spid="44" grpId="0" animBg="1"/>
      <p:bldP spid="45" grpId="0" animBg="1"/>
      <p:bldP spid="46" grpId="0" animBg="1"/>
      <p:bldP spid="47" grpId="0" animBg="1"/>
      <p:bldP spid="48" grpId="0" animBg="1"/>
      <p:bldP spid="49" grpId="0" animBg="1"/>
      <p:bldP spid="50" grpId="0" animBg="1"/>
      <p:bldP spid="20" grpId="0" animBg="1"/>
      <p:bldP spid="21"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530" y="0"/>
            <a:ext cx="7520940" cy="857232"/>
          </a:xfrm>
          <a:solidFill>
            <a:srgbClr val="FFCCFF"/>
          </a:solidFill>
        </p:spPr>
        <p:style>
          <a:lnRef idx="1">
            <a:schemeClr val="accent2"/>
          </a:lnRef>
          <a:fillRef idx="2">
            <a:schemeClr val="accent2"/>
          </a:fillRef>
          <a:effectRef idx="1">
            <a:schemeClr val="accent2"/>
          </a:effectRef>
          <a:fontRef idx="minor">
            <a:schemeClr val="dk1"/>
          </a:fontRef>
        </p:style>
        <p:txBody>
          <a:bodyPr>
            <a:noAutofit/>
          </a:bodyPr>
          <a:lstStyle/>
          <a:p>
            <a:pPr algn="ctr" rtl="1"/>
            <a:r>
              <a:rPr lang="ar-DZ" sz="6000" b="1"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Arabic Typesetting" pitchFamily="66" charset="-78"/>
                <a:cs typeface="Arabic Typesetting" pitchFamily="66" charset="-78"/>
              </a:rPr>
              <a:t>دلالات</a:t>
            </a:r>
            <a:r>
              <a:rPr lang="ar-DZ" sz="6000"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ysClr val="windowText" lastClr="000000"/>
                </a:solidFill>
                <a:effectLst>
                  <a:outerShdw blurRad="41275" dist="12700" dir="12000000" algn="tl" rotWithShape="0">
                    <a:srgbClr val="000000">
                      <a:alpha val="40000"/>
                    </a:srgbClr>
                  </a:outerShdw>
                </a:effectLst>
                <a:latin typeface="Arabic Typesetting" pitchFamily="66" charset="-78"/>
                <a:cs typeface="Arabic Typesetting" pitchFamily="66" charset="-78"/>
              </a:rPr>
              <a:t> </a:t>
            </a:r>
            <a:r>
              <a:rPr lang="ar-DZ" sz="6000" b="1"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Arabic Typesetting" pitchFamily="66" charset="-78"/>
                <a:cs typeface="Arabic Typesetting" pitchFamily="66" charset="-78"/>
                <a:hlinkClick r:id="rId2" action="ppaction://hlinkfile"/>
              </a:rPr>
              <a:t>ملمح التخرج</a:t>
            </a:r>
            <a:endParaRPr lang="fr-FR" sz="6000"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ysClr val="windowText" lastClr="000000"/>
              </a:solidFill>
              <a:effectLst>
                <a:outerShdw blurRad="41275" dist="12700" dir="12000000" algn="tl" rotWithShape="0">
                  <a:srgbClr val="000000">
                    <a:alpha val="40000"/>
                  </a:srgbClr>
                </a:outerShdw>
              </a:effectLst>
              <a:latin typeface="Arabic Typesetting" pitchFamily="66" charset="-78"/>
              <a:cs typeface="Arabic Typesetting" pitchFamily="66" charset="-78"/>
            </a:endParaRPr>
          </a:p>
        </p:txBody>
      </p:sp>
      <p:sp>
        <p:nvSpPr>
          <p:cNvPr id="8" name="Rectangle avec flèche vers le bas 7"/>
          <p:cNvSpPr/>
          <p:nvPr/>
        </p:nvSpPr>
        <p:spPr>
          <a:xfrm>
            <a:off x="5929322" y="2000240"/>
            <a:ext cx="2928958" cy="857256"/>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4000" b="1" dirty="0" smtClean="0">
              <a:solidFill>
                <a:schemeClr val="tx1"/>
              </a:solidFill>
              <a:latin typeface="Arabic Typesetting" pitchFamily="66" charset="-78"/>
              <a:cs typeface="Arabic Typesetting" pitchFamily="66" charset="-78"/>
            </a:endParaRPr>
          </a:p>
          <a:p>
            <a:pPr algn="ctr" rtl="1"/>
            <a:r>
              <a:rPr lang="ar-DZ" sz="4000" b="1" dirty="0" smtClean="0">
                <a:solidFill>
                  <a:schemeClr val="bg1"/>
                </a:solidFill>
                <a:latin typeface="Arabic Typesetting" pitchFamily="66" charset="-78"/>
                <a:cs typeface="Arabic Typesetting" pitchFamily="66" charset="-78"/>
              </a:rPr>
              <a:t>الكفاءات الختامية </a:t>
            </a:r>
            <a:endParaRPr lang="fr-FR" sz="4000" b="1" dirty="0" smtClean="0">
              <a:solidFill>
                <a:schemeClr val="bg1"/>
              </a:solidFill>
              <a:latin typeface="Arabic Typesetting" pitchFamily="66" charset="-78"/>
              <a:cs typeface="Arabic Typesetting" pitchFamily="66" charset="-78"/>
            </a:endParaRPr>
          </a:p>
          <a:p>
            <a:pPr algn="ctr" rtl="1"/>
            <a:endParaRPr lang="ar-DZ" sz="4000" b="1" dirty="0" smtClean="0">
              <a:solidFill>
                <a:schemeClr val="tx1"/>
              </a:solidFill>
              <a:latin typeface="Arabic Typesetting" pitchFamily="66" charset="-78"/>
              <a:cs typeface="Arabic Typesetting" pitchFamily="66" charset="-78"/>
            </a:endParaRPr>
          </a:p>
        </p:txBody>
      </p:sp>
      <p:sp>
        <p:nvSpPr>
          <p:cNvPr id="10" name="Rectangle avec flèche vers le bas 9"/>
          <p:cNvSpPr/>
          <p:nvPr/>
        </p:nvSpPr>
        <p:spPr>
          <a:xfrm>
            <a:off x="3071802" y="2000240"/>
            <a:ext cx="2857520" cy="857256"/>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smtClean="0">
                <a:solidFill>
                  <a:schemeClr val="bg1"/>
                </a:solidFill>
                <a:latin typeface="Arabic Typesetting" pitchFamily="66" charset="-78"/>
                <a:cs typeface="Arabic Typesetting" pitchFamily="66" charset="-78"/>
              </a:rPr>
              <a:t>المواقف والقيم </a:t>
            </a:r>
            <a:endParaRPr lang="fr-FR" sz="4000" b="1" dirty="0">
              <a:solidFill>
                <a:schemeClr val="bg1"/>
              </a:solidFill>
              <a:latin typeface="Arabic Typesetting" pitchFamily="66" charset="-78"/>
              <a:cs typeface="Arabic Typesetting" pitchFamily="66" charset="-78"/>
            </a:endParaRPr>
          </a:p>
        </p:txBody>
      </p:sp>
      <p:sp>
        <p:nvSpPr>
          <p:cNvPr id="11" name="Rectangle avec flèche vers le bas 10"/>
          <p:cNvSpPr/>
          <p:nvPr/>
        </p:nvSpPr>
        <p:spPr>
          <a:xfrm>
            <a:off x="214282" y="2000240"/>
            <a:ext cx="2857520" cy="857256"/>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smtClean="0">
                <a:solidFill>
                  <a:schemeClr val="bg1"/>
                </a:solidFill>
                <a:latin typeface="Arabic Typesetting" pitchFamily="66" charset="-78"/>
                <a:cs typeface="Arabic Typesetting" pitchFamily="66" charset="-78"/>
              </a:rPr>
              <a:t>الكفاءات العرضية</a:t>
            </a:r>
            <a:endParaRPr lang="fr-FR" sz="4000" b="1" dirty="0">
              <a:solidFill>
                <a:schemeClr val="bg1"/>
              </a:solidFill>
              <a:latin typeface="Arabic Typesetting" pitchFamily="66" charset="-78"/>
              <a:cs typeface="Arabic Typesetting" pitchFamily="66" charset="-78"/>
            </a:endParaRPr>
          </a:p>
        </p:txBody>
      </p:sp>
      <p:sp>
        <p:nvSpPr>
          <p:cNvPr id="48" name="Flèche vers le bas 47"/>
          <p:cNvSpPr/>
          <p:nvPr/>
        </p:nvSpPr>
        <p:spPr>
          <a:xfrm>
            <a:off x="4429124" y="857232"/>
            <a:ext cx="428628" cy="2857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Cylindre 11"/>
          <p:cNvSpPr/>
          <p:nvPr/>
        </p:nvSpPr>
        <p:spPr>
          <a:xfrm>
            <a:off x="3214678" y="2857496"/>
            <a:ext cx="2571768" cy="785818"/>
          </a:xfrm>
          <a:prstGeom prst="ca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الهوية الوطنية </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Cylindre 12"/>
          <p:cNvSpPr/>
          <p:nvPr/>
        </p:nvSpPr>
        <p:spPr>
          <a:xfrm>
            <a:off x="6143636" y="2857496"/>
            <a:ext cx="2643206" cy="785818"/>
          </a:xfrm>
          <a:prstGeom prst="can">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ar-DZ" sz="2400" b="1" spc="150" dirty="0" smtClean="0">
                <a:ln w="11430"/>
                <a:solidFill>
                  <a:schemeClr val="bg1"/>
                </a:solidFill>
                <a:effectLst>
                  <a:outerShdw blurRad="25400" algn="tl" rotWithShape="0">
                    <a:srgbClr val="000000">
                      <a:alpha val="43000"/>
                    </a:srgbClr>
                  </a:outerShdw>
                </a:effectLst>
              </a:rPr>
              <a:t>الميدان 01</a:t>
            </a:r>
            <a:endParaRPr lang="fr-FR" sz="2400" b="1" spc="150" dirty="0">
              <a:ln w="11430"/>
              <a:solidFill>
                <a:schemeClr val="bg1"/>
              </a:solidFill>
              <a:effectLst>
                <a:outerShdw blurRad="25400" algn="tl" rotWithShape="0">
                  <a:srgbClr val="000000">
                    <a:alpha val="43000"/>
                  </a:srgbClr>
                </a:outerShdw>
              </a:effectLst>
            </a:endParaRPr>
          </a:p>
        </p:txBody>
      </p:sp>
      <p:sp>
        <p:nvSpPr>
          <p:cNvPr id="14" name="Cylindre 13"/>
          <p:cNvSpPr/>
          <p:nvPr/>
        </p:nvSpPr>
        <p:spPr>
          <a:xfrm>
            <a:off x="6143636" y="3500438"/>
            <a:ext cx="2643206" cy="785818"/>
          </a:xfrm>
          <a:prstGeom prst="can">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ar-DZ" sz="2400" b="1" spc="150" dirty="0" smtClean="0">
                <a:ln w="11430"/>
                <a:solidFill>
                  <a:schemeClr val="bg1"/>
                </a:solidFill>
                <a:effectLst>
                  <a:outerShdw blurRad="25400" algn="tl" rotWithShape="0">
                    <a:srgbClr val="000000">
                      <a:alpha val="43000"/>
                    </a:srgbClr>
                  </a:outerShdw>
                </a:effectLst>
              </a:rPr>
              <a:t>الميدان 02</a:t>
            </a:r>
            <a:endParaRPr lang="fr-FR" sz="2400" b="1" spc="150" dirty="0">
              <a:ln w="11430"/>
              <a:solidFill>
                <a:schemeClr val="bg1"/>
              </a:solidFill>
              <a:effectLst>
                <a:outerShdw blurRad="25400" algn="tl" rotWithShape="0">
                  <a:srgbClr val="000000">
                    <a:alpha val="43000"/>
                  </a:srgbClr>
                </a:outerShdw>
              </a:effectLst>
            </a:endParaRPr>
          </a:p>
        </p:txBody>
      </p:sp>
      <p:sp>
        <p:nvSpPr>
          <p:cNvPr id="15" name="Cylindre 14"/>
          <p:cNvSpPr/>
          <p:nvPr/>
        </p:nvSpPr>
        <p:spPr>
          <a:xfrm>
            <a:off x="6143636" y="4143380"/>
            <a:ext cx="2643206" cy="785818"/>
          </a:xfrm>
          <a:prstGeom prst="can">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ar-DZ" sz="2400" b="1" spc="150" dirty="0" smtClean="0">
                <a:ln w="11430"/>
                <a:solidFill>
                  <a:schemeClr val="bg1"/>
                </a:solidFill>
                <a:effectLst>
                  <a:outerShdw blurRad="25400" algn="tl" rotWithShape="0">
                    <a:srgbClr val="000000">
                      <a:alpha val="43000"/>
                    </a:srgbClr>
                  </a:outerShdw>
                </a:effectLst>
              </a:rPr>
              <a:t>الميدان 03</a:t>
            </a:r>
            <a:endParaRPr lang="fr-FR" sz="2400" b="1" spc="150" dirty="0">
              <a:ln w="11430"/>
              <a:solidFill>
                <a:schemeClr val="bg1"/>
              </a:solidFill>
              <a:effectLst>
                <a:outerShdw blurRad="25400" algn="tl" rotWithShape="0">
                  <a:srgbClr val="000000">
                    <a:alpha val="43000"/>
                  </a:srgbClr>
                </a:outerShdw>
              </a:effectLst>
            </a:endParaRPr>
          </a:p>
        </p:txBody>
      </p:sp>
      <p:sp>
        <p:nvSpPr>
          <p:cNvPr id="16" name="Cylindre 15"/>
          <p:cNvSpPr/>
          <p:nvPr/>
        </p:nvSpPr>
        <p:spPr>
          <a:xfrm>
            <a:off x="3214678" y="4786322"/>
            <a:ext cx="2571768" cy="78581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000" b="1" spc="150" dirty="0" smtClean="0">
                <a:ln w="11430"/>
                <a:solidFill>
                  <a:schemeClr val="bg1"/>
                </a:solidFill>
                <a:effectLst>
                  <a:outerShdw blurRad="25400" algn="tl" rotWithShape="0">
                    <a:srgbClr val="000000">
                      <a:alpha val="43000"/>
                    </a:srgbClr>
                  </a:outerShdw>
                </a:effectLst>
              </a:rPr>
              <a:t>التفتح على العالم </a:t>
            </a:r>
            <a:endParaRPr lang="fr-FR" sz="2000" b="1" spc="150" dirty="0">
              <a:ln w="11430"/>
              <a:solidFill>
                <a:schemeClr val="bg1"/>
              </a:solidFill>
              <a:effectLst>
                <a:outerShdw blurRad="25400" algn="tl" rotWithShape="0">
                  <a:srgbClr val="000000">
                    <a:alpha val="43000"/>
                  </a:srgbClr>
                </a:outerShdw>
              </a:effectLst>
            </a:endParaRPr>
          </a:p>
        </p:txBody>
      </p:sp>
      <p:sp>
        <p:nvSpPr>
          <p:cNvPr id="17" name="Cylindre 16"/>
          <p:cNvSpPr/>
          <p:nvPr/>
        </p:nvSpPr>
        <p:spPr>
          <a:xfrm>
            <a:off x="3214678" y="4143380"/>
            <a:ext cx="2571768" cy="78581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400" b="1" spc="150" dirty="0" smtClean="0">
                <a:ln w="11430"/>
                <a:solidFill>
                  <a:schemeClr val="bg1"/>
                </a:solidFill>
                <a:effectLst>
                  <a:outerShdw blurRad="25400" algn="tl" rotWithShape="0">
                    <a:srgbClr val="000000">
                      <a:alpha val="43000"/>
                    </a:srgbClr>
                  </a:outerShdw>
                </a:effectLst>
              </a:rPr>
              <a:t>الضمير الوطني </a:t>
            </a:r>
            <a:endParaRPr lang="fr-FR" sz="2400" b="1" spc="150" dirty="0">
              <a:ln w="11430"/>
              <a:solidFill>
                <a:schemeClr val="bg1"/>
              </a:solidFill>
              <a:effectLst>
                <a:outerShdw blurRad="25400" algn="tl" rotWithShape="0">
                  <a:srgbClr val="000000">
                    <a:alpha val="43000"/>
                  </a:srgbClr>
                </a:outerShdw>
              </a:effectLst>
            </a:endParaRPr>
          </a:p>
        </p:txBody>
      </p:sp>
      <p:sp>
        <p:nvSpPr>
          <p:cNvPr id="18" name="Cylindre 17"/>
          <p:cNvSpPr/>
          <p:nvPr/>
        </p:nvSpPr>
        <p:spPr>
          <a:xfrm>
            <a:off x="3214678" y="3500438"/>
            <a:ext cx="2571768" cy="78581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ar-DZ" sz="2400" b="1" spc="150" dirty="0" smtClean="0">
              <a:ln w="11430"/>
              <a:solidFill>
                <a:schemeClr val="tx1"/>
              </a:solidFill>
              <a:effectLst>
                <a:outerShdw blurRad="25400" algn="tl" rotWithShape="0">
                  <a:srgbClr val="000000">
                    <a:alpha val="43000"/>
                  </a:srgbClr>
                </a:outerShdw>
              </a:effectLst>
            </a:endParaRPr>
          </a:p>
          <a:p>
            <a:pPr algn="ctr"/>
            <a:r>
              <a:rPr lang="ar-DZ" sz="2400" b="1" dirty="0" smtClean="0">
                <a:ln w="1905"/>
                <a:solidFill>
                  <a:schemeClr val="bg1"/>
                </a:solidFill>
                <a:effectLst>
                  <a:innerShdw blurRad="69850" dist="43180" dir="5400000">
                    <a:srgbClr val="000000">
                      <a:alpha val="65000"/>
                    </a:srgbClr>
                  </a:innerShdw>
                </a:effectLst>
              </a:rPr>
              <a:t>المواطنة </a:t>
            </a:r>
            <a:endParaRPr lang="fr-FR" sz="2400" b="1" spc="150" dirty="0" smtClean="0">
              <a:ln w="11430"/>
              <a:solidFill>
                <a:schemeClr val="bg1"/>
              </a:solidFill>
              <a:effectLst>
                <a:outerShdw blurRad="25400" algn="tl" rotWithShape="0">
                  <a:srgbClr val="000000">
                    <a:alpha val="43000"/>
                  </a:srgbClr>
                </a:outerShdw>
              </a:effectLst>
            </a:endParaRPr>
          </a:p>
          <a:p>
            <a:pPr algn="ctr"/>
            <a:endParaRPr lang="fr-FR" sz="2400" b="1" spc="50" dirty="0">
              <a:ln w="11430"/>
              <a:solidFill>
                <a:schemeClr val="tx1"/>
              </a:solidFill>
              <a:effectLst>
                <a:outerShdw blurRad="76200" dist="50800" dir="5400000" algn="tl" rotWithShape="0">
                  <a:srgbClr val="000000">
                    <a:alpha val="65000"/>
                  </a:srgbClr>
                </a:outerShdw>
              </a:effectLst>
            </a:endParaRPr>
          </a:p>
        </p:txBody>
      </p:sp>
      <p:sp>
        <p:nvSpPr>
          <p:cNvPr id="19" name="Cylindre 18"/>
          <p:cNvSpPr/>
          <p:nvPr/>
        </p:nvSpPr>
        <p:spPr>
          <a:xfrm>
            <a:off x="428596" y="2857496"/>
            <a:ext cx="2571768" cy="785818"/>
          </a:xfrm>
          <a:prstGeom prst="can">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400" b="1" spc="50" dirty="0" smtClean="0">
                <a:ln w="11430"/>
                <a:solidFill>
                  <a:schemeClr val="bg1"/>
                </a:solidFill>
                <a:effectLst>
                  <a:outerShdw blurRad="76200" dist="50800" dir="5400000" algn="tl" rotWithShape="0">
                    <a:srgbClr val="000000">
                      <a:alpha val="65000"/>
                    </a:srgbClr>
                  </a:outerShdw>
                </a:effectLst>
              </a:rPr>
              <a:t>الطابع الفكري </a:t>
            </a:r>
            <a:endParaRPr lang="fr-FR" sz="2400" b="1" spc="50" dirty="0">
              <a:ln w="11430"/>
              <a:solidFill>
                <a:schemeClr val="bg1"/>
              </a:solidFill>
              <a:effectLst>
                <a:outerShdw blurRad="76200" dist="50800" dir="5400000" algn="tl" rotWithShape="0">
                  <a:srgbClr val="000000">
                    <a:alpha val="65000"/>
                  </a:srgbClr>
                </a:outerShdw>
              </a:effectLst>
            </a:endParaRPr>
          </a:p>
        </p:txBody>
      </p:sp>
      <p:sp>
        <p:nvSpPr>
          <p:cNvPr id="32" name="Rectangle à coins arrondis 31"/>
          <p:cNvSpPr/>
          <p:nvPr/>
        </p:nvSpPr>
        <p:spPr>
          <a:xfrm>
            <a:off x="0" y="5786454"/>
            <a:ext cx="9144000" cy="5000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DZ" sz="28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ction="ppaction://hlinkfile"/>
              </a:rPr>
              <a:t>مخطط الموارد لبناء كفاءة</a:t>
            </a:r>
            <a:r>
              <a:rPr lang="ar-DZ" sz="28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DZ" sz="2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r-DZ"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مصفوفة الموارد المعرفية والمنهجية“ </a:t>
            </a:r>
            <a:r>
              <a:rPr lang="ar-DZ"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(بدلالة المرحلة)</a:t>
            </a:r>
            <a:endParaRPr lang="fr-FR"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Rectangle à coins arrondis 22"/>
          <p:cNvSpPr/>
          <p:nvPr/>
        </p:nvSpPr>
        <p:spPr>
          <a:xfrm>
            <a:off x="2571736" y="6357934"/>
            <a:ext cx="4000528" cy="50006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DZ"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hlinkClick r:id="rId5" action="ppaction://hlinkfile"/>
              </a:rPr>
              <a:t>البرامج</a:t>
            </a:r>
            <a:r>
              <a:rPr lang="ar-DZ"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السنوية</a:t>
            </a:r>
            <a:r>
              <a:rPr lang="ar-DZ" sz="105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هنا الوثيقة)</a:t>
            </a:r>
            <a:endParaRPr lang="fr-FR" sz="2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cxnSp>
        <p:nvCxnSpPr>
          <p:cNvPr id="34" name="Connecteur en angle 33"/>
          <p:cNvCxnSpPr>
            <a:endCxn id="23" idx="1"/>
          </p:cNvCxnSpPr>
          <p:nvPr/>
        </p:nvCxnSpPr>
        <p:spPr>
          <a:xfrm>
            <a:off x="357158" y="6286520"/>
            <a:ext cx="2214578" cy="32144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8" name="Connecteur en angle 37"/>
          <p:cNvCxnSpPr>
            <a:endCxn id="23" idx="3"/>
          </p:cNvCxnSpPr>
          <p:nvPr/>
        </p:nvCxnSpPr>
        <p:spPr>
          <a:xfrm rot="10800000" flipV="1">
            <a:off x="6572264" y="6286519"/>
            <a:ext cx="1857388" cy="32144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3" name="Rectangle avec flèche vers le bas 32"/>
          <p:cNvSpPr/>
          <p:nvPr/>
        </p:nvSpPr>
        <p:spPr>
          <a:xfrm>
            <a:off x="857224" y="1142984"/>
            <a:ext cx="7572428" cy="857256"/>
          </a:xfrm>
          <a:prstGeom prst="downArrowCallou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b="1" dirty="0" smtClean="0">
                <a:solidFill>
                  <a:schemeClr val="bg1"/>
                </a:solidFill>
                <a:latin typeface="Arabic Typesetting" pitchFamily="66" charset="-78"/>
                <a:cs typeface="Arabic Typesetting" pitchFamily="66" charset="-78"/>
              </a:rPr>
              <a:t>الكفاءة الشاملة</a:t>
            </a:r>
            <a:endParaRPr lang="fr-FR" sz="4800" b="1" dirty="0">
              <a:solidFill>
                <a:schemeClr val="bg1"/>
              </a:solidFill>
              <a:latin typeface="Arabic Typesetting" pitchFamily="66" charset="-78"/>
              <a:cs typeface="Arabic Typesetting" pitchFamily="66" charset="-78"/>
            </a:endParaRPr>
          </a:p>
        </p:txBody>
      </p:sp>
      <p:sp>
        <p:nvSpPr>
          <p:cNvPr id="35" name="Cylindre 34"/>
          <p:cNvSpPr/>
          <p:nvPr/>
        </p:nvSpPr>
        <p:spPr>
          <a:xfrm>
            <a:off x="6143636" y="4786322"/>
            <a:ext cx="2643206" cy="785818"/>
          </a:xfrm>
          <a:prstGeom prst="can">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ar-DZ" sz="2400" b="1" cap="all" dirty="0" smtClean="0">
                <a:ln w="0"/>
                <a:solidFill>
                  <a:schemeClr val="bg1"/>
                </a:solidFill>
                <a:effectLst>
                  <a:reflection blurRad="12700" stA="50000" endPos="50000" dist="5000" dir="5400000" sy="-100000" rotWithShape="0"/>
                </a:effectLst>
              </a:rPr>
              <a:t>الميدان 04</a:t>
            </a:r>
            <a:endParaRPr lang="fr-FR" sz="2400" b="1" cap="all" dirty="0">
              <a:ln w="0"/>
              <a:solidFill>
                <a:schemeClr val="bg1"/>
              </a:solidFill>
              <a:effectLst>
                <a:reflection blurRad="12700" stA="50000" endPos="50000" dist="5000" dir="5400000" sy="-100000" rotWithShape="0"/>
              </a:effectLst>
            </a:endParaRPr>
          </a:p>
        </p:txBody>
      </p:sp>
      <p:sp>
        <p:nvSpPr>
          <p:cNvPr id="36" name="Cylindre 35"/>
          <p:cNvSpPr/>
          <p:nvPr/>
        </p:nvSpPr>
        <p:spPr>
          <a:xfrm>
            <a:off x="428596" y="3500438"/>
            <a:ext cx="2571768" cy="785818"/>
          </a:xfrm>
          <a:prstGeom prst="can">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400" b="1" spc="50" dirty="0" smtClean="0">
                <a:ln w="11430"/>
                <a:solidFill>
                  <a:schemeClr val="bg1"/>
                </a:solidFill>
                <a:effectLst>
                  <a:outerShdw blurRad="76200" dist="50800" dir="5400000" algn="tl" rotWithShape="0">
                    <a:srgbClr val="000000">
                      <a:alpha val="65000"/>
                    </a:srgbClr>
                  </a:outerShdw>
                </a:effectLst>
              </a:rPr>
              <a:t>الطابع المنهجي </a:t>
            </a:r>
            <a:endParaRPr lang="fr-FR" sz="2400" b="1" spc="50" dirty="0">
              <a:ln w="11430"/>
              <a:solidFill>
                <a:schemeClr val="bg1"/>
              </a:solidFill>
              <a:effectLst>
                <a:outerShdw blurRad="76200" dist="50800" dir="5400000" algn="tl" rotWithShape="0">
                  <a:srgbClr val="000000">
                    <a:alpha val="65000"/>
                  </a:srgbClr>
                </a:outerShdw>
              </a:effectLst>
            </a:endParaRPr>
          </a:p>
        </p:txBody>
      </p:sp>
      <p:sp>
        <p:nvSpPr>
          <p:cNvPr id="37" name="Cylindre 36"/>
          <p:cNvSpPr/>
          <p:nvPr/>
        </p:nvSpPr>
        <p:spPr>
          <a:xfrm>
            <a:off x="428596" y="4214818"/>
            <a:ext cx="2571768" cy="785818"/>
          </a:xfrm>
          <a:prstGeom prst="can">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400" b="1" spc="50" dirty="0" smtClean="0">
                <a:ln w="11430"/>
                <a:solidFill>
                  <a:schemeClr val="bg1"/>
                </a:solidFill>
                <a:effectLst>
                  <a:outerShdw blurRad="76200" dist="50800" dir="5400000" algn="tl" rotWithShape="0">
                    <a:srgbClr val="000000">
                      <a:alpha val="65000"/>
                    </a:srgbClr>
                  </a:outerShdw>
                </a:effectLst>
              </a:rPr>
              <a:t>الطابع التواصلي </a:t>
            </a:r>
            <a:endParaRPr lang="fr-FR" sz="2400" b="1" spc="50" dirty="0">
              <a:ln w="11430"/>
              <a:solidFill>
                <a:schemeClr val="bg1"/>
              </a:solidFill>
              <a:effectLst>
                <a:outerShdw blurRad="76200" dist="50800" dir="5400000" algn="tl" rotWithShape="0">
                  <a:srgbClr val="000000">
                    <a:alpha val="65000"/>
                  </a:srgbClr>
                </a:outerShdw>
              </a:effectLst>
            </a:endParaRPr>
          </a:p>
        </p:txBody>
      </p:sp>
      <p:sp>
        <p:nvSpPr>
          <p:cNvPr id="39" name="Cylindre 38"/>
          <p:cNvSpPr/>
          <p:nvPr/>
        </p:nvSpPr>
        <p:spPr>
          <a:xfrm>
            <a:off x="428596" y="4857760"/>
            <a:ext cx="2571768" cy="785818"/>
          </a:xfrm>
          <a:prstGeom prst="can">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2400" b="1" spc="50" dirty="0" smtClean="0">
                <a:ln w="11430"/>
                <a:solidFill>
                  <a:schemeClr val="bg1"/>
                </a:solidFill>
                <a:effectLst>
                  <a:outerShdw blurRad="76200" dist="50800" dir="5400000" algn="tl" rotWithShape="0">
                    <a:srgbClr val="000000">
                      <a:alpha val="65000"/>
                    </a:srgbClr>
                  </a:outerShdw>
                </a:effectLst>
              </a:rPr>
              <a:t>الطابع الشخصي/الاجتماعي</a:t>
            </a:r>
            <a:endParaRPr lang="fr-FR" sz="2400" b="1" spc="50" dirty="0">
              <a:ln w="11430"/>
              <a:solidFill>
                <a:schemeClr val="bg1"/>
              </a:solidFill>
              <a:effectLst>
                <a:outerShdw blurRad="76200" dist="50800" dir="5400000" algn="tl" rotWithShape="0">
                  <a:srgbClr val="000000">
                    <a:alpha val="65000"/>
                  </a:srgbClr>
                </a:outerShdw>
              </a:effectLst>
            </a:endParaRPr>
          </a:p>
        </p:txBody>
      </p:sp>
      <p:sp>
        <p:nvSpPr>
          <p:cNvPr id="24" name="Flèche vers le bas 23"/>
          <p:cNvSpPr/>
          <p:nvPr/>
        </p:nvSpPr>
        <p:spPr>
          <a:xfrm>
            <a:off x="4429124" y="1643050"/>
            <a:ext cx="428628" cy="3571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1450">
                                          <p:stCondLst>
                                            <p:cond delay="0"/>
                                          </p:stCondLst>
                                        </p:cTn>
                                        <p:tgtEl>
                                          <p:spTgt spid="48"/>
                                        </p:tgtEl>
                                      </p:cBhvr>
                                    </p:animEffect>
                                    <p:anim calcmode="lin" valueType="num">
                                      <p:cBhvr>
                                        <p:cTn id="26" dur="4555"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7" dur="166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8" dur="1660" tmFilter="0, 0; 0.125,0.2665; 0.25,0.4; 0.375,0.465; 0.5,0.5;  0.625,0.535; 0.75,0.6; 0.875,0.7335; 1,1">
                                          <p:stCondLst>
                                            <p:cond delay="1660"/>
                                          </p:stCondLst>
                                        </p:cTn>
                                        <p:tgtEl>
                                          <p:spTgt spid="48"/>
                                        </p:tgtEl>
                                        <p:attrNameLst>
                                          <p:attrName>ppt_y</p:attrName>
                                        </p:attrNameLst>
                                      </p:cBhvr>
                                      <p:tavLst>
                                        <p:tav tm="0" fmla="#ppt_y-sin(pi*$)/9">
                                          <p:val>
                                            <p:fltVal val="0"/>
                                          </p:val>
                                        </p:tav>
                                        <p:tav tm="100000">
                                          <p:val>
                                            <p:fltVal val="1"/>
                                          </p:val>
                                        </p:tav>
                                      </p:tavLst>
                                    </p:anim>
                                    <p:anim calcmode="lin" valueType="num">
                                      <p:cBhvr>
                                        <p:cTn id="29" dur="830" tmFilter="0, 0; 0.125,0.2665; 0.25,0.4; 0.375,0.465; 0.5,0.5;  0.625,0.535; 0.75,0.6; 0.875,0.7335; 1,1">
                                          <p:stCondLst>
                                            <p:cond delay="3310"/>
                                          </p:stCondLst>
                                        </p:cTn>
                                        <p:tgtEl>
                                          <p:spTgt spid="48"/>
                                        </p:tgtEl>
                                        <p:attrNameLst>
                                          <p:attrName>ppt_y</p:attrName>
                                        </p:attrNameLst>
                                      </p:cBhvr>
                                      <p:tavLst>
                                        <p:tav tm="0" fmla="#ppt_y-sin(pi*$)/27">
                                          <p:val>
                                            <p:fltVal val="0"/>
                                          </p:val>
                                        </p:tav>
                                        <p:tav tm="100000">
                                          <p:val>
                                            <p:fltVal val="1"/>
                                          </p:val>
                                        </p:tav>
                                      </p:tavLst>
                                    </p:anim>
                                    <p:anim calcmode="lin" valueType="num">
                                      <p:cBhvr>
                                        <p:cTn id="30" dur="410" tmFilter="0, 0; 0.125,0.2665; 0.25,0.4; 0.375,0.465; 0.5,0.5;  0.625,0.535; 0.75,0.6; 0.875,0.7335; 1,1">
                                          <p:stCondLst>
                                            <p:cond delay="4140"/>
                                          </p:stCondLst>
                                        </p:cTn>
                                        <p:tgtEl>
                                          <p:spTgt spid="48"/>
                                        </p:tgtEl>
                                        <p:attrNameLst>
                                          <p:attrName>ppt_y</p:attrName>
                                        </p:attrNameLst>
                                      </p:cBhvr>
                                      <p:tavLst>
                                        <p:tav tm="0" fmla="#ppt_y-sin(pi*$)/81">
                                          <p:val>
                                            <p:fltVal val="0"/>
                                          </p:val>
                                        </p:tav>
                                        <p:tav tm="100000">
                                          <p:val>
                                            <p:fltVal val="1"/>
                                          </p:val>
                                        </p:tav>
                                      </p:tavLst>
                                    </p:anim>
                                    <p:animScale>
                                      <p:cBhvr>
                                        <p:cTn id="31" dur="65">
                                          <p:stCondLst>
                                            <p:cond delay="1625"/>
                                          </p:stCondLst>
                                        </p:cTn>
                                        <p:tgtEl>
                                          <p:spTgt spid="48"/>
                                        </p:tgtEl>
                                      </p:cBhvr>
                                      <p:to x="100000" y="60000"/>
                                    </p:animScale>
                                    <p:animScale>
                                      <p:cBhvr>
                                        <p:cTn id="32" dur="415" decel="50000">
                                          <p:stCondLst>
                                            <p:cond delay="1690"/>
                                          </p:stCondLst>
                                        </p:cTn>
                                        <p:tgtEl>
                                          <p:spTgt spid="48"/>
                                        </p:tgtEl>
                                      </p:cBhvr>
                                      <p:to x="100000" y="100000"/>
                                    </p:animScale>
                                    <p:animScale>
                                      <p:cBhvr>
                                        <p:cTn id="33" dur="65">
                                          <p:stCondLst>
                                            <p:cond delay="3280"/>
                                          </p:stCondLst>
                                        </p:cTn>
                                        <p:tgtEl>
                                          <p:spTgt spid="48"/>
                                        </p:tgtEl>
                                      </p:cBhvr>
                                      <p:to x="100000" y="80000"/>
                                    </p:animScale>
                                    <p:animScale>
                                      <p:cBhvr>
                                        <p:cTn id="34" dur="415" decel="50000">
                                          <p:stCondLst>
                                            <p:cond delay="3345"/>
                                          </p:stCondLst>
                                        </p:cTn>
                                        <p:tgtEl>
                                          <p:spTgt spid="48"/>
                                        </p:tgtEl>
                                      </p:cBhvr>
                                      <p:to x="100000" y="100000"/>
                                    </p:animScale>
                                    <p:animScale>
                                      <p:cBhvr>
                                        <p:cTn id="35" dur="65">
                                          <p:stCondLst>
                                            <p:cond delay="4105"/>
                                          </p:stCondLst>
                                        </p:cTn>
                                        <p:tgtEl>
                                          <p:spTgt spid="48"/>
                                        </p:tgtEl>
                                      </p:cBhvr>
                                      <p:to x="100000" y="90000"/>
                                    </p:animScale>
                                    <p:animScale>
                                      <p:cBhvr>
                                        <p:cTn id="36" dur="415" decel="50000">
                                          <p:stCondLst>
                                            <p:cond delay="4170"/>
                                          </p:stCondLst>
                                        </p:cTn>
                                        <p:tgtEl>
                                          <p:spTgt spid="48"/>
                                        </p:tgtEl>
                                      </p:cBhvr>
                                      <p:to x="100000" y="100000"/>
                                    </p:animScale>
                                    <p:animScale>
                                      <p:cBhvr>
                                        <p:cTn id="37" dur="65">
                                          <p:stCondLst>
                                            <p:cond delay="4520"/>
                                          </p:stCondLst>
                                        </p:cTn>
                                        <p:tgtEl>
                                          <p:spTgt spid="48"/>
                                        </p:tgtEl>
                                      </p:cBhvr>
                                      <p:to x="100000" y="95000"/>
                                    </p:animScale>
                                    <p:animScale>
                                      <p:cBhvr>
                                        <p:cTn id="38" dur="415" decel="50000">
                                          <p:stCondLst>
                                            <p:cond delay="4585"/>
                                          </p:stCondLst>
                                        </p:cTn>
                                        <p:tgtEl>
                                          <p:spTgt spid="4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1450">
                                          <p:stCondLst>
                                            <p:cond delay="0"/>
                                          </p:stCondLst>
                                        </p:cTn>
                                        <p:tgtEl>
                                          <p:spTgt spid="33"/>
                                        </p:tgtEl>
                                      </p:cBhvr>
                                    </p:animEffect>
                                    <p:anim calcmode="lin" valueType="num">
                                      <p:cBhvr>
                                        <p:cTn id="44" dur="4555"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5" dur="1660"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6" dur="1660" tmFilter="0, 0; 0.125,0.2665; 0.25,0.4; 0.375,0.465; 0.5,0.5;  0.625,0.535; 0.75,0.6; 0.875,0.7335; 1,1">
                                          <p:stCondLst>
                                            <p:cond delay="1660"/>
                                          </p:stCondLst>
                                        </p:cTn>
                                        <p:tgtEl>
                                          <p:spTgt spid="33"/>
                                        </p:tgtEl>
                                        <p:attrNameLst>
                                          <p:attrName>ppt_y</p:attrName>
                                        </p:attrNameLst>
                                      </p:cBhvr>
                                      <p:tavLst>
                                        <p:tav tm="0" fmla="#ppt_y-sin(pi*$)/9">
                                          <p:val>
                                            <p:fltVal val="0"/>
                                          </p:val>
                                        </p:tav>
                                        <p:tav tm="100000">
                                          <p:val>
                                            <p:fltVal val="1"/>
                                          </p:val>
                                        </p:tav>
                                      </p:tavLst>
                                    </p:anim>
                                    <p:anim calcmode="lin" valueType="num">
                                      <p:cBhvr>
                                        <p:cTn id="47" dur="830" tmFilter="0, 0; 0.125,0.2665; 0.25,0.4; 0.375,0.465; 0.5,0.5;  0.625,0.535; 0.75,0.6; 0.875,0.7335; 1,1">
                                          <p:stCondLst>
                                            <p:cond delay="3310"/>
                                          </p:stCondLst>
                                        </p:cTn>
                                        <p:tgtEl>
                                          <p:spTgt spid="33"/>
                                        </p:tgtEl>
                                        <p:attrNameLst>
                                          <p:attrName>ppt_y</p:attrName>
                                        </p:attrNameLst>
                                      </p:cBhvr>
                                      <p:tavLst>
                                        <p:tav tm="0" fmla="#ppt_y-sin(pi*$)/27">
                                          <p:val>
                                            <p:fltVal val="0"/>
                                          </p:val>
                                        </p:tav>
                                        <p:tav tm="100000">
                                          <p:val>
                                            <p:fltVal val="1"/>
                                          </p:val>
                                        </p:tav>
                                      </p:tavLst>
                                    </p:anim>
                                    <p:anim calcmode="lin" valueType="num">
                                      <p:cBhvr>
                                        <p:cTn id="48" dur="410" tmFilter="0, 0; 0.125,0.2665; 0.25,0.4; 0.375,0.465; 0.5,0.5;  0.625,0.535; 0.75,0.6; 0.875,0.7335; 1,1">
                                          <p:stCondLst>
                                            <p:cond delay="4140"/>
                                          </p:stCondLst>
                                        </p:cTn>
                                        <p:tgtEl>
                                          <p:spTgt spid="33"/>
                                        </p:tgtEl>
                                        <p:attrNameLst>
                                          <p:attrName>ppt_y</p:attrName>
                                        </p:attrNameLst>
                                      </p:cBhvr>
                                      <p:tavLst>
                                        <p:tav tm="0" fmla="#ppt_y-sin(pi*$)/81">
                                          <p:val>
                                            <p:fltVal val="0"/>
                                          </p:val>
                                        </p:tav>
                                        <p:tav tm="100000">
                                          <p:val>
                                            <p:fltVal val="1"/>
                                          </p:val>
                                        </p:tav>
                                      </p:tavLst>
                                    </p:anim>
                                    <p:animScale>
                                      <p:cBhvr>
                                        <p:cTn id="49" dur="65">
                                          <p:stCondLst>
                                            <p:cond delay="1625"/>
                                          </p:stCondLst>
                                        </p:cTn>
                                        <p:tgtEl>
                                          <p:spTgt spid="33"/>
                                        </p:tgtEl>
                                      </p:cBhvr>
                                      <p:to x="100000" y="60000"/>
                                    </p:animScale>
                                    <p:animScale>
                                      <p:cBhvr>
                                        <p:cTn id="50" dur="415" decel="50000">
                                          <p:stCondLst>
                                            <p:cond delay="1690"/>
                                          </p:stCondLst>
                                        </p:cTn>
                                        <p:tgtEl>
                                          <p:spTgt spid="33"/>
                                        </p:tgtEl>
                                      </p:cBhvr>
                                      <p:to x="100000" y="100000"/>
                                    </p:animScale>
                                    <p:animScale>
                                      <p:cBhvr>
                                        <p:cTn id="51" dur="65">
                                          <p:stCondLst>
                                            <p:cond delay="3280"/>
                                          </p:stCondLst>
                                        </p:cTn>
                                        <p:tgtEl>
                                          <p:spTgt spid="33"/>
                                        </p:tgtEl>
                                      </p:cBhvr>
                                      <p:to x="100000" y="80000"/>
                                    </p:animScale>
                                    <p:animScale>
                                      <p:cBhvr>
                                        <p:cTn id="52" dur="415" decel="50000">
                                          <p:stCondLst>
                                            <p:cond delay="3345"/>
                                          </p:stCondLst>
                                        </p:cTn>
                                        <p:tgtEl>
                                          <p:spTgt spid="33"/>
                                        </p:tgtEl>
                                      </p:cBhvr>
                                      <p:to x="100000" y="100000"/>
                                    </p:animScale>
                                    <p:animScale>
                                      <p:cBhvr>
                                        <p:cTn id="53" dur="65">
                                          <p:stCondLst>
                                            <p:cond delay="4105"/>
                                          </p:stCondLst>
                                        </p:cTn>
                                        <p:tgtEl>
                                          <p:spTgt spid="33"/>
                                        </p:tgtEl>
                                      </p:cBhvr>
                                      <p:to x="100000" y="90000"/>
                                    </p:animScale>
                                    <p:animScale>
                                      <p:cBhvr>
                                        <p:cTn id="54" dur="415" decel="50000">
                                          <p:stCondLst>
                                            <p:cond delay="4170"/>
                                          </p:stCondLst>
                                        </p:cTn>
                                        <p:tgtEl>
                                          <p:spTgt spid="33"/>
                                        </p:tgtEl>
                                      </p:cBhvr>
                                      <p:to x="100000" y="100000"/>
                                    </p:animScale>
                                    <p:animScale>
                                      <p:cBhvr>
                                        <p:cTn id="55" dur="65">
                                          <p:stCondLst>
                                            <p:cond delay="4520"/>
                                          </p:stCondLst>
                                        </p:cTn>
                                        <p:tgtEl>
                                          <p:spTgt spid="33"/>
                                        </p:tgtEl>
                                      </p:cBhvr>
                                      <p:to x="100000" y="95000"/>
                                    </p:animScale>
                                    <p:animScale>
                                      <p:cBhvr>
                                        <p:cTn id="56" dur="415" decel="50000">
                                          <p:stCondLst>
                                            <p:cond delay="4585"/>
                                          </p:stCondLst>
                                        </p:cTn>
                                        <p:tgtEl>
                                          <p:spTgt spid="3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1450">
                                          <p:stCondLst>
                                            <p:cond delay="0"/>
                                          </p:stCondLst>
                                        </p:cTn>
                                        <p:tgtEl>
                                          <p:spTgt spid="24"/>
                                        </p:tgtEl>
                                      </p:cBhvr>
                                    </p:animEffect>
                                    <p:anim calcmode="lin" valueType="num">
                                      <p:cBhvr>
                                        <p:cTn id="62" dur="4555"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3" dur="1660"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4" dur="1660" tmFilter="0, 0; 0.125,0.2665; 0.25,0.4; 0.375,0.465; 0.5,0.5;  0.625,0.535; 0.75,0.6; 0.875,0.7335; 1,1">
                                          <p:stCondLst>
                                            <p:cond delay="1660"/>
                                          </p:stCondLst>
                                        </p:cTn>
                                        <p:tgtEl>
                                          <p:spTgt spid="24"/>
                                        </p:tgtEl>
                                        <p:attrNameLst>
                                          <p:attrName>ppt_y</p:attrName>
                                        </p:attrNameLst>
                                      </p:cBhvr>
                                      <p:tavLst>
                                        <p:tav tm="0" fmla="#ppt_y-sin(pi*$)/9">
                                          <p:val>
                                            <p:fltVal val="0"/>
                                          </p:val>
                                        </p:tav>
                                        <p:tav tm="100000">
                                          <p:val>
                                            <p:fltVal val="1"/>
                                          </p:val>
                                        </p:tav>
                                      </p:tavLst>
                                    </p:anim>
                                    <p:anim calcmode="lin" valueType="num">
                                      <p:cBhvr>
                                        <p:cTn id="65" dur="830" tmFilter="0, 0; 0.125,0.2665; 0.25,0.4; 0.375,0.465; 0.5,0.5;  0.625,0.535; 0.75,0.6; 0.875,0.7335; 1,1">
                                          <p:stCondLst>
                                            <p:cond delay="3310"/>
                                          </p:stCondLst>
                                        </p:cTn>
                                        <p:tgtEl>
                                          <p:spTgt spid="24"/>
                                        </p:tgtEl>
                                        <p:attrNameLst>
                                          <p:attrName>ppt_y</p:attrName>
                                        </p:attrNameLst>
                                      </p:cBhvr>
                                      <p:tavLst>
                                        <p:tav tm="0" fmla="#ppt_y-sin(pi*$)/27">
                                          <p:val>
                                            <p:fltVal val="0"/>
                                          </p:val>
                                        </p:tav>
                                        <p:tav tm="100000">
                                          <p:val>
                                            <p:fltVal val="1"/>
                                          </p:val>
                                        </p:tav>
                                      </p:tavLst>
                                    </p:anim>
                                    <p:anim calcmode="lin" valueType="num">
                                      <p:cBhvr>
                                        <p:cTn id="66" dur="410" tmFilter="0, 0; 0.125,0.2665; 0.25,0.4; 0.375,0.465; 0.5,0.5;  0.625,0.535; 0.75,0.6; 0.875,0.7335; 1,1">
                                          <p:stCondLst>
                                            <p:cond delay="4140"/>
                                          </p:stCondLst>
                                        </p:cTn>
                                        <p:tgtEl>
                                          <p:spTgt spid="24"/>
                                        </p:tgtEl>
                                        <p:attrNameLst>
                                          <p:attrName>ppt_y</p:attrName>
                                        </p:attrNameLst>
                                      </p:cBhvr>
                                      <p:tavLst>
                                        <p:tav tm="0" fmla="#ppt_y-sin(pi*$)/81">
                                          <p:val>
                                            <p:fltVal val="0"/>
                                          </p:val>
                                        </p:tav>
                                        <p:tav tm="100000">
                                          <p:val>
                                            <p:fltVal val="1"/>
                                          </p:val>
                                        </p:tav>
                                      </p:tavLst>
                                    </p:anim>
                                    <p:animScale>
                                      <p:cBhvr>
                                        <p:cTn id="67" dur="65">
                                          <p:stCondLst>
                                            <p:cond delay="1625"/>
                                          </p:stCondLst>
                                        </p:cTn>
                                        <p:tgtEl>
                                          <p:spTgt spid="24"/>
                                        </p:tgtEl>
                                      </p:cBhvr>
                                      <p:to x="100000" y="60000"/>
                                    </p:animScale>
                                    <p:animScale>
                                      <p:cBhvr>
                                        <p:cTn id="68" dur="415" decel="50000">
                                          <p:stCondLst>
                                            <p:cond delay="1690"/>
                                          </p:stCondLst>
                                        </p:cTn>
                                        <p:tgtEl>
                                          <p:spTgt spid="24"/>
                                        </p:tgtEl>
                                      </p:cBhvr>
                                      <p:to x="100000" y="100000"/>
                                    </p:animScale>
                                    <p:animScale>
                                      <p:cBhvr>
                                        <p:cTn id="69" dur="65">
                                          <p:stCondLst>
                                            <p:cond delay="3280"/>
                                          </p:stCondLst>
                                        </p:cTn>
                                        <p:tgtEl>
                                          <p:spTgt spid="24"/>
                                        </p:tgtEl>
                                      </p:cBhvr>
                                      <p:to x="100000" y="80000"/>
                                    </p:animScale>
                                    <p:animScale>
                                      <p:cBhvr>
                                        <p:cTn id="70" dur="415" decel="50000">
                                          <p:stCondLst>
                                            <p:cond delay="3345"/>
                                          </p:stCondLst>
                                        </p:cTn>
                                        <p:tgtEl>
                                          <p:spTgt spid="24"/>
                                        </p:tgtEl>
                                      </p:cBhvr>
                                      <p:to x="100000" y="100000"/>
                                    </p:animScale>
                                    <p:animScale>
                                      <p:cBhvr>
                                        <p:cTn id="71" dur="65">
                                          <p:stCondLst>
                                            <p:cond delay="4105"/>
                                          </p:stCondLst>
                                        </p:cTn>
                                        <p:tgtEl>
                                          <p:spTgt spid="24"/>
                                        </p:tgtEl>
                                      </p:cBhvr>
                                      <p:to x="100000" y="90000"/>
                                    </p:animScale>
                                    <p:animScale>
                                      <p:cBhvr>
                                        <p:cTn id="72" dur="415" decel="50000">
                                          <p:stCondLst>
                                            <p:cond delay="4170"/>
                                          </p:stCondLst>
                                        </p:cTn>
                                        <p:tgtEl>
                                          <p:spTgt spid="24"/>
                                        </p:tgtEl>
                                      </p:cBhvr>
                                      <p:to x="100000" y="100000"/>
                                    </p:animScale>
                                    <p:animScale>
                                      <p:cBhvr>
                                        <p:cTn id="73" dur="65">
                                          <p:stCondLst>
                                            <p:cond delay="4520"/>
                                          </p:stCondLst>
                                        </p:cTn>
                                        <p:tgtEl>
                                          <p:spTgt spid="24"/>
                                        </p:tgtEl>
                                      </p:cBhvr>
                                      <p:to x="100000" y="95000"/>
                                    </p:animScale>
                                    <p:animScale>
                                      <p:cBhvr>
                                        <p:cTn id="74" dur="415" decel="50000">
                                          <p:stCondLst>
                                            <p:cond delay="4585"/>
                                          </p:stCondLst>
                                        </p:cTn>
                                        <p:tgtEl>
                                          <p:spTgt spid="2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1450">
                                          <p:stCondLst>
                                            <p:cond delay="0"/>
                                          </p:stCondLst>
                                        </p:cTn>
                                        <p:tgtEl>
                                          <p:spTgt spid="8"/>
                                        </p:tgtEl>
                                      </p:cBhvr>
                                    </p:animEffect>
                                    <p:anim calcmode="lin" valueType="num">
                                      <p:cBhvr>
                                        <p:cTn id="80" dur="455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166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1660" tmFilter="0, 0; 0.125,0.2665; 0.25,0.4; 0.375,0.465; 0.5,0.5;  0.625,0.535; 0.75,0.6; 0.875,0.7335; 1,1">
                                          <p:stCondLst>
                                            <p:cond delay="1660"/>
                                          </p:stCondLst>
                                        </p:cTn>
                                        <p:tgtEl>
                                          <p:spTgt spid="8"/>
                                        </p:tgtEl>
                                        <p:attrNameLst>
                                          <p:attrName>ppt_y</p:attrName>
                                        </p:attrNameLst>
                                      </p:cBhvr>
                                      <p:tavLst>
                                        <p:tav tm="0" fmla="#ppt_y-sin(pi*$)/9">
                                          <p:val>
                                            <p:fltVal val="0"/>
                                          </p:val>
                                        </p:tav>
                                        <p:tav tm="100000">
                                          <p:val>
                                            <p:fltVal val="1"/>
                                          </p:val>
                                        </p:tav>
                                      </p:tavLst>
                                    </p:anim>
                                    <p:anim calcmode="lin" valueType="num">
                                      <p:cBhvr>
                                        <p:cTn id="83" dur="830" tmFilter="0, 0; 0.125,0.2665; 0.25,0.4; 0.375,0.465; 0.5,0.5;  0.625,0.535; 0.75,0.6; 0.875,0.7335; 1,1">
                                          <p:stCondLst>
                                            <p:cond delay="3310"/>
                                          </p:stCondLst>
                                        </p:cTn>
                                        <p:tgtEl>
                                          <p:spTgt spid="8"/>
                                        </p:tgtEl>
                                        <p:attrNameLst>
                                          <p:attrName>ppt_y</p:attrName>
                                        </p:attrNameLst>
                                      </p:cBhvr>
                                      <p:tavLst>
                                        <p:tav tm="0" fmla="#ppt_y-sin(pi*$)/27">
                                          <p:val>
                                            <p:fltVal val="0"/>
                                          </p:val>
                                        </p:tav>
                                        <p:tav tm="100000">
                                          <p:val>
                                            <p:fltVal val="1"/>
                                          </p:val>
                                        </p:tav>
                                      </p:tavLst>
                                    </p:anim>
                                    <p:anim calcmode="lin" valueType="num">
                                      <p:cBhvr>
                                        <p:cTn id="84" dur="410" tmFilter="0, 0; 0.125,0.2665; 0.25,0.4; 0.375,0.465; 0.5,0.5;  0.625,0.535; 0.75,0.6; 0.875,0.7335; 1,1">
                                          <p:stCondLst>
                                            <p:cond delay="4140"/>
                                          </p:stCondLst>
                                        </p:cTn>
                                        <p:tgtEl>
                                          <p:spTgt spid="8"/>
                                        </p:tgtEl>
                                        <p:attrNameLst>
                                          <p:attrName>ppt_y</p:attrName>
                                        </p:attrNameLst>
                                      </p:cBhvr>
                                      <p:tavLst>
                                        <p:tav tm="0" fmla="#ppt_y-sin(pi*$)/81">
                                          <p:val>
                                            <p:fltVal val="0"/>
                                          </p:val>
                                        </p:tav>
                                        <p:tav tm="100000">
                                          <p:val>
                                            <p:fltVal val="1"/>
                                          </p:val>
                                        </p:tav>
                                      </p:tavLst>
                                    </p:anim>
                                    <p:animScale>
                                      <p:cBhvr>
                                        <p:cTn id="85" dur="65">
                                          <p:stCondLst>
                                            <p:cond delay="1625"/>
                                          </p:stCondLst>
                                        </p:cTn>
                                        <p:tgtEl>
                                          <p:spTgt spid="8"/>
                                        </p:tgtEl>
                                      </p:cBhvr>
                                      <p:to x="100000" y="60000"/>
                                    </p:animScale>
                                    <p:animScale>
                                      <p:cBhvr>
                                        <p:cTn id="86" dur="415" decel="50000">
                                          <p:stCondLst>
                                            <p:cond delay="1690"/>
                                          </p:stCondLst>
                                        </p:cTn>
                                        <p:tgtEl>
                                          <p:spTgt spid="8"/>
                                        </p:tgtEl>
                                      </p:cBhvr>
                                      <p:to x="100000" y="100000"/>
                                    </p:animScale>
                                    <p:animScale>
                                      <p:cBhvr>
                                        <p:cTn id="87" dur="65">
                                          <p:stCondLst>
                                            <p:cond delay="3280"/>
                                          </p:stCondLst>
                                        </p:cTn>
                                        <p:tgtEl>
                                          <p:spTgt spid="8"/>
                                        </p:tgtEl>
                                      </p:cBhvr>
                                      <p:to x="100000" y="80000"/>
                                    </p:animScale>
                                    <p:animScale>
                                      <p:cBhvr>
                                        <p:cTn id="88" dur="415" decel="50000">
                                          <p:stCondLst>
                                            <p:cond delay="3345"/>
                                          </p:stCondLst>
                                        </p:cTn>
                                        <p:tgtEl>
                                          <p:spTgt spid="8"/>
                                        </p:tgtEl>
                                      </p:cBhvr>
                                      <p:to x="100000" y="100000"/>
                                    </p:animScale>
                                    <p:animScale>
                                      <p:cBhvr>
                                        <p:cTn id="89" dur="65">
                                          <p:stCondLst>
                                            <p:cond delay="4105"/>
                                          </p:stCondLst>
                                        </p:cTn>
                                        <p:tgtEl>
                                          <p:spTgt spid="8"/>
                                        </p:tgtEl>
                                      </p:cBhvr>
                                      <p:to x="100000" y="90000"/>
                                    </p:animScale>
                                    <p:animScale>
                                      <p:cBhvr>
                                        <p:cTn id="90" dur="415" decel="50000">
                                          <p:stCondLst>
                                            <p:cond delay="4170"/>
                                          </p:stCondLst>
                                        </p:cTn>
                                        <p:tgtEl>
                                          <p:spTgt spid="8"/>
                                        </p:tgtEl>
                                      </p:cBhvr>
                                      <p:to x="100000" y="100000"/>
                                    </p:animScale>
                                    <p:animScale>
                                      <p:cBhvr>
                                        <p:cTn id="91" dur="65">
                                          <p:stCondLst>
                                            <p:cond delay="4520"/>
                                          </p:stCondLst>
                                        </p:cTn>
                                        <p:tgtEl>
                                          <p:spTgt spid="8"/>
                                        </p:tgtEl>
                                      </p:cBhvr>
                                      <p:to x="100000" y="95000"/>
                                    </p:animScale>
                                    <p:animScale>
                                      <p:cBhvr>
                                        <p:cTn id="92" dur="415" decel="50000">
                                          <p:stCondLst>
                                            <p:cond delay="4585"/>
                                          </p:stCondLst>
                                        </p:cTn>
                                        <p:tgtEl>
                                          <p:spTgt spid="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1450">
                                          <p:stCondLst>
                                            <p:cond delay="0"/>
                                          </p:stCondLst>
                                        </p:cTn>
                                        <p:tgtEl>
                                          <p:spTgt spid="10"/>
                                        </p:tgtEl>
                                      </p:cBhvr>
                                    </p:animEffect>
                                    <p:anim calcmode="lin" valueType="num">
                                      <p:cBhvr>
                                        <p:cTn id="98" dur="4555"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1660"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1660" tmFilter="0, 0; 0.125,0.2665; 0.25,0.4; 0.375,0.465; 0.5,0.5;  0.625,0.535; 0.75,0.6; 0.875,0.7335; 1,1">
                                          <p:stCondLst>
                                            <p:cond delay="1660"/>
                                          </p:stCondLst>
                                        </p:cTn>
                                        <p:tgtEl>
                                          <p:spTgt spid="10"/>
                                        </p:tgtEl>
                                        <p:attrNameLst>
                                          <p:attrName>ppt_y</p:attrName>
                                        </p:attrNameLst>
                                      </p:cBhvr>
                                      <p:tavLst>
                                        <p:tav tm="0" fmla="#ppt_y-sin(pi*$)/9">
                                          <p:val>
                                            <p:fltVal val="0"/>
                                          </p:val>
                                        </p:tav>
                                        <p:tav tm="100000">
                                          <p:val>
                                            <p:fltVal val="1"/>
                                          </p:val>
                                        </p:tav>
                                      </p:tavLst>
                                    </p:anim>
                                    <p:anim calcmode="lin" valueType="num">
                                      <p:cBhvr>
                                        <p:cTn id="101" dur="830" tmFilter="0, 0; 0.125,0.2665; 0.25,0.4; 0.375,0.465; 0.5,0.5;  0.625,0.535; 0.75,0.6; 0.875,0.7335; 1,1">
                                          <p:stCondLst>
                                            <p:cond delay="3310"/>
                                          </p:stCondLst>
                                        </p:cTn>
                                        <p:tgtEl>
                                          <p:spTgt spid="10"/>
                                        </p:tgtEl>
                                        <p:attrNameLst>
                                          <p:attrName>ppt_y</p:attrName>
                                        </p:attrNameLst>
                                      </p:cBhvr>
                                      <p:tavLst>
                                        <p:tav tm="0" fmla="#ppt_y-sin(pi*$)/27">
                                          <p:val>
                                            <p:fltVal val="0"/>
                                          </p:val>
                                        </p:tav>
                                        <p:tav tm="100000">
                                          <p:val>
                                            <p:fltVal val="1"/>
                                          </p:val>
                                        </p:tav>
                                      </p:tavLst>
                                    </p:anim>
                                    <p:anim calcmode="lin" valueType="num">
                                      <p:cBhvr>
                                        <p:cTn id="102" dur="410" tmFilter="0, 0; 0.125,0.2665; 0.25,0.4; 0.375,0.465; 0.5,0.5;  0.625,0.535; 0.75,0.6; 0.875,0.7335; 1,1">
                                          <p:stCondLst>
                                            <p:cond delay="4140"/>
                                          </p:stCondLst>
                                        </p:cTn>
                                        <p:tgtEl>
                                          <p:spTgt spid="10"/>
                                        </p:tgtEl>
                                        <p:attrNameLst>
                                          <p:attrName>ppt_y</p:attrName>
                                        </p:attrNameLst>
                                      </p:cBhvr>
                                      <p:tavLst>
                                        <p:tav tm="0" fmla="#ppt_y-sin(pi*$)/81">
                                          <p:val>
                                            <p:fltVal val="0"/>
                                          </p:val>
                                        </p:tav>
                                        <p:tav tm="100000">
                                          <p:val>
                                            <p:fltVal val="1"/>
                                          </p:val>
                                        </p:tav>
                                      </p:tavLst>
                                    </p:anim>
                                    <p:animScale>
                                      <p:cBhvr>
                                        <p:cTn id="103" dur="65">
                                          <p:stCondLst>
                                            <p:cond delay="1625"/>
                                          </p:stCondLst>
                                        </p:cTn>
                                        <p:tgtEl>
                                          <p:spTgt spid="10"/>
                                        </p:tgtEl>
                                      </p:cBhvr>
                                      <p:to x="100000" y="60000"/>
                                    </p:animScale>
                                    <p:animScale>
                                      <p:cBhvr>
                                        <p:cTn id="104" dur="415" decel="50000">
                                          <p:stCondLst>
                                            <p:cond delay="1690"/>
                                          </p:stCondLst>
                                        </p:cTn>
                                        <p:tgtEl>
                                          <p:spTgt spid="10"/>
                                        </p:tgtEl>
                                      </p:cBhvr>
                                      <p:to x="100000" y="100000"/>
                                    </p:animScale>
                                    <p:animScale>
                                      <p:cBhvr>
                                        <p:cTn id="105" dur="65">
                                          <p:stCondLst>
                                            <p:cond delay="3280"/>
                                          </p:stCondLst>
                                        </p:cTn>
                                        <p:tgtEl>
                                          <p:spTgt spid="10"/>
                                        </p:tgtEl>
                                      </p:cBhvr>
                                      <p:to x="100000" y="80000"/>
                                    </p:animScale>
                                    <p:animScale>
                                      <p:cBhvr>
                                        <p:cTn id="106" dur="415" decel="50000">
                                          <p:stCondLst>
                                            <p:cond delay="3345"/>
                                          </p:stCondLst>
                                        </p:cTn>
                                        <p:tgtEl>
                                          <p:spTgt spid="10"/>
                                        </p:tgtEl>
                                      </p:cBhvr>
                                      <p:to x="100000" y="100000"/>
                                    </p:animScale>
                                    <p:animScale>
                                      <p:cBhvr>
                                        <p:cTn id="107" dur="65">
                                          <p:stCondLst>
                                            <p:cond delay="4105"/>
                                          </p:stCondLst>
                                        </p:cTn>
                                        <p:tgtEl>
                                          <p:spTgt spid="10"/>
                                        </p:tgtEl>
                                      </p:cBhvr>
                                      <p:to x="100000" y="90000"/>
                                    </p:animScale>
                                    <p:animScale>
                                      <p:cBhvr>
                                        <p:cTn id="108" dur="415" decel="50000">
                                          <p:stCondLst>
                                            <p:cond delay="4170"/>
                                          </p:stCondLst>
                                        </p:cTn>
                                        <p:tgtEl>
                                          <p:spTgt spid="10"/>
                                        </p:tgtEl>
                                      </p:cBhvr>
                                      <p:to x="100000" y="100000"/>
                                    </p:animScale>
                                    <p:animScale>
                                      <p:cBhvr>
                                        <p:cTn id="109" dur="65">
                                          <p:stCondLst>
                                            <p:cond delay="4520"/>
                                          </p:stCondLst>
                                        </p:cTn>
                                        <p:tgtEl>
                                          <p:spTgt spid="10"/>
                                        </p:tgtEl>
                                      </p:cBhvr>
                                      <p:to x="100000" y="95000"/>
                                    </p:animScale>
                                    <p:animScale>
                                      <p:cBhvr>
                                        <p:cTn id="110" dur="415" decel="50000">
                                          <p:stCondLst>
                                            <p:cond delay="4585"/>
                                          </p:stCondLst>
                                        </p:cTn>
                                        <p:tgtEl>
                                          <p:spTgt spid="10"/>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1450">
                                          <p:stCondLst>
                                            <p:cond delay="0"/>
                                          </p:stCondLst>
                                        </p:cTn>
                                        <p:tgtEl>
                                          <p:spTgt spid="11"/>
                                        </p:tgtEl>
                                      </p:cBhvr>
                                    </p:animEffect>
                                    <p:anim calcmode="lin" valueType="num">
                                      <p:cBhvr>
                                        <p:cTn id="116" dur="455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166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1660" tmFilter="0, 0; 0.125,0.2665; 0.25,0.4; 0.375,0.465; 0.5,0.5;  0.625,0.535; 0.75,0.6; 0.875,0.7335; 1,1">
                                          <p:stCondLst>
                                            <p:cond delay="1660"/>
                                          </p:stCondLst>
                                        </p:cTn>
                                        <p:tgtEl>
                                          <p:spTgt spid="11"/>
                                        </p:tgtEl>
                                        <p:attrNameLst>
                                          <p:attrName>ppt_y</p:attrName>
                                        </p:attrNameLst>
                                      </p:cBhvr>
                                      <p:tavLst>
                                        <p:tav tm="0" fmla="#ppt_y-sin(pi*$)/9">
                                          <p:val>
                                            <p:fltVal val="0"/>
                                          </p:val>
                                        </p:tav>
                                        <p:tav tm="100000">
                                          <p:val>
                                            <p:fltVal val="1"/>
                                          </p:val>
                                        </p:tav>
                                      </p:tavLst>
                                    </p:anim>
                                    <p:anim calcmode="lin" valueType="num">
                                      <p:cBhvr>
                                        <p:cTn id="119" dur="830" tmFilter="0, 0; 0.125,0.2665; 0.25,0.4; 0.375,0.465; 0.5,0.5;  0.625,0.535; 0.75,0.6; 0.875,0.7335; 1,1">
                                          <p:stCondLst>
                                            <p:cond delay="3310"/>
                                          </p:stCondLst>
                                        </p:cTn>
                                        <p:tgtEl>
                                          <p:spTgt spid="11"/>
                                        </p:tgtEl>
                                        <p:attrNameLst>
                                          <p:attrName>ppt_y</p:attrName>
                                        </p:attrNameLst>
                                      </p:cBhvr>
                                      <p:tavLst>
                                        <p:tav tm="0" fmla="#ppt_y-sin(pi*$)/27">
                                          <p:val>
                                            <p:fltVal val="0"/>
                                          </p:val>
                                        </p:tav>
                                        <p:tav tm="100000">
                                          <p:val>
                                            <p:fltVal val="1"/>
                                          </p:val>
                                        </p:tav>
                                      </p:tavLst>
                                    </p:anim>
                                    <p:anim calcmode="lin" valueType="num">
                                      <p:cBhvr>
                                        <p:cTn id="120" dur="410" tmFilter="0, 0; 0.125,0.2665; 0.25,0.4; 0.375,0.465; 0.5,0.5;  0.625,0.535; 0.75,0.6; 0.875,0.7335; 1,1">
                                          <p:stCondLst>
                                            <p:cond delay="4140"/>
                                          </p:stCondLst>
                                        </p:cTn>
                                        <p:tgtEl>
                                          <p:spTgt spid="11"/>
                                        </p:tgtEl>
                                        <p:attrNameLst>
                                          <p:attrName>ppt_y</p:attrName>
                                        </p:attrNameLst>
                                      </p:cBhvr>
                                      <p:tavLst>
                                        <p:tav tm="0" fmla="#ppt_y-sin(pi*$)/81">
                                          <p:val>
                                            <p:fltVal val="0"/>
                                          </p:val>
                                        </p:tav>
                                        <p:tav tm="100000">
                                          <p:val>
                                            <p:fltVal val="1"/>
                                          </p:val>
                                        </p:tav>
                                      </p:tavLst>
                                    </p:anim>
                                    <p:animScale>
                                      <p:cBhvr>
                                        <p:cTn id="121" dur="65">
                                          <p:stCondLst>
                                            <p:cond delay="1625"/>
                                          </p:stCondLst>
                                        </p:cTn>
                                        <p:tgtEl>
                                          <p:spTgt spid="11"/>
                                        </p:tgtEl>
                                      </p:cBhvr>
                                      <p:to x="100000" y="60000"/>
                                    </p:animScale>
                                    <p:animScale>
                                      <p:cBhvr>
                                        <p:cTn id="122" dur="415" decel="50000">
                                          <p:stCondLst>
                                            <p:cond delay="1690"/>
                                          </p:stCondLst>
                                        </p:cTn>
                                        <p:tgtEl>
                                          <p:spTgt spid="11"/>
                                        </p:tgtEl>
                                      </p:cBhvr>
                                      <p:to x="100000" y="100000"/>
                                    </p:animScale>
                                    <p:animScale>
                                      <p:cBhvr>
                                        <p:cTn id="123" dur="65">
                                          <p:stCondLst>
                                            <p:cond delay="3280"/>
                                          </p:stCondLst>
                                        </p:cTn>
                                        <p:tgtEl>
                                          <p:spTgt spid="11"/>
                                        </p:tgtEl>
                                      </p:cBhvr>
                                      <p:to x="100000" y="80000"/>
                                    </p:animScale>
                                    <p:animScale>
                                      <p:cBhvr>
                                        <p:cTn id="124" dur="415" decel="50000">
                                          <p:stCondLst>
                                            <p:cond delay="3345"/>
                                          </p:stCondLst>
                                        </p:cTn>
                                        <p:tgtEl>
                                          <p:spTgt spid="11"/>
                                        </p:tgtEl>
                                      </p:cBhvr>
                                      <p:to x="100000" y="100000"/>
                                    </p:animScale>
                                    <p:animScale>
                                      <p:cBhvr>
                                        <p:cTn id="125" dur="65">
                                          <p:stCondLst>
                                            <p:cond delay="4105"/>
                                          </p:stCondLst>
                                        </p:cTn>
                                        <p:tgtEl>
                                          <p:spTgt spid="11"/>
                                        </p:tgtEl>
                                      </p:cBhvr>
                                      <p:to x="100000" y="90000"/>
                                    </p:animScale>
                                    <p:animScale>
                                      <p:cBhvr>
                                        <p:cTn id="126" dur="415" decel="50000">
                                          <p:stCondLst>
                                            <p:cond delay="4170"/>
                                          </p:stCondLst>
                                        </p:cTn>
                                        <p:tgtEl>
                                          <p:spTgt spid="11"/>
                                        </p:tgtEl>
                                      </p:cBhvr>
                                      <p:to x="100000" y="100000"/>
                                    </p:animScale>
                                    <p:animScale>
                                      <p:cBhvr>
                                        <p:cTn id="127" dur="65">
                                          <p:stCondLst>
                                            <p:cond delay="4520"/>
                                          </p:stCondLst>
                                        </p:cTn>
                                        <p:tgtEl>
                                          <p:spTgt spid="11"/>
                                        </p:tgtEl>
                                      </p:cBhvr>
                                      <p:to x="100000" y="95000"/>
                                    </p:animScale>
                                    <p:animScale>
                                      <p:cBhvr>
                                        <p:cTn id="128" dur="415" decel="50000">
                                          <p:stCondLst>
                                            <p:cond delay="4585"/>
                                          </p:stCondLst>
                                        </p:cTn>
                                        <p:tgtEl>
                                          <p:spTgt spid="11"/>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00"/>
                                        <p:tgtEl>
                                          <p:spTgt spid="1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wipe(down)">
                                      <p:cBhvr>
                                        <p:cTn id="138" dur="500"/>
                                        <p:tgtEl>
                                          <p:spTgt spid="1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00"/>
                                        <p:tgtEl>
                                          <p:spTgt spid="1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wipe(down)">
                                      <p:cBhvr>
                                        <p:cTn id="148" dur="500"/>
                                        <p:tgtEl>
                                          <p:spTgt spid="3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12"/>
                                        </p:tgtEl>
                                        <p:attrNameLst>
                                          <p:attrName>style.visibility</p:attrName>
                                        </p:attrNameLst>
                                      </p:cBhvr>
                                      <p:to>
                                        <p:strVal val="visible"/>
                                      </p:to>
                                    </p:set>
                                    <p:animEffect transition="in" filter="wipe(down)">
                                      <p:cBhvr>
                                        <p:cTn id="153" dur="500"/>
                                        <p:tgtEl>
                                          <p:spTgt spid="12"/>
                                        </p:tgtEl>
                                      </p:cBhvr>
                                    </p:animEffect>
                                  </p:childTnLst>
                                </p:cTn>
                              </p:par>
                            </p:childTnLst>
                          </p:cTn>
                        </p:par>
                      </p:childTnLst>
                    </p:cTn>
                  </p:par>
                  <p:par>
                    <p:cTn id="154" fill="hold">
                      <p:stCondLst>
                        <p:cond delay="indefinite"/>
                      </p:stCondLst>
                      <p:childTnLst>
                        <p:par>
                          <p:cTn id="155" fill="hold">
                            <p:stCondLst>
                              <p:cond delay="0"/>
                            </p:stCondLst>
                            <p:childTnLst>
                              <p:par>
                                <p:cTn id="156" presetID="14" presetClass="entr" presetSubtype="10" fill="hold" grpId="0" nodeType="click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randombar(horizontal)">
                                      <p:cBhvr>
                                        <p:cTn id="158" dur="500"/>
                                        <p:tgtEl>
                                          <p:spTgt spid="18"/>
                                        </p:tgtEl>
                                      </p:cBhvr>
                                    </p:animEffect>
                                  </p:childTnLst>
                                </p:cTn>
                              </p:par>
                            </p:childTnLst>
                          </p:cTn>
                        </p:par>
                      </p:childTnLst>
                    </p:cTn>
                  </p:par>
                  <p:par>
                    <p:cTn id="159" fill="hold">
                      <p:stCondLst>
                        <p:cond delay="indefinite"/>
                      </p:stCondLst>
                      <p:childTnLst>
                        <p:par>
                          <p:cTn id="160" fill="hold">
                            <p:stCondLst>
                              <p:cond delay="0"/>
                            </p:stCondLst>
                            <p:childTnLst>
                              <p:par>
                                <p:cTn id="161" presetID="14" presetClass="entr" presetSubtype="10" fill="hold" grpId="0" nodeType="click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randombar(horizontal)">
                                      <p:cBhvr>
                                        <p:cTn id="163" dur="500"/>
                                        <p:tgtEl>
                                          <p:spTgt spid="17"/>
                                        </p:tgtEl>
                                      </p:cBhvr>
                                    </p:animEffect>
                                  </p:childTnLst>
                                </p:cTn>
                              </p:par>
                            </p:childTnLst>
                          </p:cTn>
                        </p:par>
                      </p:childTnLst>
                    </p:cTn>
                  </p:par>
                  <p:par>
                    <p:cTn id="164" fill="hold">
                      <p:stCondLst>
                        <p:cond delay="indefinite"/>
                      </p:stCondLst>
                      <p:childTnLst>
                        <p:par>
                          <p:cTn id="165" fill="hold">
                            <p:stCondLst>
                              <p:cond delay="0"/>
                            </p:stCondLst>
                            <p:childTnLst>
                              <p:par>
                                <p:cTn id="166" presetID="14" presetClass="entr" presetSubtype="10" fill="hold" grpId="0" nodeType="clickEffect">
                                  <p:stCondLst>
                                    <p:cond delay="0"/>
                                  </p:stCondLst>
                                  <p:childTnLst>
                                    <p:set>
                                      <p:cBhvr>
                                        <p:cTn id="167" dur="1" fill="hold">
                                          <p:stCondLst>
                                            <p:cond delay="0"/>
                                          </p:stCondLst>
                                        </p:cTn>
                                        <p:tgtEl>
                                          <p:spTgt spid="16"/>
                                        </p:tgtEl>
                                        <p:attrNameLst>
                                          <p:attrName>style.visibility</p:attrName>
                                        </p:attrNameLst>
                                      </p:cBhvr>
                                      <p:to>
                                        <p:strVal val="visible"/>
                                      </p:to>
                                    </p:set>
                                    <p:animEffect transition="in" filter="randombar(horizontal)">
                                      <p:cBhvr>
                                        <p:cTn id="168" dur="500"/>
                                        <p:tgtEl>
                                          <p:spTgt spid="16"/>
                                        </p:tgtEl>
                                      </p:cBhvr>
                                    </p:animEffect>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grpId="0" nodeType="clickEffect">
                                  <p:stCondLst>
                                    <p:cond delay="0"/>
                                  </p:stCondLst>
                                  <p:childTnLst>
                                    <p:set>
                                      <p:cBhvr>
                                        <p:cTn id="172" dur="1" fill="hold">
                                          <p:stCondLst>
                                            <p:cond delay="0"/>
                                          </p:stCondLst>
                                        </p:cTn>
                                        <p:tgtEl>
                                          <p:spTgt spid="19"/>
                                        </p:tgtEl>
                                        <p:attrNameLst>
                                          <p:attrName>style.visibility</p:attrName>
                                        </p:attrNameLst>
                                      </p:cBhvr>
                                      <p:to>
                                        <p:strVal val="visible"/>
                                      </p:to>
                                    </p:set>
                                    <p:animEffect transition="in" filter="randombar(horizontal)">
                                      <p:cBhvr>
                                        <p:cTn id="173" dur="500"/>
                                        <p:tgtEl>
                                          <p:spTgt spid="19"/>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36"/>
                                        </p:tgtEl>
                                        <p:attrNameLst>
                                          <p:attrName>style.visibility</p:attrName>
                                        </p:attrNameLst>
                                      </p:cBhvr>
                                      <p:to>
                                        <p:strVal val="visible"/>
                                      </p:to>
                                    </p:set>
                                    <p:animEffect transition="in" filter="randombar(horizontal)">
                                      <p:cBhvr>
                                        <p:cTn id="178" dur="500"/>
                                        <p:tgtEl>
                                          <p:spTgt spid="36"/>
                                        </p:tgtEl>
                                      </p:cBhvr>
                                    </p:animEffect>
                                  </p:childTnLst>
                                </p:cTn>
                              </p:par>
                            </p:childTnLst>
                          </p:cTn>
                        </p:par>
                      </p:childTnLst>
                    </p:cTn>
                  </p:par>
                  <p:par>
                    <p:cTn id="179" fill="hold">
                      <p:stCondLst>
                        <p:cond delay="indefinite"/>
                      </p:stCondLst>
                      <p:childTnLst>
                        <p:par>
                          <p:cTn id="180" fill="hold">
                            <p:stCondLst>
                              <p:cond delay="0"/>
                            </p:stCondLst>
                            <p:childTnLst>
                              <p:par>
                                <p:cTn id="181" presetID="14" presetClass="entr" presetSubtype="10" fill="hold" grpId="0" nodeType="click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randombar(horizontal)">
                                      <p:cBhvr>
                                        <p:cTn id="183" dur="500"/>
                                        <p:tgtEl>
                                          <p:spTgt spid="37"/>
                                        </p:tgtEl>
                                      </p:cBhvr>
                                    </p:animEffect>
                                  </p:childTnLst>
                                </p:cTn>
                              </p:par>
                            </p:childTnLst>
                          </p:cTn>
                        </p:par>
                      </p:childTnLst>
                    </p:cTn>
                  </p:par>
                  <p:par>
                    <p:cTn id="184" fill="hold">
                      <p:stCondLst>
                        <p:cond delay="indefinite"/>
                      </p:stCondLst>
                      <p:childTnLst>
                        <p:par>
                          <p:cTn id="185" fill="hold">
                            <p:stCondLst>
                              <p:cond delay="0"/>
                            </p:stCondLst>
                            <p:childTnLst>
                              <p:par>
                                <p:cTn id="186" presetID="14" presetClass="entr" presetSubtype="10" fill="hold" grpId="0"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randombar(horizontal)">
                                      <p:cBhvr>
                                        <p:cTn id="188" dur="500"/>
                                        <p:tgtEl>
                                          <p:spTgt spid="39"/>
                                        </p:tgtEl>
                                      </p:cBhvr>
                                    </p:animEffect>
                                  </p:childTnLst>
                                </p:cTn>
                              </p:par>
                            </p:childTnLst>
                          </p:cTn>
                        </p:par>
                      </p:childTnLst>
                    </p:cTn>
                  </p:par>
                  <p:par>
                    <p:cTn id="189" fill="hold">
                      <p:stCondLst>
                        <p:cond delay="indefinite"/>
                      </p:stCondLst>
                      <p:childTnLst>
                        <p:par>
                          <p:cTn id="190" fill="hold">
                            <p:stCondLst>
                              <p:cond delay="0"/>
                            </p:stCondLst>
                            <p:childTnLst>
                              <p:par>
                                <p:cTn id="191" presetID="13" presetClass="entr" presetSubtype="16" fill="hold" grpId="0" nodeType="clickEffect">
                                  <p:stCondLst>
                                    <p:cond delay="0"/>
                                  </p:stCondLst>
                                  <p:childTnLst>
                                    <p:set>
                                      <p:cBhvr>
                                        <p:cTn id="192" dur="1" fill="hold">
                                          <p:stCondLst>
                                            <p:cond delay="0"/>
                                          </p:stCondLst>
                                        </p:cTn>
                                        <p:tgtEl>
                                          <p:spTgt spid="32"/>
                                        </p:tgtEl>
                                        <p:attrNameLst>
                                          <p:attrName>style.visibility</p:attrName>
                                        </p:attrNameLst>
                                      </p:cBhvr>
                                      <p:to>
                                        <p:strVal val="visible"/>
                                      </p:to>
                                    </p:set>
                                    <p:animEffect transition="in" filter="plus(in)">
                                      <p:cBhvr>
                                        <p:cTn id="193" dur="2000"/>
                                        <p:tgtEl>
                                          <p:spTgt spid="32"/>
                                        </p:tgtEl>
                                      </p:cBhvr>
                                    </p:animEffect>
                                  </p:childTnLst>
                                </p:cTn>
                              </p:par>
                            </p:childTnLst>
                          </p:cTn>
                        </p:par>
                      </p:childTnLst>
                    </p:cTn>
                  </p:par>
                  <p:par>
                    <p:cTn id="194" fill="hold">
                      <p:stCondLst>
                        <p:cond delay="indefinite"/>
                      </p:stCondLst>
                      <p:childTnLst>
                        <p:par>
                          <p:cTn id="195" fill="hold">
                            <p:stCondLst>
                              <p:cond delay="0"/>
                            </p:stCondLst>
                            <p:childTnLst>
                              <p:par>
                                <p:cTn id="196" presetID="13" presetClass="entr" presetSubtype="16" fill="hold" nodeType="clickEffect">
                                  <p:stCondLst>
                                    <p:cond delay="0"/>
                                  </p:stCondLst>
                                  <p:childTnLst>
                                    <p:set>
                                      <p:cBhvr>
                                        <p:cTn id="197" dur="1" fill="hold">
                                          <p:stCondLst>
                                            <p:cond delay="0"/>
                                          </p:stCondLst>
                                        </p:cTn>
                                        <p:tgtEl>
                                          <p:spTgt spid="38"/>
                                        </p:tgtEl>
                                        <p:attrNameLst>
                                          <p:attrName>style.visibility</p:attrName>
                                        </p:attrNameLst>
                                      </p:cBhvr>
                                      <p:to>
                                        <p:strVal val="visible"/>
                                      </p:to>
                                    </p:set>
                                    <p:animEffect transition="in" filter="plus(in)">
                                      <p:cBhvr>
                                        <p:cTn id="198" dur="2000"/>
                                        <p:tgtEl>
                                          <p:spTgt spid="38"/>
                                        </p:tgtEl>
                                      </p:cBhvr>
                                    </p:animEffect>
                                  </p:childTnLst>
                                </p:cTn>
                              </p:par>
                            </p:childTnLst>
                          </p:cTn>
                        </p:par>
                      </p:childTnLst>
                    </p:cTn>
                  </p:par>
                  <p:par>
                    <p:cTn id="199" fill="hold">
                      <p:stCondLst>
                        <p:cond delay="indefinite"/>
                      </p:stCondLst>
                      <p:childTnLst>
                        <p:par>
                          <p:cTn id="200" fill="hold">
                            <p:stCondLst>
                              <p:cond delay="0"/>
                            </p:stCondLst>
                            <p:childTnLst>
                              <p:par>
                                <p:cTn id="201" presetID="13" presetClass="entr" presetSubtype="16" fill="hold" nodeType="click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plus(in)">
                                      <p:cBhvr>
                                        <p:cTn id="203" dur="2000"/>
                                        <p:tgtEl>
                                          <p:spTgt spid="34"/>
                                        </p:tgtEl>
                                      </p:cBhvr>
                                    </p:animEffect>
                                  </p:childTnLst>
                                </p:cTn>
                              </p:par>
                            </p:childTnLst>
                          </p:cTn>
                        </p:par>
                      </p:childTnLst>
                    </p:cTn>
                  </p:par>
                  <p:par>
                    <p:cTn id="204" fill="hold">
                      <p:stCondLst>
                        <p:cond delay="indefinite"/>
                      </p:stCondLst>
                      <p:childTnLst>
                        <p:par>
                          <p:cTn id="205" fill="hold">
                            <p:stCondLst>
                              <p:cond delay="0"/>
                            </p:stCondLst>
                            <p:childTnLst>
                              <p:par>
                                <p:cTn id="206" presetID="12" presetClass="entr" presetSubtype="4" fill="hold" grpId="0" nodeType="clickEffect">
                                  <p:stCondLst>
                                    <p:cond delay="0"/>
                                  </p:stCondLst>
                                  <p:childTnLst>
                                    <p:set>
                                      <p:cBhvr>
                                        <p:cTn id="207" dur="1" fill="hold">
                                          <p:stCondLst>
                                            <p:cond delay="0"/>
                                          </p:stCondLst>
                                        </p:cTn>
                                        <p:tgtEl>
                                          <p:spTgt spid="23"/>
                                        </p:tgtEl>
                                        <p:attrNameLst>
                                          <p:attrName>style.visibility</p:attrName>
                                        </p:attrNameLst>
                                      </p:cBhvr>
                                      <p:to>
                                        <p:strVal val="visible"/>
                                      </p:to>
                                    </p:set>
                                    <p:animEffect transition="in" filter="slide(fromBottom)">
                                      <p:cBhvr>
                                        <p:cTn id="2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48" grpId="0" animBg="1"/>
      <p:bldP spid="12" grpId="0" animBg="1"/>
      <p:bldP spid="13" grpId="0" animBg="1"/>
      <p:bldP spid="14" grpId="0" animBg="1"/>
      <p:bldP spid="15" grpId="0" animBg="1"/>
      <p:bldP spid="16" grpId="0" animBg="1"/>
      <p:bldP spid="17" grpId="0" animBg="1"/>
      <p:bldP spid="18" grpId="0" animBg="1"/>
      <p:bldP spid="19" grpId="0" animBg="1"/>
      <p:bldP spid="32" grpId="0" animBg="1"/>
      <p:bldP spid="23" grpId="0" animBg="1"/>
      <p:bldP spid="33" grpId="0" animBg="1"/>
      <p:bldP spid="35" grpId="0" animBg="1"/>
      <p:bldP spid="36" grpId="0" animBg="1"/>
      <p:bldP spid="37" grpId="0" animBg="1"/>
      <p:bldP spid="39"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286380" y="214290"/>
            <a:ext cx="3714776"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DZ" sz="4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البرنامج السنوي</a:t>
            </a:r>
            <a:endParaRPr lang="fr-FR"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abic Typesetting" pitchFamily="66" charset="-78"/>
              <a:cs typeface="Arabic Typesetting" pitchFamily="66" charset="-78"/>
            </a:endParaRPr>
          </a:p>
        </p:txBody>
      </p:sp>
      <p:sp>
        <p:nvSpPr>
          <p:cNvPr id="8" name="Rectangle à coins arrondis 7"/>
          <p:cNvSpPr/>
          <p:nvPr/>
        </p:nvSpPr>
        <p:spPr>
          <a:xfrm>
            <a:off x="5286380" y="1000108"/>
            <a:ext cx="3643338" cy="17145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ar-DZ" sz="4000" b="1" dirty="0" smtClean="0">
              <a:solidFill>
                <a:schemeClr val="bg1"/>
              </a:solidFill>
              <a:latin typeface="Arabic Typesetting" pitchFamily="66" charset="-78"/>
              <a:cs typeface="Arabic Typesetting" pitchFamily="66" charset="-78"/>
            </a:endParaRPr>
          </a:p>
          <a:p>
            <a:pPr algn="ctr"/>
            <a:r>
              <a:rPr lang="ar-DZ" sz="5400" b="1" dirty="0" smtClean="0">
                <a:solidFill>
                  <a:schemeClr val="bg1"/>
                </a:solidFill>
                <a:latin typeface="Arabic Typesetting" pitchFamily="66" charset="-78"/>
                <a:cs typeface="Arabic Typesetting" pitchFamily="66" charset="-78"/>
              </a:rPr>
              <a:t>المخطط السنوي لبناء التعلمات</a:t>
            </a:r>
          </a:p>
          <a:p>
            <a:pPr algn="ctr"/>
            <a:endParaRPr lang="fr-FR" dirty="0">
              <a:solidFill>
                <a:schemeClr val="bg1"/>
              </a:solidFill>
            </a:endParaRPr>
          </a:p>
        </p:txBody>
      </p:sp>
      <p:graphicFrame>
        <p:nvGraphicFramePr>
          <p:cNvPr id="12" name="Graphique 11"/>
          <p:cNvGraphicFramePr/>
          <p:nvPr>
            <p:extLst>
              <p:ext uri="{D42A27DB-BD31-4B8C-83A1-F6EECF244321}">
                <p14:modId xmlns:p14="http://schemas.microsoft.com/office/powerpoint/2010/main" val="864823209"/>
              </p:ext>
            </p:extLst>
          </p:nvPr>
        </p:nvGraphicFramePr>
        <p:xfrm>
          <a:off x="0" y="1285860"/>
          <a:ext cx="6215074"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à coins arrondis 12"/>
          <p:cNvSpPr/>
          <p:nvPr/>
        </p:nvSpPr>
        <p:spPr>
          <a:xfrm>
            <a:off x="357158" y="214290"/>
            <a:ext cx="492922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rtl="1"/>
            <a:r>
              <a:rPr lang="ar-DZ" sz="4800" dirty="0" smtClean="0">
                <a:latin typeface="Arabic Typesetting" pitchFamily="66" charset="-78"/>
                <a:cs typeface="Arabic Typesetting" pitchFamily="66" charset="-78"/>
              </a:rPr>
              <a:t>يظهر في الوثيقة المرافقة  تحت اسم:</a:t>
            </a:r>
            <a:endParaRPr lang="fr-F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abic Typesetting" pitchFamily="66" charset="-78"/>
              <a:cs typeface="Arabic Typesetting" pitchFamily="66" charset="-78"/>
            </a:endParaRPr>
          </a:p>
        </p:txBody>
      </p:sp>
      <p:cxnSp>
        <p:nvCxnSpPr>
          <p:cNvPr id="16" name="Connecteur droit avec flèche 15"/>
          <p:cNvCxnSpPr/>
          <p:nvPr/>
        </p:nvCxnSpPr>
        <p:spPr>
          <a:xfrm>
            <a:off x="6143636" y="3071810"/>
            <a:ext cx="785818"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Rectangle à coins arrondis 17"/>
          <p:cNvSpPr/>
          <p:nvPr/>
        </p:nvSpPr>
        <p:spPr>
          <a:xfrm>
            <a:off x="7000892" y="2928934"/>
            <a:ext cx="1928826" cy="42862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atin typeface="Arabic Typesetting" pitchFamily="66" charset="-78"/>
                <a:cs typeface="Arabic Typesetting" pitchFamily="66" charset="-78"/>
              </a:rPr>
              <a:t>أربعة أسابيع </a:t>
            </a:r>
            <a:endParaRPr lang="fr-FR" sz="2800" b="1" dirty="0">
              <a:latin typeface="Arabic Typesetting" pitchFamily="66" charset="-78"/>
              <a:cs typeface="Arabic Typesetting" pitchFamily="66"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0" fill="hold"/>
                                        <p:tgtEl>
                                          <p:spTgt spid="12"/>
                                        </p:tgtEl>
                                        <p:attrNameLst>
                                          <p:attrName>ppt_x</p:attrName>
                                        </p:attrNameLst>
                                      </p:cBhvr>
                                      <p:tavLst>
                                        <p:tav tm="0">
                                          <p:val>
                                            <p:strVal val="#ppt_x"/>
                                          </p:val>
                                        </p:tav>
                                        <p:tav tm="100000">
                                          <p:val>
                                            <p:strVal val="#ppt_x"/>
                                          </p:val>
                                        </p:tav>
                                      </p:tavLst>
                                    </p:anim>
                                    <p:anim calcmode="lin" valueType="num">
                                      <p:cBhvr additive="base">
                                        <p:cTn id="27"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plus(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Graphic spid="12" grpId="0">
        <p:bldAsOne/>
      </p:bldGraphic>
      <p:bldP spid="13"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16800000"/>
              </a:lightRig>
            </a:scene3d>
            <a:sp3d prstMaterial="softEdge">
              <a:bevelT w="38100" h="38100"/>
            </a:sp3d>
          </a:bodyPr>
          <a:lstStyle/>
          <a:p>
            <a:pPr algn="ctr"/>
            <a:r>
              <a:rPr lang="ar-DZ" sz="54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abic Typesetting" pitchFamily="66" charset="-78"/>
                <a:cs typeface="Arabic Typesetting" pitchFamily="66" charset="-78"/>
              </a:rPr>
              <a:t> موارد تحقيق المقطـــــع التعلــــمي</a:t>
            </a:r>
            <a:endParaRPr lang="fr-FR" sz="5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abic Typesetting" pitchFamily="66" charset="-78"/>
              <a:cs typeface="Arabic Typesetting" pitchFamily="66" charset="-78"/>
            </a:endParaRPr>
          </a:p>
        </p:txBody>
      </p:sp>
      <p:graphicFrame>
        <p:nvGraphicFramePr>
          <p:cNvPr id="7" name="Diagramme 6"/>
          <p:cNvGraphicFramePr/>
          <p:nvPr/>
        </p:nvGraphicFramePr>
        <p:xfrm>
          <a:off x="428596" y="1214422"/>
          <a:ext cx="7000924"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archemin horizontal 10"/>
          <p:cNvSpPr/>
          <p:nvPr/>
        </p:nvSpPr>
        <p:spPr>
          <a:xfrm>
            <a:off x="7572396" y="785794"/>
            <a:ext cx="1143008" cy="6072206"/>
          </a:xfrm>
          <a:prstGeom prst="horizontalScroll">
            <a:avLst/>
          </a:prstGeom>
          <a:solidFill>
            <a:srgbClr val="92D050"/>
          </a:solidFill>
          <a:ln w="12700"/>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ar-DZ" sz="4800" b="1" dirty="0" smtClean="0">
                <a:ln w="18000">
                  <a:solidFill>
                    <a:sysClr val="windowText" lastClr="000000"/>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الوضعية المشكلة (</a:t>
            </a:r>
            <a:r>
              <a:rPr lang="ar-DZ" sz="3600" dirty="0" smtClean="0">
                <a:ln w="18000">
                  <a:solidFill>
                    <a:sysClr val="windowText" lastClr="000000"/>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لتوجيه وضبط</a:t>
            </a:r>
            <a:r>
              <a:rPr lang="ar-DZ" sz="360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3600" dirty="0" smtClean="0">
                <a:ln w="18000">
                  <a:solidFill>
                    <a:sysClr val="windowText" lastClr="000000"/>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التعلمات</a:t>
            </a:r>
            <a:r>
              <a:rPr lang="ar-DZ" sz="4800" b="1" dirty="0" smtClean="0">
                <a:ln w="18000">
                  <a:solidFill>
                    <a:sysClr val="windowText" lastClr="000000"/>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a:t>
            </a:r>
            <a:r>
              <a:rPr lang="ar-DZ" sz="48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endParaRPr lang="fr-FR" sz="48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cxnSp>
        <p:nvCxnSpPr>
          <p:cNvPr id="12" name="Connecteur droit avec flèche 11"/>
          <p:cNvCxnSpPr/>
          <p:nvPr/>
        </p:nvCxnSpPr>
        <p:spPr>
          <a:xfrm rot="10800000">
            <a:off x="5857884" y="1571612"/>
            <a:ext cx="1643074" cy="1588"/>
          </a:xfrm>
          <a:prstGeom prst="straightConnector1">
            <a:avLst/>
          </a:prstGeom>
          <a:ln w="57150">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rot="10800000">
            <a:off x="5929322" y="5929330"/>
            <a:ext cx="1643074" cy="1588"/>
          </a:xfrm>
          <a:prstGeom prst="straightConnector1">
            <a:avLst/>
          </a:prstGeom>
          <a:ln w="57150">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
        <p:nvSpPr>
          <p:cNvPr id="16" name="Ellipse 15"/>
          <p:cNvSpPr/>
          <p:nvPr/>
        </p:nvSpPr>
        <p:spPr>
          <a:xfrm>
            <a:off x="5643570" y="3214686"/>
            <a:ext cx="571504" cy="5715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1</a:t>
            </a:r>
            <a:endParaRPr lang="fr-FR" dirty="0"/>
          </a:p>
        </p:txBody>
      </p:sp>
      <p:sp>
        <p:nvSpPr>
          <p:cNvPr id="17" name="Ellipse 16"/>
          <p:cNvSpPr/>
          <p:nvPr/>
        </p:nvSpPr>
        <p:spPr>
          <a:xfrm>
            <a:off x="1643042" y="3214686"/>
            <a:ext cx="500066" cy="5715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2</a:t>
            </a:r>
            <a:endParaRPr lang="fr-FR" dirty="0"/>
          </a:p>
        </p:txBody>
      </p:sp>
      <p:sp>
        <p:nvSpPr>
          <p:cNvPr id="18" name="Ellipse 17"/>
          <p:cNvSpPr/>
          <p:nvPr/>
        </p:nvSpPr>
        <p:spPr>
          <a:xfrm>
            <a:off x="5715008" y="4000504"/>
            <a:ext cx="500066" cy="5715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3</a:t>
            </a:r>
            <a:endParaRPr lang="fr-FR" dirty="0"/>
          </a:p>
        </p:txBody>
      </p:sp>
      <p:sp>
        <p:nvSpPr>
          <p:cNvPr id="19" name="Ellipse 18"/>
          <p:cNvSpPr/>
          <p:nvPr/>
        </p:nvSpPr>
        <p:spPr>
          <a:xfrm>
            <a:off x="1643042" y="4000504"/>
            <a:ext cx="500066" cy="5715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4</a:t>
            </a:r>
            <a:endParaRPr lang="fr-F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ppt_x"/>
                                          </p:val>
                                        </p:tav>
                                        <p:tav tm="100000">
                                          <p:val>
                                            <p:strVal val="#ppt_x"/>
                                          </p:val>
                                        </p:tav>
                                      </p:tavLst>
                                    </p:anim>
                                    <p:anim calcmode="lin" valueType="num">
                                      <p:cBhvr additive="base">
                                        <p:cTn id="1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amond(in)">
                                      <p:cBhvr>
                                        <p:cTn id="4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11" grpId="0" animBg="1"/>
      <p:bldP spid="16" grpId="0" animBg="1"/>
      <p:bldP spid="17" grpId="0" animBg="1"/>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057184056"/>
              </p:ext>
            </p:extLst>
          </p:nvPr>
        </p:nvGraphicFramePr>
        <p:xfrm>
          <a:off x="0" y="1000108"/>
          <a:ext cx="4786346"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p:cNvSpPr>
            <a:spLocks noGrp="1"/>
          </p:cNvSpPr>
          <p:nvPr>
            <p:ph type="title"/>
          </p:nvPr>
        </p:nvSpPr>
        <p:spPr>
          <a:xfrm>
            <a:off x="642910" y="0"/>
            <a:ext cx="7215238" cy="928670"/>
          </a:xfrm>
          <a:prstGeom prst="horizontalScroll">
            <a:avLst/>
          </a:prstGeom>
        </p:spPr>
        <p:style>
          <a:lnRef idx="1">
            <a:schemeClr val="accent3"/>
          </a:lnRef>
          <a:fillRef idx="2">
            <a:schemeClr val="accent3"/>
          </a:fillRef>
          <a:effectRef idx="1">
            <a:schemeClr val="accent3"/>
          </a:effectRef>
          <a:fontRef idx="minor">
            <a:schemeClr val="dk1"/>
          </a:fontRef>
        </p:style>
        <p:txBody>
          <a:bodyPr vert="horz" rtlCol="0" anchor="ctr">
            <a:normAutofit fontScale="90000"/>
          </a:bodyPr>
          <a:lstStyle/>
          <a:p>
            <a:pPr algn="ctr" rtl="1"/>
            <a:r>
              <a:rPr lang="ar-DZ" sz="5400" b="1" dirty="0" smtClean="0">
                <a:solidFill>
                  <a:schemeClr val="bg1"/>
                </a:solidFill>
                <a:latin typeface="Arabic Typesetting" pitchFamily="66" charset="-78"/>
                <a:cs typeface="Arabic Typesetting" pitchFamily="66" charset="-78"/>
              </a:rPr>
              <a:t>مخطط </a:t>
            </a:r>
            <a:r>
              <a:rPr lang="ar-DZ" sz="5400" b="1" dirty="0" err="1" smtClean="0">
                <a:latin typeface="Arabic Typesetting" pitchFamily="66" charset="-78"/>
                <a:cs typeface="Arabic Typesetting" pitchFamily="66" charset="-78"/>
              </a:rPr>
              <a:t>التعلمات</a:t>
            </a:r>
            <a:r>
              <a:rPr lang="ar-DZ" sz="5400" b="1" dirty="0" smtClean="0">
                <a:latin typeface="Arabic Typesetting" pitchFamily="66" charset="-78"/>
                <a:cs typeface="Arabic Typesetting" pitchFamily="66" charset="-78"/>
              </a:rPr>
              <a:t> لتنمية كفاءة</a:t>
            </a:r>
            <a:r>
              <a:rPr lang="ar-DZ" sz="1600" b="1" dirty="0" smtClean="0">
                <a:latin typeface="Arabic Typesetting" pitchFamily="66" charset="-78"/>
                <a:cs typeface="Arabic Typesetting" pitchFamily="66" charset="-78"/>
              </a:rPr>
              <a:t>(الإطار العام)</a:t>
            </a:r>
            <a:endParaRPr lang="fr-FR" sz="5400" dirty="0">
              <a:latin typeface="Arabic Typesetting" pitchFamily="66" charset="-78"/>
              <a:cs typeface="Arabic Typesetting" pitchFamily="66" charset="-78"/>
            </a:endParaRPr>
          </a:p>
        </p:txBody>
      </p:sp>
      <p:sp>
        <p:nvSpPr>
          <p:cNvPr id="9" name="Double flèche horizontale 8"/>
          <p:cNvSpPr/>
          <p:nvPr/>
        </p:nvSpPr>
        <p:spPr>
          <a:xfrm>
            <a:off x="5000628" y="1071546"/>
            <a:ext cx="3143272" cy="928694"/>
          </a:xfrm>
          <a:prstGeom prst="leftRightArrow">
            <a:avLst/>
          </a:prstGeom>
          <a:blipFill>
            <a:blip r:embed="rId7"/>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rtl="1"/>
            <a:r>
              <a:rPr lang="ar-DZ" sz="3600" dirty="0" smtClean="0">
                <a:latin typeface="Arabic Typesetting" pitchFamily="66" charset="-78"/>
                <a:cs typeface="Arabic Typesetting" pitchFamily="66" charset="-78"/>
              </a:rPr>
              <a:t>المهمة01</a:t>
            </a:r>
            <a:endParaRPr lang="fr-FR" sz="2200" dirty="0">
              <a:latin typeface="Arabic Typesetting" pitchFamily="66" charset="-78"/>
              <a:cs typeface="Arabic Typesetting" pitchFamily="66" charset="-78"/>
            </a:endParaRPr>
          </a:p>
        </p:txBody>
      </p:sp>
      <p:sp>
        <p:nvSpPr>
          <p:cNvPr id="10" name="Double flèche horizontale 9"/>
          <p:cNvSpPr/>
          <p:nvPr/>
        </p:nvSpPr>
        <p:spPr>
          <a:xfrm>
            <a:off x="4929190" y="2071678"/>
            <a:ext cx="3214710" cy="928694"/>
          </a:xfrm>
          <a:prstGeom prst="leftRightArrow">
            <a:avLst/>
          </a:prstGeom>
          <a:blipFill>
            <a:blip r:embed="rId7"/>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rtl="1"/>
            <a:r>
              <a:rPr lang="ar-DZ" sz="3600" dirty="0" smtClean="0">
                <a:latin typeface="Arabic Typesetting" pitchFamily="66" charset="-78"/>
                <a:cs typeface="Arabic Typesetting" pitchFamily="66" charset="-78"/>
              </a:rPr>
              <a:t>المهمة 02</a:t>
            </a:r>
            <a:endParaRPr lang="fr-FR" sz="3600" dirty="0" smtClean="0">
              <a:latin typeface="Arabic Typesetting" pitchFamily="66" charset="-78"/>
              <a:cs typeface="Arabic Typesetting" pitchFamily="66" charset="-78"/>
            </a:endParaRPr>
          </a:p>
        </p:txBody>
      </p:sp>
      <p:sp>
        <p:nvSpPr>
          <p:cNvPr id="11" name="Double flèche horizontale 10"/>
          <p:cNvSpPr/>
          <p:nvPr/>
        </p:nvSpPr>
        <p:spPr>
          <a:xfrm>
            <a:off x="4929190" y="3071810"/>
            <a:ext cx="3214710" cy="928694"/>
          </a:xfrm>
          <a:prstGeom prst="leftRightArrow">
            <a:avLst/>
          </a:prstGeom>
          <a:blipFill>
            <a:blip r:embed="rId7"/>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rtl="1"/>
            <a:endParaRPr lang="ar-DZ" sz="3600" dirty="0" smtClean="0">
              <a:latin typeface="Arabic Typesetting" pitchFamily="66" charset="-78"/>
              <a:cs typeface="Arabic Typesetting" pitchFamily="66" charset="-78"/>
            </a:endParaRPr>
          </a:p>
          <a:p>
            <a:pPr algn="ctr" rtl="1"/>
            <a:r>
              <a:rPr lang="ar-DZ" sz="3600" dirty="0" smtClean="0">
                <a:latin typeface="Arabic Typesetting" pitchFamily="66" charset="-78"/>
                <a:cs typeface="Arabic Typesetting" pitchFamily="66" charset="-78"/>
              </a:rPr>
              <a:t>المهمة03</a:t>
            </a:r>
            <a:endParaRPr lang="fr-FR" sz="6000" dirty="0" smtClean="0">
              <a:latin typeface="Arabic Typesetting" pitchFamily="66" charset="-78"/>
              <a:cs typeface="Arabic Typesetting" pitchFamily="66" charset="-78"/>
            </a:endParaRPr>
          </a:p>
          <a:p>
            <a:pPr algn="ctr" rtl="1"/>
            <a:r>
              <a:rPr lang="ar-DZ" sz="3600" dirty="0" smtClean="0">
                <a:latin typeface="Arabic Typesetting" pitchFamily="66" charset="-78"/>
                <a:cs typeface="Arabic Typesetting" pitchFamily="66" charset="-78"/>
              </a:rPr>
              <a:t> </a:t>
            </a:r>
            <a:endParaRPr lang="fr-FR" sz="3600" dirty="0" smtClean="0">
              <a:latin typeface="Arabic Typesetting" pitchFamily="66" charset="-78"/>
              <a:cs typeface="Arabic Typesetting" pitchFamily="66" charset="-78"/>
            </a:endParaRPr>
          </a:p>
        </p:txBody>
      </p:sp>
      <p:sp>
        <p:nvSpPr>
          <p:cNvPr id="12" name="Double flèche horizontale 11"/>
          <p:cNvSpPr/>
          <p:nvPr/>
        </p:nvSpPr>
        <p:spPr>
          <a:xfrm>
            <a:off x="5000628" y="4071942"/>
            <a:ext cx="3143272" cy="928694"/>
          </a:xfrm>
          <a:prstGeom prst="leftRightArrow">
            <a:avLst/>
          </a:prstGeom>
          <a:blipFill>
            <a:blip r:embed="rId7"/>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rtl="1"/>
            <a:r>
              <a:rPr lang="ar-DZ" sz="3600" dirty="0" smtClean="0">
                <a:latin typeface="Arabic Typesetting" pitchFamily="66" charset="-78"/>
                <a:cs typeface="Arabic Typesetting" pitchFamily="66" charset="-78"/>
              </a:rPr>
              <a:t>المهمة 04</a:t>
            </a:r>
            <a:endParaRPr lang="fr-FR" sz="3600" dirty="0" smtClean="0">
              <a:latin typeface="Arabic Typesetting" pitchFamily="66" charset="-78"/>
              <a:cs typeface="Arabic Typesetting" pitchFamily="66" charset="-78"/>
            </a:endParaRPr>
          </a:p>
        </p:txBody>
      </p:sp>
      <p:sp>
        <p:nvSpPr>
          <p:cNvPr id="20" name="Titre 3"/>
          <p:cNvSpPr txBox="1">
            <a:spLocks/>
          </p:cNvSpPr>
          <p:nvPr/>
        </p:nvSpPr>
        <p:spPr>
          <a:xfrm rot="5400000">
            <a:off x="6143620" y="2714636"/>
            <a:ext cx="4857784" cy="1142976"/>
          </a:xfrm>
          <a:prstGeom prst="horizontalScroll">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r>
              <a:rPr lang="ar-DZ" sz="4800" b="1" cap="all"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الوضعية المشكلة الانطلاقية  </a:t>
            </a:r>
            <a:endParaRPr lang="fr-FR" sz="4800" b="1" cap="all"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cxnSp>
        <p:nvCxnSpPr>
          <p:cNvPr id="15" name="Forme 14"/>
          <p:cNvCxnSpPr>
            <a:stCxn id="4" idx="3"/>
          </p:cNvCxnSpPr>
          <p:nvPr/>
        </p:nvCxnSpPr>
        <p:spPr>
          <a:xfrm>
            <a:off x="7858148" y="464335"/>
            <a:ext cx="428628" cy="440036"/>
          </a:xfrm>
          <a:prstGeom prst="curvedConnector2">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3" name="Double flèche horizontale 12"/>
          <p:cNvSpPr/>
          <p:nvPr/>
        </p:nvSpPr>
        <p:spPr>
          <a:xfrm>
            <a:off x="5000628" y="5072074"/>
            <a:ext cx="3143272" cy="928694"/>
          </a:xfrm>
          <a:prstGeom prst="leftRightArrow">
            <a:avLst/>
          </a:prstGeom>
          <a:blipFill>
            <a:blip r:embed="rId7"/>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rtl="1"/>
            <a:r>
              <a:rPr lang="ar-DZ" sz="3600" dirty="0" smtClean="0">
                <a:latin typeface="Arabic Typesetting" pitchFamily="66" charset="-78"/>
                <a:cs typeface="Arabic Typesetting" pitchFamily="66" charset="-78"/>
              </a:rPr>
              <a:t>المهمة 05</a:t>
            </a:r>
            <a:endParaRPr lang="fr-FR" sz="3600" dirty="0" smtClean="0">
              <a:latin typeface="Arabic Typesetting" pitchFamily="66" charset="-78"/>
              <a:cs typeface="Arabic Typesetting" pitchFamily="66"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P spid="9" grpId="0" animBg="1"/>
      <p:bldP spid="10" grpId="0" animBg="1"/>
      <p:bldP spid="11" grpId="0" animBg="1"/>
      <p:bldP spid="12" grpId="0" animBg="1"/>
      <p:bldP spid="20"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822325" y="1100138"/>
          <a:ext cx="7893079" cy="511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rot="20010826">
            <a:off x="6197492" y="1053359"/>
            <a:ext cx="757662" cy="5175622"/>
          </a:xfrm>
          <a:prstGeom prst="roundRect">
            <a:avLst/>
          </a:prstGeom>
          <a:solidFill>
            <a:srgbClr val="00B0F0"/>
          </a:solidFill>
        </p:spPr>
        <p:style>
          <a:lnRef idx="2">
            <a:schemeClr val="accent1"/>
          </a:lnRef>
          <a:fillRef idx="1">
            <a:schemeClr val="lt1"/>
          </a:fillRef>
          <a:effectRef idx="0">
            <a:schemeClr val="accent1"/>
          </a:effectRef>
          <a:fontRef idx="minor">
            <a:schemeClr val="dk1"/>
          </a:fontRef>
        </p:style>
        <p:txBody>
          <a:bodyPr vert="vert" rtlCol="0" anchor="ctr"/>
          <a:lstStyle/>
          <a:p>
            <a:pPr algn="ctr"/>
            <a:r>
              <a:rPr lang="ar-DZ" sz="2800" b="1" dirty="0" smtClean="0">
                <a:latin typeface="Arabic Typesetting" pitchFamily="66" charset="-78"/>
                <a:cs typeface="Arabic Typesetting" pitchFamily="66" charset="-78"/>
              </a:rPr>
              <a:t>في سياق الوضعية تنجز المهمات -استجابة لتعليمات محددة وفق كل ميدان</a:t>
            </a:r>
            <a:endParaRPr lang="fr-FR" sz="2400" dirty="0">
              <a:latin typeface="Arabic Typesetting" pitchFamily="66" charset="-78"/>
              <a:cs typeface="Arabic Typesetting" pitchFamily="66" charset="-78"/>
            </a:endParaRPr>
          </a:p>
        </p:txBody>
      </p:sp>
      <p:sp>
        <p:nvSpPr>
          <p:cNvPr id="7" name="Titre 6"/>
          <p:cNvSpPr>
            <a:spLocks noGrp="1"/>
          </p:cNvSpPr>
          <p:nvPr>
            <p:ph type="title"/>
          </p:nvPr>
        </p:nvSpPr>
        <p:spPr>
          <a:xfrm>
            <a:off x="467544" y="0"/>
            <a:ext cx="8229600" cy="940966"/>
          </a:xfrm>
          <a:prstGeom prst="roundRect">
            <a:avLst/>
          </a:prstGeom>
          <a:solidFill>
            <a:schemeClr val="accent3">
              <a:lumMod val="75000"/>
            </a:schemeClr>
          </a:solidFill>
        </p:spPr>
        <p:style>
          <a:lnRef idx="1">
            <a:schemeClr val="dk1"/>
          </a:lnRef>
          <a:fillRef idx="3">
            <a:schemeClr val="dk1"/>
          </a:fillRef>
          <a:effectRef idx="2">
            <a:schemeClr val="dk1"/>
          </a:effectRef>
          <a:fontRef idx="minor">
            <a:schemeClr val="lt1"/>
          </a:fontRef>
        </p:style>
        <p:txBody>
          <a:bodyPr vert="horz" rtlCol="0" anchor="ctr">
            <a:normAutofit/>
          </a:bodyPr>
          <a:lstStyle/>
          <a:p>
            <a:pPr algn="ctr"/>
            <a:r>
              <a:rPr lang="ar-DZ" sz="4800" b="1" dirty="0" smtClean="0">
                <a:solidFill>
                  <a:schemeClr val="tx1"/>
                </a:solidFill>
                <a:latin typeface="Arabic Typesetting" pitchFamily="66" charset="-78"/>
                <a:cs typeface="Arabic Typesetting" pitchFamily="66" charset="-78"/>
              </a:rPr>
              <a:t>هيكلة  الوضعيات الجزئية 01-02-03 للأسابيع 01-02-03</a:t>
            </a:r>
            <a:endParaRPr lang="fr-FR" sz="4800" b="1" dirty="0">
              <a:solidFill>
                <a:schemeClr val="tx1"/>
              </a:solidFill>
            </a:endParaRPr>
          </a:p>
        </p:txBody>
      </p:sp>
      <p:sp>
        <p:nvSpPr>
          <p:cNvPr id="8" name="Rectangle à coins arrondis 7"/>
          <p:cNvSpPr/>
          <p:nvPr/>
        </p:nvSpPr>
        <p:spPr>
          <a:xfrm rot="1599688">
            <a:off x="2478208" y="1109257"/>
            <a:ext cx="757662" cy="5175622"/>
          </a:xfrm>
          <a:prstGeom prst="roundRect">
            <a:avLst/>
          </a:prstGeom>
          <a:solidFill>
            <a:srgbClr val="00B050"/>
          </a:solidFill>
        </p:spPr>
        <p:style>
          <a:lnRef idx="1">
            <a:schemeClr val="dk1"/>
          </a:lnRef>
          <a:fillRef idx="3">
            <a:schemeClr val="dk1"/>
          </a:fillRef>
          <a:effectRef idx="2">
            <a:schemeClr val="dk1"/>
          </a:effectRef>
          <a:fontRef idx="minor">
            <a:schemeClr val="lt1"/>
          </a:fontRef>
        </p:style>
        <p:txBody>
          <a:bodyPr vert="vert270" rtlCol="0" anchor="ctr"/>
          <a:lstStyle/>
          <a:p>
            <a:pPr algn="ctr"/>
            <a:r>
              <a:rPr lang="ar-DZ" sz="3200" b="1" dirty="0" smtClean="0">
                <a:solidFill>
                  <a:schemeClr val="tx1"/>
                </a:solidFill>
                <a:latin typeface="Arabic Typesetting" pitchFamily="66" charset="-78"/>
                <a:cs typeface="Arabic Typesetting" pitchFamily="66" charset="-78"/>
              </a:rPr>
              <a:t>تتحقق المهمات 3 المحددة في الوضعية الانطلاقية </a:t>
            </a:r>
            <a:endParaRPr lang="fr-FR" sz="3200" b="1" dirty="0">
              <a:solidFill>
                <a:schemeClr val="tx1"/>
              </a:solidFill>
            </a:endParaRPr>
          </a:p>
        </p:txBody>
      </p:sp>
      <p:cxnSp>
        <p:nvCxnSpPr>
          <p:cNvPr id="10" name="Connecteur droit avec flèche 9"/>
          <p:cNvCxnSpPr/>
          <p:nvPr/>
        </p:nvCxnSpPr>
        <p:spPr>
          <a:xfrm rot="10800000">
            <a:off x="3286116" y="3643314"/>
            <a:ext cx="2857520" cy="1588"/>
          </a:xfrm>
          <a:prstGeom prst="straightConnector1">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1100138"/>
          <a:ext cx="8786873" cy="540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rot="20010826">
            <a:off x="5972110" y="1040324"/>
            <a:ext cx="757662" cy="5175622"/>
          </a:xfrm>
          <a:prstGeom prst="roundRect">
            <a:avLst/>
          </a:prstGeom>
          <a:solidFill>
            <a:srgbClr val="7030A0"/>
          </a:solidFill>
        </p:spPr>
        <p:style>
          <a:lnRef idx="1">
            <a:schemeClr val="accent4"/>
          </a:lnRef>
          <a:fillRef idx="3">
            <a:schemeClr val="accent4"/>
          </a:fillRef>
          <a:effectRef idx="2">
            <a:schemeClr val="accent4"/>
          </a:effectRef>
          <a:fontRef idx="minor">
            <a:schemeClr val="lt1"/>
          </a:fontRef>
        </p:style>
        <p:txBody>
          <a:bodyPr vert="vert" rtlCol="0" anchor="ctr"/>
          <a:lstStyle/>
          <a:p>
            <a:pPr algn="ctr"/>
            <a:r>
              <a:rPr lang="ar-DZ" sz="3200" b="1" dirty="0" smtClean="0">
                <a:solidFill>
                  <a:schemeClr val="bg1"/>
                </a:solidFill>
                <a:latin typeface="Arabic Typesetting" pitchFamily="66" charset="-78"/>
                <a:cs typeface="Arabic Typesetting" pitchFamily="66" charset="-78"/>
              </a:rPr>
              <a:t>تتحقق المهمة 04 الإدماج والتقويم (لكل ميدان) </a:t>
            </a:r>
            <a:endParaRPr lang="fr-FR" sz="3200" b="1" dirty="0">
              <a:solidFill>
                <a:schemeClr val="bg1"/>
              </a:solidFill>
            </a:endParaRPr>
          </a:p>
        </p:txBody>
      </p:sp>
      <p:sp>
        <p:nvSpPr>
          <p:cNvPr id="7" name="Titre 6"/>
          <p:cNvSpPr>
            <a:spLocks noGrp="1"/>
          </p:cNvSpPr>
          <p:nvPr>
            <p:ph type="title"/>
          </p:nvPr>
        </p:nvSpPr>
        <p:spPr>
          <a:xfrm>
            <a:off x="357158" y="365760"/>
            <a:ext cx="8572560" cy="548640"/>
          </a:xfrm>
          <a:prstGeom prst="roundRect">
            <a:avLst/>
          </a:prstGeom>
          <a:solidFill>
            <a:schemeClr val="accent3">
              <a:lumMod val="75000"/>
            </a:schemeClr>
          </a:solidFill>
        </p:spPr>
        <p:style>
          <a:lnRef idx="1">
            <a:schemeClr val="dk1"/>
          </a:lnRef>
          <a:fillRef idx="3">
            <a:schemeClr val="dk1"/>
          </a:fillRef>
          <a:effectRef idx="2">
            <a:schemeClr val="dk1"/>
          </a:effectRef>
          <a:fontRef idx="minor">
            <a:schemeClr val="lt1"/>
          </a:fontRef>
        </p:style>
        <p:txBody>
          <a:bodyPr vert="horz" rtlCol="0" anchor="ctr">
            <a:normAutofit fontScale="90000"/>
          </a:bodyPr>
          <a:lstStyle/>
          <a:p>
            <a:pPr algn="ctr"/>
            <a:r>
              <a:rPr lang="ar-DZ" sz="4400" b="1" dirty="0" smtClean="0">
                <a:solidFill>
                  <a:schemeClr val="tx1"/>
                </a:solidFill>
                <a:latin typeface="Arabic Typesetting" pitchFamily="66" charset="-78"/>
                <a:cs typeface="Arabic Typesetting" pitchFamily="66" charset="-78"/>
              </a:rPr>
              <a:t>الوضعية الجزئية 04 الأسبوع الرابع </a:t>
            </a:r>
            <a:endParaRPr lang="fr-FR" sz="4400" b="1" dirty="0">
              <a:solidFill>
                <a:schemeClr val="tx1"/>
              </a:solidFill>
            </a:endParaRPr>
          </a:p>
        </p:txBody>
      </p:sp>
      <p:sp>
        <p:nvSpPr>
          <p:cNvPr id="8" name="Rectangle à coins arrondis 7"/>
          <p:cNvSpPr/>
          <p:nvPr/>
        </p:nvSpPr>
        <p:spPr>
          <a:xfrm rot="1599688">
            <a:off x="2478208" y="1109257"/>
            <a:ext cx="757662" cy="5175622"/>
          </a:xfrm>
          <a:prstGeom prst="roundRect">
            <a:avLst/>
          </a:prstGeom>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ar-DZ" sz="3600" b="1" dirty="0" smtClean="0">
                <a:solidFill>
                  <a:schemeClr val="bg1"/>
                </a:solidFill>
                <a:latin typeface="Arabic Typesetting" pitchFamily="66" charset="-78"/>
                <a:cs typeface="Arabic Typesetting" pitchFamily="66" charset="-78"/>
              </a:rPr>
              <a:t>تتحقق المهمة 05 </a:t>
            </a:r>
            <a:r>
              <a:rPr lang="ar-DZ" sz="3600" dirty="0" smtClean="0">
                <a:solidFill>
                  <a:schemeClr val="bg1"/>
                </a:solidFill>
                <a:latin typeface="Arabic Typesetting" pitchFamily="66" charset="-78"/>
                <a:cs typeface="Arabic Typesetting" pitchFamily="66" charset="-78"/>
              </a:rPr>
              <a:t>الإدماج والتقويم (لكل الميادين)</a:t>
            </a:r>
            <a:endParaRPr lang="fr-FR" sz="3600" dirty="0">
              <a:solidFill>
                <a:schemeClr val="bg1"/>
              </a:solidFill>
            </a:endParaRPr>
          </a:p>
        </p:txBody>
      </p:sp>
      <p:sp>
        <p:nvSpPr>
          <p:cNvPr id="10" name="Flèche droite 9"/>
          <p:cNvSpPr/>
          <p:nvPr/>
        </p:nvSpPr>
        <p:spPr>
          <a:xfrm rot="2536879">
            <a:off x="-33720" y="1801651"/>
            <a:ext cx="2889409" cy="900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bg1"/>
                </a:solidFill>
              </a:rPr>
              <a:t>تعلم الإدماج والتقويم أفقيا </a:t>
            </a:r>
            <a:endParaRPr lang="fr-FR" sz="2400" dirty="0">
              <a:solidFill>
                <a:schemeClr val="bg1"/>
              </a:solidFill>
            </a:endParaRPr>
          </a:p>
        </p:txBody>
      </p:sp>
      <p:sp>
        <p:nvSpPr>
          <p:cNvPr id="11" name="Flèche vers le bas 10"/>
          <p:cNvSpPr/>
          <p:nvPr/>
        </p:nvSpPr>
        <p:spPr>
          <a:xfrm rot="2461907">
            <a:off x="7329560" y="791236"/>
            <a:ext cx="878047" cy="307099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DZ" sz="2400" dirty="0" smtClean="0">
                <a:solidFill>
                  <a:schemeClr val="bg1"/>
                </a:solidFill>
              </a:rPr>
              <a:t>تعلم الإدماج والتقويم عموديا</a:t>
            </a:r>
            <a:endParaRPr lang="fr-FR" sz="2400"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4245F60B-9CDF-4E0B-A82B-47FC6F97B274}" type="slidenum">
              <a:rPr lang="fr-FR" smtClean="0">
                <a:solidFill>
                  <a:prstClr val="white">
                    <a:shade val="50000"/>
                  </a:prstClr>
                </a:solidFill>
              </a:rPr>
              <a:pPr/>
              <a:t>6</a:t>
            </a:fld>
            <a:endParaRPr lang="fr-FR" dirty="0">
              <a:solidFill>
                <a:prstClr val="white">
                  <a:shade val="50000"/>
                </a:prstClr>
              </a:solidFill>
            </a:endParaRPr>
          </a:p>
        </p:txBody>
      </p:sp>
      <p:sp>
        <p:nvSpPr>
          <p:cNvPr id="5" name="مستطيل مستدير الزوايا 4"/>
          <p:cNvSpPr/>
          <p:nvPr/>
        </p:nvSpPr>
        <p:spPr>
          <a:xfrm>
            <a:off x="1578164" y="0"/>
            <a:ext cx="6264696" cy="836712"/>
          </a:xfrm>
          <a:prstGeom prst="round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r-FR" sz="4000" b="1" dirty="0" smtClean="0">
                <a:solidFill>
                  <a:schemeClr val="bg1"/>
                </a:solidFill>
              </a:rPr>
              <a:t> </a:t>
            </a:r>
            <a:r>
              <a:rPr lang="ar-DZ" sz="4000" b="1" dirty="0" smtClean="0">
                <a:solidFill>
                  <a:schemeClr val="bg1"/>
                </a:solidFill>
              </a:rPr>
              <a:t> مقارنة بين مناهج ج1 و </a:t>
            </a:r>
            <a:r>
              <a:rPr lang="ar-DZ" sz="4000" b="1" dirty="0">
                <a:solidFill>
                  <a:prstClr val="black"/>
                </a:solidFill>
              </a:rPr>
              <a:t>مناهج ج2</a:t>
            </a:r>
            <a:r>
              <a:rPr lang="ar-DZ" sz="4000" b="1" dirty="0" smtClean="0">
                <a:solidFill>
                  <a:schemeClr val="bg1"/>
                </a:solidFill>
              </a:rPr>
              <a:t> </a:t>
            </a:r>
            <a:endParaRPr lang="ar-SA" sz="4000" b="1" dirty="0">
              <a:solidFill>
                <a:schemeClr val="bg1"/>
              </a:solidFill>
            </a:endParaRPr>
          </a:p>
        </p:txBody>
      </p:sp>
      <p:sp>
        <p:nvSpPr>
          <p:cNvPr id="6" name="مربع نص 5"/>
          <p:cNvSpPr txBox="1"/>
          <p:nvPr/>
        </p:nvSpPr>
        <p:spPr>
          <a:xfrm>
            <a:off x="6263680" y="906791"/>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t>01) المحور </a:t>
            </a:r>
            <a:r>
              <a:rPr lang="ar-DZ" sz="2400" b="1" dirty="0" err="1" smtClean="0"/>
              <a:t>المنهاجي</a:t>
            </a:r>
            <a:endParaRPr lang="ar-SA" sz="2400" b="1" dirty="0"/>
          </a:p>
        </p:txBody>
      </p:sp>
      <p:graphicFrame>
        <p:nvGraphicFramePr>
          <p:cNvPr id="7" name="Tableau 10"/>
          <p:cNvGraphicFramePr>
            <a:graphicFrameLocks noGrp="1"/>
          </p:cNvGraphicFramePr>
          <p:nvPr>
            <p:extLst>
              <p:ext uri="{D42A27DB-BD31-4B8C-83A1-F6EECF244321}">
                <p14:modId xmlns:p14="http://schemas.microsoft.com/office/powerpoint/2010/main" val="3676370423"/>
              </p:ext>
            </p:extLst>
          </p:nvPr>
        </p:nvGraphicFramePr>
        <p:xfrm>
          <a:off x="0" y="1522392"/>
          <a:ext cx="9144000" cy="1279526"/>
        </p:xfrm>
        <a:graphic>
          <a:graphicData uri="http://schemas.openxmlformats.org/drawingml/2006/table">
            <a:tbl>
              <a:tblPr firstRow="1" bandRow="1"/>
              <a:tblGrid>
                <a:gridCol w="8265825"/>
                <a:gridCol w="878175"/>
              </a:tblGrid>
              <a:tr h="639763">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dirty="0" smtClean="0">
                          <a:solidFill>
                            <a:schemeClr val="bg2"/>
                          </a:solidFill>
                        </a:rPr>
                        <a:t>بناء المنهاج سنة بسنة، </a:t>
                      </a:r>
                      <a:r>
                        <a:rPr lang="ar-DZ" sz="1600" baseline="0" dirty="0" smtClean="0">
                          <a:solidFill>
                            <a:schemeClr val="bg2"/>
                          </a:solidFill>
                        </a:rPr>
                        <a:t>و</a:t>
                      </a:r>
                      <a:r>
                        <a:rPr lang="ar-DZ" sz="1600" dirty="0" smtClean="0">
                          <a:solidFill>
                            <a:schemeClr val="bg2"/>
                          </a:solidFill>
                        </a:rPr>
                        <a:t>الأولوية لمنطق المادّة، وكلّ مادّة معزولة عن المواد الأخرى: أنتج  مناهج</a:t>
                      </a:r>
                      <a:r>
                        <a:rPr lang="ar-DZ" sz="1600" baseline="0" dirty="0" smtClean="0">
                          <a:solidFill>
                            <a:schemeClr val="bg2"/>
                          </a:solidFill>
                        </a:rPr>
                        <a:t> مختلفة الشكل والمصطلحات، ونقص في التنسيق الأفقي والعمودي</a:t>
                      </a:r>
                      <a:endParaRPr lang="fr-FR" sz="1600" dirty="0" smtClean="0">
                        <a:solidFill>
                          <a:schemeClr val="bg2"/>
                        </a:solidFill>
                      </a:endParaRP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1800" b="1" dirty="0" smtClean="0">
                          <a:solidFill>
                            <a:schemeClr val="bg1"/>
                          </a:solidFill>
                        </a:rPr>
                        <a:t>م ج 1</a:t>
                      </a:r>
                      <a:r>
                        <a:rPr lang="fr-FR" sz="1800" b="1" dirty="0" smtClean="0">
                          <a:solidFill>
                            <a:schemeClr val="bg1"/>
                          </a:solidFill>
                        </a:rPr>
                        <a:t> </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r" rtl="1"/>
                      <a:r>
                        <a:rPr lang="ar-DZ" sz="1600" b="1" kern="1200" baseline="0" dirty="0" smtClean="0">
                          <a:solidFill>
                            <a:srgbClr val="C00000"/>
                          </a:solidFill>
                          <a:latin typeface="+mn-lt"/>
                          <a:ea typeface="+mn-ea"/>
                          <a:cs typeface="+mn-cs"/>
                        </a:rPr>
                        <a:t>نظرة شمولية أو نسقية</a:t>
                      </a:r>
                      <a:r>
                        <a:rPr lang="ar-DZ" sz="1600" b="1" kern="1200" baseline="0" dirty="0" smtClean="0">
                          <a:solidFill>
                            <a:schemeClr val="bg2"/>
                          </a:solidFill>
                          <a:latin typeface="+mn-lt"/>
                          <a:ea typeface="+mn-ea"/>
                          <a:cs typeface="+mn-cs"/>
                        </a:rPr>
                        <a:t>. بناء المناهج من ملمح التخرج الشامل للمرحلة ثم للطور ثم للسنة </a:t>
                      </a:r>
                    </a:p>
                    <a:p>
                      <a:pPr algn="r" rtl="1"/>
                      <a:r>
                        <a:rPr lang="ar-DZ" sz="1600" b="1" kern="1200" baseline="0" dirty="0" smtClean="0">
                          <a:solidFill>
                            <a:schemeClr val="bg2"/>
                          </a:solidFill>
                          <a:latin typeface="+mn-lt"/>
                          <a:ea typeface="+mn-ea"/>
                          <a:cs typeface="+mn-cs"/>
                        </a:rPr>
                        <a:t> </a:t>
                      </a:r>
                      <a:r>
                        <a:rPr lang="ar-DZ" sz="1600" b="1" kern="1200" baseline="0" dirty="0" smtClean="0">
                          <a:solidFill>
                            <a:schemeClr val="bg1">
                              <a:lumMod val="50000"/>
                            </a:schemeClr>
                          </a:solidFill>
                          <a:latin typeface="+mn-lt"/>
                          <a:ea typeface="+mn-ea"/>
                          <a:cs typeface="+mn-cs"/>
                        </a:rPr>
                        <a:t>تكامل بين المواد مع توحيد شكل المنهاج والمصطلحات</a:t>
                      </a:r>
                      <a:r>
                        <a:rPr lang="ar-DZ" sz="1600" b="1" kern="1200" baseline="0" dirty="0" smtClean="0">
                          <a:solidFill>
                            <a:schemeClr val="bg2"/>
                          </a:solidFill>
                          <a:latin typeface="+mn-lt"/>
                          <a:ea typeface="+mn-ea"/>
                          <a:cs typeface="+mn-cs"/>
                        </a:rPr>
                        <a:t>.</a:t>
                      </a:r>
                      <a:endParaRPr lang="fr-FR" sz="1600" b="1" kern="1200" baseline="0" dirty="0" smtClean="0">
                        <a:solidFill>
                          <a:schemeClr val="bg2"/>
                        </a:solidFill>
                        <a:latin typeface="+mn-lt"/>
                        <a:ea typeface="+mn-ea"/>
                        <a:cs typeface="+mn-cs"/>
                      </a:endParaRP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1800" b="1" dirty="0" smtClean="0">
                          <a:solidFill>
                            <a:schemeClr val="bg1"/>
                          </a:solidFill>
                        </a:rPr>
                        <a:t>م ج 2</a:t>
                      </a:r>
                      <a:endParaRPr lang="fr-FR" sz="1800" b="1" dirty="0">
                        <a:solidFill>
                          <a:schemeClr val="bg1"/>
                        </a:solidFill>
                      </a:endParaRPr>
                    </a:p>
                  </a:txBody>
                  <a:tcPr marL="91438" marR="91438" marT="45647" marB="4564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8" name="مربع نص 7"/>
          <p:cNvSpPr txBox="1"/>
          <p:nvPr/>
        </p:nvSpPr>
        <p:spPr>
          <a:xfrm>
            <a:off x="6263680" y="2987447"/>
            <a:ext cx="2880320"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t>02) المقاربة بالكفاءات</a:t>
            </a:r>
            <a:endParaRPr lang="ar-SA" sz="2400" b="1" dirty="0"/>
          </a:p>
        </p:txBody>
      </p:sp>
      <p:graphicFrame>
        <p:nvGraphicFramePr>
          <p:cNvPr id="9" name="Tableau 10"/>
          <p:cNvGraphicFramePr>
            <a:graphicFrameLocks noGrp="1"/>
          </p:cNvGraphicFramePr>
          <p:nvPr>
            <p:extLst>
              <p:ext uri="{D42A27DB-BD31-4B8C-83A1-F6EECF244321}">
                <p14:modId xmlns:p14="http://schemas.microsoft.com/office/powerpoint/2010/main" val="920650251"/>
              </p:ext>
            </p:extLst>
          </p:nvPr>
        </p:nvGraphicFramePr>
        <p:xfrm>
          <a:off x="0" y="3591897"/>
          <a:ext cx="9144000" cy="1279526"/>
        </p:xfrm>
        <a:graphic>
          <a:graphicData uri="http://schemas.openxmlformats.org/drawingml/2006/table">
            <a:tbl>
              <a:tblPr firstRow="1" bandRow="1"/>
              <a:tblGrid>
                <a:gridCol w="8265825"/>
                <a:gridCol w="878175"/>
              </a:tblGrid>
              <a:tr h="639763">
                <a:tc>
                  <a:txBody>
                    <a:bodyPr/>
                    <a:lstStyle/>
                    <a:p>
                      <a:pPr algn="r" rtl="1"/>
                      <a:r>
                        <a:rPr lang="ar-DZ" sz="1600" b="1" dirty="0" smtClean="0">
                          <a:solidFill>
                            <a:schemeClr val="bg2"/>
                          </a:solidFill>
                        </a:rPr>
                        <a:t>وجود مبدئي، ونقص في التطبيق الفعّال في  </a:t>
                      </a:r>
                      <a:r>
                        <a:rPr lang="ar-DZ" sz="1600" b="1" dirty="0" err="1" smtClean="0">
                          <a:solidFill>
                            <a:schemeClr val="bg2"/>
                          </a:solidFill>
                        </a:rPr>
                        <a:t>التعلّمات</a:t>
                      </a:r>
                      <a:r>
                        <a:rPr lang="ar-DZ" sz="1600" b="1" dirty="0" smtClean="0">
                          <a:solidFill>
                            <a:schemeClr val="bg2"/>
                          </a:solidFill>
                        </a:rPr>
                        <a:t> - التركيز على الكفاءات المتعلّقة</a:t>
                      </a:r>
                      <a:r>
                        <a:rPr lang="ar-DZ" sz="1600" b="1" baseline="0" dirty="0" smtClean="0">
                          <a:solidFill>
                            <a:schemeClr val="bg2"/>
                          </a:solidFill>
                        </a:rPr>
                        <a:t> بالمادّة ومعارفها</a:t>
                      </a:r>
                    </a:p>
                    <a:p>
                      <a:pPr algn="r" rtl="1"/>
                      <a:r>
                        <a:rPr lang="ar-DZ" sz="1800" b="1" baseline="0" dirty="0" smtClean="0">
                          <a:solidFill>
                            <a:schemeClr val="bg2"/>
                          </a:solidFill>
                        </a:rPr>
                        <a:t>مع نقص في الكفاءات العرضية والقيم و </a:t>
                      </a:r>
                      <a:r>
                        <a:rPr lang="ar-DZ" sz="1800" b="1" baseline="0" dirty="0" err="1" smtClean="0">
                          <a:solidFill>
                            <a:schemeClr val="bg2"/>
                          </a:solidFill>
                        </a:rPr>
                        <a:t>السلوكات</a:t>
                      </a:r>
                      <a:r>
                        <a:rPr lang="ar-DZ" sz="1800" b="1" baseline="0" dirty="0" smtClean="0">
                          <a:solidFill>
                            <a:schemeClr val="bg2"/>
                          </a:solidFill>
                        </a:rPr>
                        <a:t>.</a:t>
                      </a:r>
                      <a:endParaRPr lang="fr-FR" sz="1800" b="1" dirty="0">
                        <a:solidFill>
                          <a:schemeClr val="bg2"/>
                        </a:solidFill>
                      </a:endParaRPr>
                    </a:p>
                  </a:txBody>
                  <a:tcPr marL="91438" marR="91438" marT="45717" marB="4571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400" b="1" dirty="0" smtClean="0">
                          <a:solidFill>
                            <a:schemeClr val="bg1"/>
                          </a:solidFill>
                        </a:rPr>
                        <a:t>م ج 1</a:t>
                      </a:r>
                      <a:r>
                        <a:rPr lang="fr-FR" sz="2400" b="1" dirty="0" smtClean="0">
                          <a:solidFill>
                            <a:schemeClr val="bg1"/>
                          </a:solidFill>
                        </a:rPr>
                        <a:t> </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p>
                      <a:pPr algn="r" rtl="1"/>
                      <a:r>
                        <a:rPr lang="ar-DZ" sz="1800" b="1" i="0" kern="1200" baseline="0" dirty="0" smtClean="0">
                          <a:solidFill>
                            <a:schemeClr val="accent6">
                              <a:lumMod val="75000"/>
                            </a:schemeClr>
                          </a:solidFill>
                          <a:latin typeface="+mn-lt"/>
                          <a:ea typeface="+mn-ea"/>
                          <a:cs typeface="+mn-cs"/>
                        </a:rPr>
                        <a:t>التركيز على مركّبات الكفاءات، خاصّة الكفاءات العرضية والقيم </a:t>
                      </a:r>
                      <a:r>
                        <a:rPr lang="ar-DZ" sz="1800" b="1" i="0" kern="1200" baseline="0" dirty="0" err="1" smtClean="0">
                          <a:solidFill>
                            <a:schemeClr val="accent6">
                              <a:lumMod val="75000"/>
                            </a:schemeClr>
                          </a:solidFill>
                          <a:latin typeface="+mn-lt"/>
                          <a:ea typeface="+mn-ea"/>
                          <a:cs typeface="+mn-cs"/>
                        </a:rPr>
                        <a:t>والسلوكات</a:t>
                      </a:r>
                      <a:r>
                        <a:rPr lang="ar-DZ" sz="1800" b="1" i="0" kern="1200" baseline="0" dirty="0" smtClean="0">
                          <a:solidFill>
                            <a:schemeClr val="accent6">
                              <a:lumMod val="75000"/>
                            </a:schemeClr>
                          </a:solidFill>
                          <a:latin typeface="+mn-lt"/>
                          <a:ea typeface="+mn-ea"/>
                          <a:cs typeface="+mn-cs"/>
                        </a:rPr>
                        <a:t> في كلّ مكوّنات المناهج</a:t>
                      </a:r>
                      <a:r>
                        <a:rPr lang="ar-DZ" sz="1800" b="1" i="0" kern="1200" baseline="0" dirty="0" smtClean="0">
                          <a:solidFill>
                            <a:schemeClr val="bg2"/>
                          </a:solidFill>
                          <a:latin typeface="+mn-lt"/>
                          <a:ea typeface="+mn-ea"/>
                          <a:cs typeface="+mn-cs"/>
                        </a:rPr>
                        <a:t> </a:t>
                      </a:r>
                      <a:endParaRPr lang="fr-FR" sz="1800" b="1" i="0" kern="1200" baseline="0" dirty="0" smtClean="0">
                        <a:solidFill>
                          <a:schemeClr val="bg2"/>
                        </a:solidFill>
                        <a:latin typeface="+mn-lt"/>
                        <a:ea typeface="+mn-ea"/>
                        <a:cs typeface="+mn-cs"/>
                      </a:endParaRPr>
                    </a:p>
                  </a:txBody>
                  <a:tcPr marL="91438" marR="91438" marT="45717" marB="4571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400" b="1" dirty="0" smtClean="0">
                          <a:solidFill>
                            <a:schemeClr val="bg1"/>
                          </a:solidFill>
                        </a:rPr>
                        <a:t>م ج 2</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10" name="مربع نص 9"/>
          <p:cNvSpPr txBox="1"/>
          <p:nvPr/>
        </p:nvSpPr>
        <p:spPr>
          <a:xfrm>
            <a:off x="4788024" y="5013176"/>
            <a:ext cx="4355976" cy="461665"/>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400" b="1" dirty="0" smtClean="0">
                <a:solidFill>
                  <a:prstClr val="white"/>
                </a:solidFill>
              </a:rPr>
              <a:t>03) الموارد المعرفية و المنهاجية</a:t>
            </a:r>
            <a:endParaRPr lang="ar-SA" sz="2400" b="1" dirty="0">
              <a:solidFill>
                <a:prstClr val="white"/>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3211282313"/>
              </p:ext>
            </p:extLst>
          </p:nvPr>
        </p:nvGraphicFramePr>
        <p:xfrm>
          <a:off x="0" y="5706834"/>
          <a:ext cx="9144000" cy="1098233"/>
        </p:xfrm>
        <a:graphic>
          <a:graphicData uri="http://schemas.openxmlformats.org/drawingml/2006/table">
            <a:tbl>
              <a:tblPr firstRow="1" bandRow="1"/>
              <a:tblGrid>
                <a:gridCol w="8265825"/>
                <a:gridCol w="878175"/>
              </a:tblGrid>
              <a:tr h="45847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dirty="0" smtClean="0">
                          <a:solidFill>
                            <a:schemeClr val="bg2"/>
                          </a:solidFill>
                        </a:rPr>
                        <a:t>الأولوية</a:t>
                      </a:r>
                      <a:r>
                        <a:rPr lang="ar-DZ" sz="1800" b="1" baseline="0" dirty="0" smtClean="0">
                          <a:solidFill>
                            <a:schemeClr val="bg2"/>
                          </a:solidFill>
                        </a:rPr>
                        <a:t> للتحكّم في المعارف - نقص في الموارد المنهجية </a:t>
                      </a:r>
                      <a:endParaRPr lang="fr-FR" sz="1800" b="1" dirty="0" smtClean="0">
                        <a:solidFill>
                          <a:schemeClr val="bg2"/>
                        </a:solidFill>
                      </a:endParaRPr>
                    </a:p>
                  </a:txBody>
                  <a:tcPr marL="91438" marR="91438" marT="45734" marB="457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000" b="1" dirty="0" smtClean="0">
                          <a:solidFill>
                            <a:schemeClr val="bg1"/>
                          </a:solidFill>
                        </a:rPr>
                        <a:t>م ج 1</a:t>
                      </a:r>
                      <a:r>
                        <a:rPr lang="fr-FR" sz="2000" b="1" dirty="0" smtClean="0">
                          <a:solidFill>
                            <a:schemeClr val="bg1"/>
                          </a:solidFill>
                        </a:rPr>
                        <a:t> </a:t>
                      </a:r>
                      <a:endParaRPr lang="fr-FR" sz="20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baseline="0" dirty="0" smtClean="0">
                          <a:solidFill>
                            <a:schemeClr val="bg2"/>
                          </a:solidFill>
                          <a:latin typeface="+mn-lt"/>
                          <a:ea typeface="+mn-ea"/>
                          <a:cs typeface="+mn-cs"/>
                        </a:rPr>
                        <a:t>تحديد الموارد المعرفية والمنهجية لبناء الكفاءات في مصفوفة أو جدول شامل</a:t>
                      </a:r>
                      <a:endParaRPr lang="fr-FR" sz="1800" b="1" i="0" kern="1200" baseline="0" dirty="0" smtClean="0">
                        <a:solidFill>
                          <a:schemeClr val="bg2"/>
                        </a:solidFill>
                        <a:latin typeface="+mn-lt"/>
                        <a:ea typeface="+mn-ea"/>
                        <a:cs typeface="+mn-cs"/>
                      </a:endParaRPr>
                    </a:p>
                  </a:txBody>
                  <a:tcPr marL="91438" marR="91438" marT="45734" marB="457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000" b="1" dirty="0" smtClean="0">
                          <a:solidFill>
                            <a:schemeClr val="bg1"/>
                          </a:solidFill>
                        </a:rPr>
                        <a:t>م ج 2</a:t>
                      </a:r>
                      <a:endParaRPr lang="fr-FR" sz="20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Tree>
    <p:extLst>
      <p:ext uri="{BB962C8B-B14F-4D97-AF65-F5344CB8AC3E}">
        <p14:creationId xmlns:p14="http://schemas.microsoft.com/office/powerpoint/2010/main" val="396339250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547664" y="1484784"/>
            <a:ext cx="5904656" cy="331236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7200" dirty="0" smtClean="0">
                <a:latin typeface="Arabic Typesetting" pitchFamily="66" charset="-78"/>
                <a:cs typeface="Arabic Typesetting" pitchFamily="66" charset="-78"/>
              </a:rPr>
              <a:t>منهاج اللغة العربية</a:t>
            </a:r>
            <a:endParaRPr lang="fr-FR" sz="7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779557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915816" y="692696"/>
            <a:ext cx="379472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6000" dirty="0" smtClean="0">
                <a:latin typeface="Arabic Typesetting" pitchFamily="66" charset="-78"/>
                <a:cs typeface="Arabic Typesetting" pitchFamily="66" charset="-78"/>
              </a:rPr>
              <a:t>اللغة العربية </a:t>
            </a:r>
            <a:endParaRPr lang="fr-FR" sz="6000" dirty="0">
              <a:latin typeface="Arabic Typesetting" pitchFamily="66" charset="-78"/>
              <a:cs typeface="Arabic Typesetting" pitchFamily="66" charset="-78"/>
            </a:endParaRPr>
          </a:p>
        </p:txBody>
      </p:sp>
      <p:sp>
        <p:nvSpPr>
          <p:cNvPr id="5" name="Rectangle à coins arrondis 4"/>
          <p:cNvSpPr/>
          <p:nvPr/>
        </p:nvSpPr>
        <p:spPr>
          <a:xfrm>
            <a:off x="683568" y="2348880"/>
            <a:ext cx="7776864" cy="3312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600" b="1" dirty="0" smtClean="0">
                <a:latin typeface="Arabic Typesetting" pitchFamily="66" charset="-78"/>
                <a:cs typeface="Arabic Typesetting" pitchFamily="66" charset="-78"/>
              </a:rPr>
              <a:t>لا يمكن النظر إلى اللغة العربية في الجيل الثاني من المناهج الجديدة بمعزل عن النصوص والتشريعات المنظمة للمجتمع بشكل عام وللتربية بالخصوص، ومنه كان لزاما علينا العودة إلى هذه النصوص لتحديد مكانة اللغة فيها </a:t>
            </a:r>
            <a:r>
              <a:rPr lang="ar-DZ" sz="3600" b="1" dirty="0">
                <a:latin typeface="Arabic Typesetting" pitchFamily="66" charset="-78"/>
                <a:cs typeface="Arabic Typesetting" pitchFamily="66" charset="-78"/>
              </a:rPr>
              <a:t>.</a:t>
            </a:r>
            <a:endParaRPr lang="fr-FR" sz="3600" b="1" dirty="0" smtClean="0">
              <a:latin typeface="Arabic Typesetting" pitchFamily="66" charset="-78"/>
              <a:cs typeface="Arabic Typesetting" pitchFamily="66" charset="-78"/>
            </a:endParaRPr>
          </a:p>
          <a:p>
            <a:pPr algn="ctr"/>
            <a:endParaRPr lang="fr-FR" dirty="0"/>
          </a:p>
        </p:txBody>
      </p:sp>
    </p:spTree>
    <p:extLst>
      <p:ext uri="{BB962C8B-B14F-4D97-AF65-F5344CB8AC3E}">
        <p14:creationId xmlns:p14="http://schemas.microsoft.com/office/powerpoint/2010/main" val="242133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0"/>
            <a:ext cx="7520940" cy="54864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DZ"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مكانة اللغة العربية في التشريعات الوطنية </a:t>
            </a:r>
            <a:endParaRPr lang="fr-F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Ellipse 6"/>
          <p:cNvSpPr/>
          <p:nvPr/>
        </p:nvSpPr>
        <p:spPr>
          <a:xfrm>
            <a:off x="6012160" y="2708920"/>
            <a:ext cx="3131840" cy="381072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400" b="1" dirty="0" smtClean="0">
                <a:latin typeface="Arabic Typesetting" pitchFamily="66" charset="-78"/>
                <a:cs typeface="Arabic Typesetting" pitchFamily="66" charset="-78"/>
              </a:rPr>
              <a:t>المادة 33 </a:t>
            </a:r>
            <a:r>
              <a:rPr lang="ar-DZ" sz="2400" b="1" dirty="0" smtClean="0">
                <a:latin typeface="Arabic Typesetting" pitchFamily="66" charset="-78"/>
                <a:cs typeface="Arabic Typesetting" pitchFamily="66" charset="-78"/>
              </a:rPr>
              <a:t>القانون التوجيهي للتربية </a:t>
            </a:r>
            <a:r>
              <a:rPr lang="ar-SA" sz="2400" b="1" dirty="0" smtClean="0">
                <a:latin typeface="Arabic Typesetting" pitchFamily="66" charset="-78"/>
                <a:cs typeface="Arabic Typesetting" pitchFamily="66" charset="-78"/>
              </a:rPr>
              <a:t>: يتم التعليم باللغة العربية في جميع مستويات التربية، سواء في المؤسسات العمومية أو المؤسسات الخاصة للتربية والتعليم</a:t>
            </a:r>
            <a:r>
              <a:rPr lang="fr-FR" b="1" dirty="0" smtClean="0"/>
              <a:t>.</a:t>
            </a:r>
            <a:endParaRPr lang="fr-FR" dirty="0"/>
          </a:p>
        </p:txBody>
      </p:sp>
      <p:sp>
        <p:nvSpPr>
          <p:cNvPr id="8" name="Rectangle à coins arrondis 7"/>
          <p:cNvSpPr/>
          <p:nvPr/>
        </p:nvSpPr>
        <p:spPr>
          <a:xfrm>
            <a:off x="2699792" y="692696"/>
            <a:ext cx="3643338" cy="136815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SA" sz="2800" b="1" dirty="0" smtClean="0">
                <a:ln/>
                <a:solidFill>
                  <a:schemeClr val="accent3"/>
                </a:solidFill>
                <a:latin typeface="Arabic Typesetting" pitchFamily="66" charset="-78"/>
                <a:cs typeface="Arabic Typesetting" pitchFamily="66" charset="-78"/>
              </a:rPr>
              <a:t>المادة</a:t>
            </a:r>
            <a:r>
              <a:rPr lang="fr-FR" sz="2800" b="1" dirty="0" smtClean="0">
                <a:ln/>
                <a:solidFill>
                  <a:schemeClr val="accent3"/>
                </a:solidFill>
                <a:latin typeface="Arabic Typesetting" pitchFamily="66" charset="-78"/>
                <a:cs typeface="Arabic Typesetting" pitchFamily="66" charset="-78"/>
              </a:rPr>
              <a:t> </a:t>
            </a:r>
            <a:r>
              <a:rPr lang="ar-DZ" sz="2800" b="1" dirty="0" smtClean="0">
                <a:ln/>
                <a:solidFill>
                  <a:schemeClr val="accent3"/>
                </a:solidFill>
                <a:latin typeface="Arabic Typesetting" pitchFamily="66" charset="-78"/>
                <a:cs typeface="Arabic Typesetting" pitchFamily="66" charset="-78"/>
              </a:rPr>
              <a:t> 03 من الدستور</a:t>
            </a:r>
            <a:r>
              <a:rPr lang="fr-FR" sz="2800" b="1" dirty="0" smtClean="0">
                <a:ln/>
                <a:solidFill>
                  <a:schemeClr val="accent3"/>
                </a:solidFill>
                <a:latin typeface="Arabic Typesetting" pitchFamily="66" charset="-78"/>
                <a:cs typeface="Arabic Typesetting" pitchFamily="66" charset="-78"/>
              </a:rPr>
              <a:t>: </a:t>
            </a:r>
            <a:r>
              <a:rPr lang="ar-SA" sz="2800" b="1" dirty="0" smtClean="0">
                <a:ln/>
                <a:solidFill>
                  <a:schemeClr val="accent3"/>
                </a:solidFill>
                <a:latin typeface="Arabic Typesetting" pitchFamily="66" charset="-78"/>
                <a:cs typeface="Arabic Typesetting" pitchFamily="66" charset="-78"/>
              </a:rPr>
              <a:t>اللغة العربية هي اللغة الوطنية والرسمية</a:t>
            </a:r>
            <a:r>
              <a:rPr lang="fr-FR" sz="2800" b="1" dirty="0" smtClean="0">
                <a:ln/>
                <a:solidFill>
                  <a:schemeClr val="accent3"/>
                </a:solidFill>
                <a:latin typeface="Arabic Typesetting" pitchFamily="66" charset="-78"/>
                <a:cs typeface="Arabic Typesetting" pitchFamily="66" charset="-78"/>
              </a:rPr>
              <a:t>.</a:t>
            </a:r>
          </a:p>
          <a:p>
            <a:pPr algn="ctr"/>
            <a:endParaRPr lang="fr-FR" b="1" dirty="0">
              <a:ln/>
              <a:solidFill>
                <a:schemeClr val="accent3"/>
              </a:solidFill>
            </a:endParaRPr>
          </a:p>
        </p:txBody>
      </p:sp>
      <p:cxnSp>
        <p:nvCxnSpPr>
          <p:cNvPr id="11" name="Connecteur droit avec flèche 10"/>
          <p:cNvCxnSpPr/>
          <p:nvPr/>
        </p:nvCxnSpPr>
        <p:spPr>
          <a:xfrm rot="16200000" flipH="1">
            <a:off x="6286512" y="1928802"/>
            <a:ext cx="85725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flipH="1" flipV="1">
            <a:off x="5301139" y="3356992"/>
            <a:ext cx="999053"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51520" y="2492896"/>
            <a:ext cx="5072098" cy="18722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400" b="1" dirty="0" smtClean="0">
                <a:latin typeface="Arabic Typesetting" pitchFamily="66" charset="-78"/>
                <a:cs typeface="Arabic Typesetting" pitchFamily="66" charset="-78"/>
              </a:rPr>
              <a:t>اللغة العربية هي اللغة الوطنية والرسمية ولغة المدرسة الجزائرية وإحدى المركبات الأساسية للهوية الوطنية الجزائرية وأحد رموز السيادة الوطنية وأساسها الرئيس </a:t>
            </a:r>
            <a:endParaRPr lang="fr-FR" sz="2400" b="1" dirty="0" smtClean="0">
              <a:latin typeface="Arabic Typesetting" pitchFamily="66" charset="-78"/>
              <a:cs typeface="Arabic Typesetting" pitchFamily="66" charset="-78"/>
            </a:endParaRPr>
          </a:p>
          <a:p>
            <a:pPr algn="ctr"/>
            <a:r>
              <a:rPr lang="ar-DZ" sz="2400" b="1" dirty="0" smtClean="0">
                <a:latin typeface="Arabic Typesetting" pitchFamily="66" charset="-78"/>
                <a:cs typeface="Arabic Typesetting" pitchFamily="66" charset="-78"/>
              </a:rPr>
              <a:t>(  المرجعية العامة للمناهج</a:t>
            </a:r>
            <a:r>
              <a:rPr lang="ar-DZ" sz="3200" b="1" dirty="0" smtClean="0">
                <a:latin typeface="Arabic Typesetting" pitchFamily="66" charset="-78"/>
                <a:cs typeface="Arabic Typesetting" pitchFamily="66" charset="-78"/>
              </a:rPr>
              <a:t>  )</a:t>
            </a:r>
            <a:r>
              <a:rPr lang="ar-DZ" sz="3200" dirty="0" smtClean="0">
                <a:latin typeface="Arabic Typesetting" pitchFamily="66" charset="-78"/>
                <a:cs typeface="Arabic Typesetting" pitchFamily="66" charset="-78"/>
              </a:rPr>
              <a:t> </a:t>
            </a:r>
            <a:endParaRPr lang="fr-FR" sz="3200" dirty="0">
              <a:latin typeface="Arabic Typesetting" pitchFamily="66" charset="-78"/>
              <a:cs typeface="Arabic Typesetting" pitchFamily="66" charset="-78"/>
            </a:endParaRPr>
          </a:p>
        </p:txBody>
      </p:sp>
      <p:sp>
        <p:nvSpPr>
          <p:cNvPr id="16" name="Rectangle 15"/>
          <p:cNvSpPr/>
          <p:nvPr/>
        </p:nvSpPr>
        <p:spPr>
          <a:xfrm>
            <a:off x="0" y="4797152"/>
            <a:ext cx="5286412" cy="17407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DZ" sz="2000" b="1" dirty="0" smtClean="0">
                <a:latin typeface="Arabic Typesetting" pitchFamily="66" charset="-78"/>
                <a:cs typeface="Arabic Typesetting" pitchFamily="66" charset="-78"/>
              </a:rPr>
              <a:t>يجب أن يكون الهدف الأسمى للتحويل البيداغوجي هو تحسين تعليم اللغة العربية قصد إعطائها دورها البيداغوجي و الاجتماعي والثقافي الكامل لسد حاجات تعليم ذي نوعية قادر على التعبير عن عالمنا الجزائري،العربي </a:t>
            </a:r>
            <a:r>
              <a:rPr lang="ar-DZ" sz="2000" b="1" dirty="0" err="1" smtClean="0">
                <a:latin typeface="Arabic Typesetting" pitchFamily="66" charset="-78"/>
                <a:cs typeface="Arabic Typesetting" pitchFamily="66" charset="-78"/>
              </a:rPr>
              <a:t>ا،لإفريقي</a:t>
            </a:r>
            <a:r>
              <a:rPr lang="ar-DZ" sz="2000" b="1" dirty="0" smtClean="0">
                <a:latin typeface="Arabic Typesetting" pitchFamily="66" charset="-78"/>
                <a:cs typeface="Arabic Typesetting" pitchFamily="66" charset="-78"/>
              </a:rPr>
              <a:t>، المتوسطي العالمي (فقرة من الدليل المنهجي لإعداد المناهج)</a:t>
            </a:r>
            <a:endParaRPr lang="fr-FR" sz="2000" b="1" dirty="0">
              <a:latin typeface="Arabic Typesetting" pitchFamily="66" charset="-78"/>
              <a:cs typeface="Arabic Typesetting" pitchFamily="66" charset="-78"/>
            </a:endParaRPr>
          </a:p>
        </p:txBody>
      </p:sp>
      <p:cxnSp>
        <p:nvCxnSpPr>
          <p:cNvPr id="14" name="Connecteur droit avec flèche 13"/>
          <p:cNvCxnSpPr/>
          <p:nvPr/>
        </p:nvCxnSpPr>
        <p:spPr>
          <a:xfrm rot="5400000">
            <a:off x="2414264" y="4578624"/>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80">
                                          <p:stCondLst>
                                            <p:cond delay="0"/>
                                          </p:stCondLst>
                                        </p:cTn>
                                        <p:tgtEl>
                                          <p:spTgt spid="13"/>
                                        </p:tgtEl>
                                      </p:cBhvr>
                                    </p:animEffect>
                                    <p:anim calcmode="lin" valueType="num">
                                      <p:cBhvr>
                                        <p:cTn id="6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1" dur="26">
                                          <p:stCondLst>
                                            <p:cond delay="650"/>
                                          </p:stCondLst>
                                        </p:cTn>
                                        <p:tgtEl>
                                          <p:spTgt spid="13"/>
                                        </p:tgtEl>
                                      </p:cBhvr>
                                      <p:to x="100000" y="60000"/>
                                    </p:animScale>
                                    <p:animScale>
                                      <p:cBhvr>
                                        <p:cTn id="72" dur="166" decel="50000">
                                          <p:stCondLst>
                                            <p:cond delay="676"/>
                                          </p:stCondLst>
                                        </p:cTn>
                                        <p:tgtEl>
                                          <p:spTgt spid="13"/>
                                        </p:tgtEl>
                                      </p:cBhvr>
                                      <p:to x="100000" y="100000"/>
                                    </p:animScale>
                                    <p:animScale>
                                      <p:cBhvr>
                                        <p:cTn id="73" dur="26">
                                          <p:stCondLst>
                                            <p:cond delay="1312"/>
                                          </p:stCondLst>
                                        </p:cTn>
                                        <p:tgtEl>
                                          <p:spTgt spid="13"/>
                                        </p:tgtEl>
                                      </p:cBhvr>
                                      <p:to x="100000" y="80000"/>
                                    </p:animScale>
                                    <p:animScale>
                                      <p:cBhvr>
                                        <p:cTn id="74" dur="166" decel="50000">
                                          <p:stCondLst>
                                            <p:cond delay="1338"/>
                                          </p:stCondLst>
                                        </p:cTn>
                                        <p:tgtEl>
                                          <p:spTgt spid="13"/>
                                        </p:tgtEl>
                                      </p:cBhvr>
                                      <p:to x="100000" y="100000"/>
                                    </p:animScale>
                                    <p:animScale>
                                      <p:cBhvr>
                                        <p:cTn id="75" dur="26">
                                          <p:stCondLst>
                                            <p:cond delay="1642"/>
                                          </p:stCondLst>
                                        </p:cTn>
                                        <p:tgtEl>
                                          <p:spTgt spid="13"/>
                                        </p:tgtEl>
                                      </p:cBhvr>
                                      <p:to x="100000" y="90000"/>
                                    </p:animScale>
                                    <p:animScale>
                                      <p:cBhvr>
                                        <p:cTn id="76" dur="166" decel="50000">
                                          <p:stCondLst>
                                            <p:cond delay="1668"/>
                                          </p:stCondLst>
                                        </p:cTn>
                                        <p:tgtEl>
                                          <p:spTgt spid="13"/>
                                        </p:tgtEl>
                                      </p:cBhvr>
                                      <p:to x="100000" y="100000"/>
                                    </p:animScale>
                                    <p:animScale>
                                      <p:cBhvr>
                                        <p:cTn id="77" dur="26">
                                          <p:stCondLst>
                                            <p:cond delay="1808"/>
                                          </p:stCondLst>
                                        </p:cTn>
                                        <p:tgtEl>
                                          <p:spTgt spid="13"/>
                                        </p:tgtEl>
                                      </p:cBhvr>
                                      <p:to x="100000" y="95000"/>
                                    </p:animScale>
                                    <p:animScale>
                                      <p:cBhvr>
                                        <p:cTn id="78" dur="166" decel="50000">
                                          <p:stCondLst>
                                            <p:cond delay="1834"/>
                                          </p:stCondLst>
                                        </p:cTn>
                                        <p:tgtEl>
                                          <p:spTgt spid="13"/>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80">
                                          <p:stCondLst>
                                            <p:cond delay="0"/>
                                          </p:stCondLst>
                                        </p:cTn>
                                        <p:tgtEl>
                                          <p:spTgt spid="15"/>
                                        </p:tgtEl>
                                      </p:cBhvr>
                                    </p:animEffect>
                                    <p:anim calcmode="lin" valueType="num">
                                      <p:cBhvr>
                                        <p:cTn id="8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9" dur="26">
                                          <p:stCondLst>
                                            <p:cond delay="650"/>
                                          </p:stCondLst>
                                        </p:cTn>
                                        <p:tgtEl>
                                          <p:spTgt spid="15"/>
                                        </p:tgtEl>
                                      </p:cBhvr>
                                      <p:to x="100000" y="60000"/>
                                    </p:animScale>
                                    <p:animScale>
                                      <p:cBhvr>
                                        <p:cTn id="90" dur="166" decel="50000">
                                          <p:stCondLst>
                                            <p:cond delay="676"/>
                                          </p:stCondLst>
                                        </p:cTn>
                                        <p:tgtEl>
                                          <p:spTgt spid="15"/>
                                        </p:tgtEl>
                                      </p:cBhvr>
                                      <p:to x="100000" y="100000"/>
                                    </p:animScale>
                                    <p:animScale>
                                      <p:cBhvr>
                                        <p:cTn id="91" dur="26">
                                          <p:stCondLst>
                                            <p:cond delay="1312"/>
                                          </p:stCondLst>
                                        </p:cTn>
                                        <p:tgtEl>
                                          <p:spTgt spid="15"/>
                                        </p:tgtEl>
                                      </p:cBhvr>
                                      <p:to x="100000" y="80000"/>
                                    </p:animScale>
                                    <p:animScale>
                                      <p:cBhvr>
                                        <p:cTn id="92" dur="166" decel="50000">
                                          <p:stCondLst>
                                            <p:cond delay="1338"/>
                                          </p:stCondLst>
                                        </p:cTn>
                                        <p:tgtEl>
                                          <p:spTgt spid="15"/>
                                        </p:tgtEl>
                                      </p:cBhvr>
                                      <p:to x="100000" y="100000"/>
                                    </p:animScale>
                                    <p:animScale>
                                      <p:cBhvr>
                                        <p:cTn id="93" dur="26">
                                          <p:stCondLst>
                                            <p:cond delay="1642"/>
                                          </p:stCondLst>
                                        </p:cTn>
                                        <p:tgtEl>
                                          <p:spTgt spid="15"/>
                                        </p:tgtEl>
                                      </p:cBhvr>
                                      <p:to x="100000" y="90000"/>
                                    </p:animScale>
                                    <p:animScale>
                                      <p:cBhvr>
                                        <p:cTn id="94" dur="166" decel="50000">
                                          <p:stCondLst>
                                            <p:cond delay="1668"/>
                                          </p:stCondLst>
                                        </p:cTn>
                                        <p:tgtEl>
                                          <p:spTgt spid="15"/>
                                        </p:tgtEl>
                                      </p:cBhvr>
                                      <p:to x="100000" y="100000"/>
                                    </p:animScale>
                                    <p:animScale>
                                      <p:cBhvr>
                                        <p:cTn id="95" dur="26">
                                          <p:stCondLst>
                                            <p:cond delay="1808"/>
                                          </p:stCondLst>
                                        </p:cTn>
                                        <p:tgtEl>
                                          <p:spTgt spid="15"/>
                                        </p:tgtEl>
                                      </p:cBhvr>
                                      <p:to x="100000" y="95000"/>
                                    </p:animScale>
                                    <p:animScale>
                                      <p:cBhvr>
                                        <p:cTn id="96" dur="166" decel="50000">
                                          <p:stCondLst>
                                            <p:cond delay="1834"/>
                                          </p:stCondLst>
                                        </p:cTn>
                                        <p:tgtEl>
                                          <p:spTgt spid="15"/>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80">
                                          <p:stCondLst>
                                            <p:cond delay="0"/>
                                          </p:stCondLst>
                                        </p:cTn>
                                        <p:tgtEl>
                                          <p:spTgt spid="14"/>
                                        </p:tgtEl>
                                      </p:cBhvr>
                                    </p:animEffect>
                                    <p:anim calcmode="lin" valueType="num">
                                      <p:cBhvr>
                                        <p:cTn id="10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7" dur="26">
                                          <p:stCondLst>
                                            <p:cond delay="650"/>
                                          </p:stCondLst>
                                        </p:cTn>
                                        <p:tgtEl>
                                          <p:spTgt spid="14"/>
                                        </p:tgtEl>
                                      </p:cBhvr>
                                      <p:to x="100000" y="60000"/>
                                    </p:animScale>
                                    <p:animScale>
                                      <p:cBhvr>
                                        <p:cTn id="108" dur="166" decel="50000">
                                          <p:stCondLst>
                                            <p:cond delay="676"/>
                                          </p:stCondLst>
                                        </p:cTn>
                                        <p:tgtEl>
                                          <p:spTgt spid="14"/>
                                        </p:tgtEl>
                                      </p:cBhvr>
                                      <p:to x="100000" y="100000"/>
                                    </p:animScale>
                                    <p:animScale>
                                      <p:cBhvr>
                                        <p:cTn id="109" dur="26">
                                          <p:stCondLst>
                                            <p:cond delay="1312"/>
                                          </p:stCondLst>
                                        </p:cTn>
                                        <p:tgtEl>
                                          <p:spTgt spid="14"/>
                                        </p:tgtEl>
                                      </p:cBhvr>
                                      <p:to x="100000" y="80000"/>
                                    </p:animScale>
                                    <p:animScale>
                                      <p:cBhvr>
                                        <p:cTn id="110" dur="166" decel="50000">
                                          <p:stCondLst>
                                            <p:cond delay="1338"/>
                                          </p:stCondLst>
                                        </p:cTn>
                                        <p:tgtEl>
                                          <p:spTgt spid="14"/>
                                        </p:tgtEl>
                                      </p:cBhvr>
                                      <p:to x="100000" y="100000"/>
                                    </p:animScale>
                                    <p:animScale>
                                      <p:cBhvr>
                                        <p:cTn id="111" dur="26">
                                          <p:stCondLst>
                                            <p:cond delay="1642"/>
                                          </p:stCondLst>
                                        </p:cTn>
                                        <p:tgtEl>
                                          <p:spTgt spid="14"/>
                                        </p:tgtEl>
                                      </p:cBhvr>
                                      <p:to x="100000" y="90000"/>
                                    </p:animScale>
                                    <p:animScale>
                                      <p:cBhvr>
                                        <p:cTn id="112" dur="166" decel="50000">
                                          <p:stCondLst>
                                            <p:cond delay="1668"/>
                                          </p:stCondLst>
                                        </p:cTn>
                                        <p:tgtEl>
                                          <p:spTgt spid="14"/>
                                        </p:tgtEl>
                                      </p:cBhvr>
                                      <p:to x="100000" y="100000"/>
                                    </p:animScale>
                                    <p:animScale>
                                      <p:cBhvr>
                                        <p:cTn id="113" dur="26">
                                          <p:stCondLst>
                                            <p:cond delay="1808"/>
                                          </p:stCondLst>
                                        </p:cTn>
                                        <p:tgtEl>
                                          <p:spTgt spid="14"/>
                                        </p:tgtEl>
                                      </p:cBhvr>
                                      <p:to x="100000" y="95000"/>
                                    </p:animScale>
                                    <p:animScale>
                                      <p:cBhvr>
                                        <p:cTn id="114" dur="166" decel="50000">
                                          <p:stCondLst>
                                            <p:cond delay="1834"/>
                                          </p:stCondLst>
                                        </p:cTn>
                                        <p:tgtEl>
                                          <p:spTgt spid="14"/>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down)">
                                      <p:cBhvr>
                                        <p:cTn id="119" dur="580">
                                          <p:stCondLst>
                                            <p:cond delay="0"/>
                                          </p:stCondLst>
                                        </p:cTn>
                                        <p:tgtEl>
                                          <p:spTgt spid="16"/>
                                        </p:tgtEl>
                                      </p:cBhvr>
                                    </p:animEffect>
                                    <p:anim calcmode="lin" valueType="num">
                                      <p:cBhvr>
                                        <p:cTn id="1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5" dur="26">
                                          <p:stCondLst>
                                            <p:cond delay="650"/>
                                          </p:stCondLst>
                                        </p:cTn>
                                        <p:tgtEl>
                                          <p:spTgt spid="16"/>
                                        </p:tgtEl>
                                      </p:cBhvr>
                                      <p:to x="100000" y="60000"/>
                                    </p:animScale>
                                    <p:animScale>
                                      <p:cBhvr>
                                        <p:cTn id="126" dur="166" decel="50000">
                                          <p:stCondLst>
                                            <p:cond delay="676"/>
                                          </p:stCondLst>
                                        </p:cTn>
                                        <p:tgtEl>
                                          <p:spTgt spid="16"/>
                                        </p:tgtEl>
                                      </p:cBhvr>
                                      <p:to x="100000" y="100000"/>
                                    </p:animScale>
                                    <p:animScale>
                                      <p:cBhvr>
                                        <p:cTn id="127" dur="26">
                                          <p:stCondLst>
                                            <p:cond delay="1312"/>
                                          </p:stCondLst>
                                        </p:cTn>
                                        <p:tgtEl>
                                          <p:spTgt spid="16"/>
                                        </p:tgtEl>
                                      </p:cBhvr>
                                      <p:to x="100000" y="80000"/>
                                    </p:animScale>
                                    <p:animScale>
                                      <p:cBhvr>
                                        <p:cTn id="128" dur="166" decel="50000">
                                          <p:stCondLst>
                                            <p:cond delay="1338"/>
                                          </p:stCondLst>
                                        </p:cTn>
                                        <p:tgtEl>
                                          <p:spTgt spid="16"/>
                                        </p:tgtEl>
                                      </p:cBhvr>
                                      <p:to x="100000" y="100000"/>
                                    </p:animScale>
                                    <p:animScale>
                                      <p:cBhvr>
                                        <p:cTn id="129" dur="26">
                                          <p:stCondLst>
                                            <p:cond delay="1642"/>
                                          </p:stCondLst>
                                        </p:cTn>
                                        <p:tgtEl>
                                          <p:spTgt spid="16"/>
                                        </p:tgtEl>
                                      </p:cBhvr>
                                      <p:to x="100000" y="90000"/>
                                    </p:animScale>
                                    <p:animScale>
                                      <p:cBhvr>
                                        <p:cTn id="130" dur="166" decel="50000">
                                          <p:stCondLst>
                                            <p:cond delay="1668"/>
                                          </p:stCondLst>
                                        </p:cTn>
                                        <p:tgtEl>
                                          <p:spTgt spid="16"/>
                                        </p:tgtEl>
                                      </p:cBhvr>
                                      <p:to x="100000" y="100000"/>
                                    </p:animScale>
                                    <p:animScale>
                                      <p:cBhvr>
                                        <p:cTn id="131" dur="26">
                                          <p:stCondLst>
                                            <p:cond delay="1808"/>
                                          </p:stCondLst>
                                        </p:cTn>
                                        <p:tgtEl>
                                          <p:spTgt spid="16"/>
                                        </p:tgtEl>
                                      </p:cBhvr>
                                      <p:to x="100000" y="95000"/>
                                    </p:animScale>
                                    <p:animScale>
                                      <p:cBhvr>
                                        <p:cTn id="13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2" cstate="print"/>
            <a:tile tx="0" ty="0" sx="100000" sy="100000" flip="none" algn="tl"/>
          </a:blip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DZ"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abic Typesetting" pitchFamily="66" charset="-78"/>
                <a:cs typeface="Arabic Typesetting" pitchFamily="66" charset="-78"/>
              </a:rPr>
              <a:t>نظرة الجيل الثاني من المناهج للغة العربية في الابتدائي</a:t>
            </a:r>
            <a:endParaRPr lang="fr-FR"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abic Typesetting" pitchFamily="66" charset="-78"/>
              <a:cs typeface="Arabic Typesetting" pitchFamily="66" charset="-78"/>
            </a:endParaRPr>
          </a:p>
        </p:txBody>
      </p:sp>
      <p:sp>
        <p:nvSpPr>
          <p:cNvPr id="3" name="Espace réservé du contenu 2"/>
          <p:cNvSpPr>
            <a:spLocks noGrp="1"/>
          </p:cNvSpPr>
          <p:nvPr>
            <p:ph idx="1"/>
          </p:nvPr>
        </p:nvSpPr>
        <p:spPr>
          <a:xfrm>
            <a:off x="142844" y="1412776"/>
            <a:ext cx="8786874" cy="5256584"/>
          </a:xfrm>
        </p:spPr>
        <p:style>
          <a:lnRef idx="2">
            <a:schemeClr val="accent3"/>
          </a:lnRef>
          <a:fillRef idx="1">
            <a:schemeClr val="lt1"/>
          </a:fillRef>
          <a:effectRef idx="0">
            <a:schemeClr val="accent3"/>
          </a:effectRef>
          <a:fontRef idx="minor">
            <a:schemeClr val="dk1"/>
          </a:fontRef>
        </p:style>
        <p:txBody>
          <a:bodyPr>
            <a:normAutofit/>
          </a:bodyPr>
          <a:lstStyle/>
          <a:p>
            <a:pPr algn="r" rtl="1"/>
            <a:r>
              <a:rPr lang="ar-DZ" sz="4400" dirty="0" smtClean="0">
                <a:solidFill>
                  <a:srgbClr val="FF0000"/>
                </a:solidFill>
                <a:latin typeface="Arabic Typesetting" pitchFamily="66" charset="-78"/>
                <a:cs typeface="Arabic Typesetting" pitchFamily="66" charset="-78"/>
              </a:rPr>
              <a:t>فقرة من المحاور الرئيسة للتعليم الابتدائي</a:t>
            </a:r>
            <a:r>
              <a:rPr lang="ar-DZ" sz="4400" dirty="0" smtClean="0">
                <a:latin typeface="Arabic Typesetting" pitchFamily="66" charset="-78"/>
                <a:cs typeface="Arabic Typesetting" pitchFamily="66" charset="-78"/>
              </a:rPr>
              <a:t>: </a:t>
            </a:r>
            <a:endParaRPr lang="fr-FR" sz="4400" dirty="0" smtClean="0">
              <a:latin typeface="Arabic Typesetting" pitchFamily="66" charset="-78"/>
              <a:cs typeface="Arabic Typesetting" pitchFamily="66" charset="-78"/>
            </a:endParaRPr>
          </a:p>
          <a:p>
            <a:pPr lvl="0" algn="just" rtl="1"/>
            <a:r>
              <a:rPr lang="ar-DZ" sz="4400" dirty="0" smtClean="0">
                <a:latin typeface="Arabic Typesetting" pitchFamily="66" charset="-78"/>
                <a:cs typeface="Arabic Typesetting" pitchFamily="66" charset="-78"/>
              </a:rPr>
              <a:t>تمكُّن التلميذ من اللغة العربية هو تمكينه من القراءة والتواصل والتعبير بشكل سليم مشافهة وكتابة، واكتشاف ثقافة أمّته من خلال المنتوج الثقافي والأدبي والفنّي. كما يشكّل هذا التحكّم في الوقت نفسه مجموعة من كفاءات المادّة والكفاءات العرْضِية الأساسية تمكّن التلميذ من مواصلة مساره المدرسي، إذ تتحوّل إلى أداة يُنفّذ بها في غيرها من الموادّ التعليمية</a:t>
            </a:r>
            <a:r>
              <a:rPr lang="ar-DZ" sz="1800" dirty="0" smtClean="0">
                <a:latin typeface="Arabic Typesetting" pitchFamily="66" charset="-78"/>
                <a:cs typeface="Arabic Typesetting" pitchFamily="66" charset="-78"/>
              </a:rPr>
              <a:t>.                                                                                                       </a:t>
            </a:r>
            <a:r>
              <a:rPr lang="ar-DZ" sz="1800" dirty="0" smtClean="0">
                <a:solidFill>
                  <a:srgbClr val="FF0000"/>
                </a:solidFill>
                <a:latin typeface="Arabic Typesetting" pitchFamily="66" charset="-78"/>
                <a:cs typeface="Arabic Typesetting" pitchFamily="66" charset="-78"/>
              </a:rPr>
              <a:t> ( الصفحة 16  من المنهاج) </a:t>
            </a:r>
            <a:endParaRPr lang="ar-DZ" sz="18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anim calcmode="lin" valueType="num">
                                      <p:cBhvr>
                                        <p:cTn id="13" dur="2000" fill="hold"/>
                                        <p:tgtEl>
                                          <p:spTgt spid="3">
                                            <p:bg/>
                                          </p:spTgt>
                                        </p:tgtEl>
                                        <p:attrNameLst>
                                          <p:attrName>ppt_w</p:attrName>
                                        </p:attrNameLst>
                                      </p:cBhvr>
                                      <p:tavLst>
                                        <p:tav tm="0" fmla="#ppt_w*sin(2.5*pi*$)">
                                          <p:val>
                                            <p:fltVal val="0"/>
                                          </p:val>
                                        </p:tav>
                                        <p:tav tm="100000">
                                          <p:val>
                                            <p:fltVal val="1"/>
                                          </p:val>
                                        </p:tav>
                                      </p:tavLst>
                                    </p:anim>
                                    <p:anim calcmode="lin" valueType="num">
                                      <p:cBhvr>
                                        <p:cTn id="14"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429684" cy="128586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r-DZ" sz="4000" b="1" dirty="0" smtClean="0">
                <a:latin typeface="Arabic Typesetting" pitchFamily="66" charset="-78"/>
                <a:cs typeface="Arabic Typesetting" pitchFamily="66" charset="-78"/>
              </a:rPr>
              <a:t>نظرة مناهج الجيل الثاني للغة العربية في أطوار التعليم الابتدائي </a:t>
            </a:r>
            <a:endParaRPr lang="fr-FR" sz="4000" b="1" dirty="0">
              <a:latin typeface="Arabic Typesetting" pitchFamily="66" charset="-78"/>
              <a:cs typeface="Arabic Typesetting" pitchFamily="66" charset="-78"/>
            </a:endParaRPr>
          </a:p>
        </p:txBody>
      </p:sp>
      <p:sp>
        <p:nvSpPr>
          <p:cNvPr id="3" name="Espace réservé du contenu 2"/>
          <p:cNvSpPr>
            <a:spLocks noGrp="1"/>
          </p:cNvSpPr>
          <p:nvPr>
            <p:ph idx="1"/>
          </p:nvPr>
        </p:nvSpPr>
        <p:spPr>
          <a:xfrm>
            <a:off x="285720" y="1428736"/>
            <a:ext cx="8643998" cy="4786346"/>
          </a:xfrm>
        </p:spPr>
        <p:style>
          <a:lnRef idx="1">
            <a:schemeClr val="accent6"/>
          </a:lnRef>
          <a:fillRef idx="2">
            <a:schemeClr val="accent6"/>
          </a:fillRef>
          <a:effectRef idx="1">
            <a:schemeClr val="accent6"/>
          </a:effectRef>
          <a:fontRef idx="minor">
            <a:schemeClr val="dk1"/>
          </a:fontRef>
        </p:style>
        <p:txBody>
          <a:bodyPr>
            <a:normAutofit/>
          </a:bodyPr>
          <a:lstStyle/>
          <a:p>
            <a:pPr lvl="0" algn="r" rtl="1"/>
            <a:endParaRPr lang="ar-DZ" sz="2000" dirty="0" smtClean="0">
              <a:latin typeface="Arabic Typesetting" pitchFamily="66" charset="-78"/>
              <a:cs typeface="Arabic Typesetting" pitchFamily="66" charset="-78"/>
            </a:endParaRPr>
          </a:p>
          <a:p>
            <a:pPr lvl="0" algn="r" rtl="1"/>
            <a:r>
              <a:rPr lang="ar-DZ" sz="3600" dirty="0" smtClean="0">
                <a:solidFill>
                  <a:srgbClr val="00B0F0"/>
                </a:solidFill>
                <a:latin typeface="Arabic Typesetting" pitchFamily="66" charset="-78"/>
                <a:cs typeface="Arabic Typesetting" pitchFamily="66" charset="-78"/>
              </a:rPr>
              <a:t>الطور </a:t>
            </a:r>
            <a:r>
              <a:rPr lang="ar-DZ" sz="4000" dirty="0" smtClean="0">
                <a:solidFill>
                  <a:srgbClr val="00B0F0"/>
                </a:solidFill>
                <a:latin typeface="Arabic Typesetting" pitchFamily="66" charset="-78"/>
                <a:cs typeface="Arabic Typesetting" pitchFamily="66" charset="-78"/>
              </a:rPr>
              <a:t>الأول </a:t>
            </a:r>
            <a:r>
              <a:rPr lang="ar-DZ" sz="4000" dirty="0" smtClean="0">
                <a:solidFill>
                  <a:schemeClr val="accent3">
                    <a:lumMod val="75000"/>
                  </a:schemeClr>
                </a:solidFill>
                <a:latin typeface="Arabic Typesetting" pitchFamily="66" charset="-78"/>
                <a:cs typeface="Arabic Typesetting" pitchFamily="66" charset="-78"/>
              </a:rPr>
              <a:t>( طور </a:t>
            </a:r>
            <a:r>
              <a:rPr lang="ar-DZ" sz="4000" dirty="0">
                <a:solidFill>
                  <a:schemeClr val="accent3">
                    <a:lumMod val="75000"/>
                  </a:schemeClr>
                </a:solidFill>
                <a:latin typeface="Arabic Typesetting" pitchFamily="66" charset="-78"/>
                <a:cs typeface="Arabic Typesetting" pitchFamily="66" charset="-78"/>
              </a:rPr>
              <a:t>الإيقاظ ) </a:t>
            </a:r>
            <a:r>
              <a:rPr lang="ar-DZ" sz="4000" dirty="0">
                <a:latin typeface="Arabic Typesetting" pitchFamily="66" charset="-78"/>
                <a:cs typeface="Arabic Typesetting" pitchFamily="66" charset="-78"/>
              </a:rPr>
              <a:t>: </a:t>
            </a:r>
            <a:r>
              <a:rPr lang="ar-DZ" sz="4000" dirty="0" smtClean="0">
                <a:latin typeface="Arabic Typesetting" pitchFamily="66" charset="-78"/>
                <a:cs typeface="Arabic Typesetting" pitchFamily="66" charset="-78"/>
              </a:rPr>
              <a:t>إن التحكّم في اللغة العربية من خلال التعبير الشفهي والكتابة والقراءة </a:t>
            </a:r>
            <a:r>
              <a:rPr lang="ar-DZ" sz="4000" dirty="0" smtClean="0">
                <a:solidFill>
                  <a:srgbClr val="FF0000"/>
                </a:solidFill>
                <a:latin typeface="Arabic Typesetting" pitchFamily="66" charset="-78"/>
                <a:cs typeface="Arabic Typesetting" pitchFamily="66" charset="-78"/>
              </a:rPr>
              <a:t>(هي كفاءة عرْضية أساسية بامتياز) تُنمّى تدريجيا اعتمادا على كلّ المواد الدراسية؛ </a:t>
            </a:r>
            <a:endParaRPr lang="fr-FR" sz="4000" dirty="0" smtClean="0">
              <a:solidFill>
                <a:srgbClr val="FF0000"/>
              </a:solidFill>
              <a:latin typeface="Arabic Typesetting" pitchFamily="66" charset="-78"/>
              <a:cs typeface="Arabic Typesetting" pitchFamily="66" charset="-78"/>
            </a:endParaRPr>
          </a:p>
          <a:p>
            <a:pPr lvl="0" algn="r" rtl="1"/>
            <a:r>
              <a:rPr lang="ar-DZ" sz="4000" dirty="0" smtClean="0">
                <a:solidFill>
                  <a:srgbClr val="00B0F0"/>
                </a:solidFill>
                <a:latin typeface="Arabic Typesetting" pitchFamily="66" charset="-78"/>
                <a:cs typeface="Arabic Typesetting" pitchFamily="66" charset="-78"/>
              </a:rPr>
              <a:t>الطور الثاني (طور تعميق التعلّمات الأساسية)</a:t>
            </a:r>
            <a:r>
              <a:rPr lang="ar-DZ" sz="4000" dirty="0" smtClean="0">
                <a:latin typeface="Arabic Typesetting" pitchFamily="66" charset="-78"/>
                <a:cs typeface="Arabic Typesetting" pitchFamily="66" charset="-78"/>
              </a:rPr>
              <a:t>: إن تحسين التحكّم في اللغة العربية من خلال التعبير الشفوي و فهم المنطوق والمكتوب، والكتابة، </a:t>
            </a:r>
            <a:r>
              <a:rPr lang="ar-DZ" sz="4000" dirty="0" smtClean="0">
                <a:solidFill>
                  <a:srgbClr val="FF0000"/>
                </a:solidFill>
                <a:latin typeface="Arabic Typesetting" pitchFamily="66" charset="-78"/>
                <a:cs typeface="Arabic Typesetting" pitchFamily="66" charset="-78"/>
              </a:rPr>
              <a:t>هو تحكّم يشكّل قطبا أساسيا للتعلّمات</a:t>
            </a:r>
            <a:r>
              <a:rPr lang="ar-DZ" sz="4000" dirty="0" smtClean="0">
                <a:latin typeface="Arabic Typesetting" pitchFamily="66" charset="-78"/>
                <a:cs typeface="Arabic Typesetting" pitchFamily="66" charset="-78"/>
              </a:rPr>
              <a:t> في هذه المرحلة. </a:t>
            </a:r>
            <a:endParaRPr lang="fr-FR" sz="4000" dirty="0" smtClean="0">
              <a:latin typeface="Arabic Typesetting" pitchFamily="66" charset="-78"/>
              <a:cs typeface="Arabic Typesetting" pitchFamily="66" charset="-78"/>
            </a:endParaRPr>
          </a:p>
          <a:p>
            <a:pPr algn="r"/>
            <a:endParaRPr lang="fr-FR" sz="1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heel(1)">
                                      <p:cBhvr>
                                        <p:cTn id="25" dur="20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heel(1)">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573982"/>
          </a:xfrm>
        </p:spPr>
        <p:style>
          <a:lnRef idx="1">
            <a:schemeClr val="accent4"/>
          </a:lnRef>
          <a:fillRef idx="3">
            <a:schemeClr val="accent4"/>
          </a:fillRef>
          <a:effectRef idx="2">
            <a:schemeClr val="accent4"/>
          </a:effectRef>
          <a:fontRef idx="minor">
            <a:schemeClr val="lt1"/>
          </a:fontRef>
        </p:style>
        <p:txBody>
          <a:bodyPr>
            <a:normAutofit/>
          </a:bodyPr>
          <a:lstStyle/>
          <a:p>
            <a:pPr lvl="0" algn="r" rtl="1"/>
            <a:r>
              <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الطور </a:t>
            </a:r>
            <a:r>
              <a:rPr lang="ar-D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الثالث (طور التحكّم في التعلّمات الأساسية واستخدامها): إنّ تعزيز التعلّمات الأساسية– لا سيما التحكّم في القراءة والكتابة والتعبير الشفوي باللغة العربية </a:t>
            </a:r>
          </a:p>
          <a:p>
            <a:pPr lvl="0" algn="r" rtl="1"/>
            <a:r>
              <a:rPr lang="ar-D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و معلومات وافية في بقية المواد الأخرى</a:t>
            </a: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a:t>
            </a:r>
            <a:r>
              <a:rPr lang="ar-D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لَيشكّل الهدف الرئيس في هذه المرحلة.</a:t>
            </a:r>
          </a:p>
          <a:p>
            <a:pPr lvl="0" algn="r" rtl="1"/>
            <a:endParaRPr lang="ar-D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a:p>
            <a:pPr lvl="0" algn="r" rtl="1"/>
            <a:r>
              <a:rPr lang="ar-D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من المؤكّد أنّ عدم التحكّم في اللغة العربية (التعبير الشفوي والكتابي، وفهم المنطوق والمقروء) ... سيؤثّر لا محالة سلبا على المسار الدراسي للتلميذ.</a:t>
            </a:r>
            <a:endPar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0"/>
            <a:ext cx="7520940" cy="914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ar-DZ" sz="3600" b="1" dirty="0" smtClean="0">
                <a:latin typeface="Arabic Typesetting" pitchFamily="66" charset="-78"/>
                <a:cs typeface="Arabic Typesetting" pitchFamily="66" charset="-78"/>
              </a:rPr>
              <a:t>الحجم الساعي المخصص للغة العربية في </a:t>
            </a:r>
            <a:r>
              <a:rPr lang="ar-SA" sz="3600" b="1" dirty="0" smtClean="0">
                <a:latin typeface="Arabic Typesetting" pitchFamily="66" charset="-78"/>
                <a:cs typeface="Arabic Typesetting" pitchFamily="66" charset="-78"/>
              </a:rPr>
              <a:t>مرحلة التعليم الابتدائي</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8531072"/>
              </p:ext>
            </p:extLst>
          </p:nvPr>
        </p:nvGraphicFramePr>
        <p:xfrm>
          <a:off x="214313" y="1100138"/>
          <a:ext cx="8715405" cy="5557012"/>
        </p:xfrm>
        <a:graphic>
          <a:graphicData uri="http://schemas.openxmlformats.org/drawingml/2006/table">
            <a:tbl>
              <a:tblPr firstRow="1" bandRow="1">
                <a:tableStyleId>{21E4AEA4-8DFA-4A89-87EB-49C32662AFE0}</a:tableStyleId>
              </a:tblPr>
              <a:tblGrid>
                <a:gridCol w="1452563"/>
                <a:gridCol w="1452563"/>
                <a:gridCol w="1309685"/>
                <a:gridCol w="1595441"/>
                <a:gridCol w="1119203"/>
                <a:gridCol w="1785950"/>
              </a:tblGrid>
              <a:tr h="370840">
                <a:tc>
                  <a:txBody>
                    <a:bodyPr/>
                    <a:lstStyle/>
                    <a:p>
                      <a:pPr algn="r" rtl="1">
                        <a:lnSpc>
                          <a:spcPts val="1700"/>
                        </a:lnSpc>
                        <a:spcAft>
                          <a:spcPts val="1000"/>
                        </a:spcAft>
                      </a:pPr>
                      <a:r>
                        <a:rPr lang="ar-SA" sz="1400" dirty="0"/>
                        <a:t>السنة 1</a:t>
                      </a:r>
                      <a:endParaRPr lang="fr-FR" sz="11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ar-SA" sz="1400" dirty="0"/>
                        <a:t>السنة 2</a:t>
                      </a:r>
                      <a:endParaRPr lang="fr-FR" sz="11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ar-SA" sz="1400" dirty="0"/>
                        <a:t>السنة 3</a:t>
                      </a:r>
                      <a:endParaRPr lang="fr-FR" sz="11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ar-SA" sz="1400"/>
                        <a:t>السنة 4</a:t>
                      </a:r>
                      <a:endParaRPr lang="fr-FR" sz="11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ar-SA" sz="1400" dirty="0"/>
                        <a:t>السنة 5</a:t>
                      </a:r>
                      <a:endParaRPr lang="fr-FR" sz="11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400" dirty="0"/>
                        <a:t>المواد</a:t>
                      </a:r>
                      <a:endParaRPr lang="fr-FR" sz="1100" dirty="0">
                        <a:latin typeface="Calibri"/>
                        <a:ea typeface="Times New Roman"/>
                        <a:cs typeface="Arial"/>
                      </a:endParaRPr>
                    </a:p>
                  </a:txBody>
                  <a:tcPr marL="68580" marR="68580" marT="0" marB="0" anchor="ctr"/>
                </a:tc>
              </a:tr>
              <a:tr h="370840">
                <a:tc>
                  <a:txBody>
                    <a:bodyPr/>
                    <a:lstStyle/>
                    <a:p>
                      <a:pPr algn="ctr" rtl="0">
                        <a:lnSpc>
                          <a:spcPts val="1700"/>
                        </a:lnSpc>
                        <a:spcAft>
                          <a:spcPts val="1000"/>
                        </a:spcAft>
                        <a:tabLst>
                          <a:tab pos="147320" algn="l"/>
                          <a:tab pos="471170" algn="ctr"/>
                        </a:tabLst>
                      </a:pPr>
                      <a:r>
                        <a:rPr lang="en-US" sz="2400" dirty="0"/>
                        <a:t>		11h 15</a:t>
                      </a:r>
                      <a:endParaRPr lang="fr-FR" sz="2400" dirty="0">
                        <a:solidFill>
                          <a:srgbClr val="FF000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fr-FR" sz="2400" dirty="0"/>
                        <a:t>11h 15</a:t>
                      </a:r>
                      <a:endParaRPr lang="fr-FR" sz="2400" dirty="0">
                        <a:solidFill>
                          <a:srgbClr val="FF000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fr-FR" sz="2400" dirty="0"/>
                        <a:t>9h</a:t>
                      </a:r>
                      <a:endParaRPr lang="fr-FR" sz="2400" dirty="0">
                        <a:solidFill>
                          <a:srgbClr val="FF000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fr-FR" sz="2400" dirty="0"/>
                        <a:t>8h15</a:t>
                      </a:r>
                      <a:endParaRPr lang="fr-FR" sz="2400" dirty="0">
                        <a:solidFill>
                          <a:srgbClr val="FF000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fr-FR" sz="2400" dirty="0"/>
                        <a:t>8h15</a:t>
                      </a:r>
                      <a:endParaRPr lang="fr-FR" sz="2400" dirty="0">
                        <a:solidFill>
                          <a:srgbClr val="FF0000"/>
                        </a:solidFill>
                        <a:latin typeface="Andalus" pitchFamily="18" charset="-78"/>
                        <a:ea typeface="Times New Roman"/>
                        <a:cs typeface="Andalus" pitchFamily="18" charset="-78"/>
                      </a:endParaRPr>
                    </a:p>
                  </a:txBody>
                  <a:tcPr marL="68580" marR="68580" marT="0" marB="0" anchor="b"/>
                </a:tc>
                <a:tc>
                  <a:txBody>
                    <a:bodyPr/>
                    <a:lstStyle/>
                    <a:p>
                      <a:pPr algn="r" rtl="1">
                        <a:lnSpc>
                          <a:spcPts val="1700"/>
                        </a:lnSpc>
                        <a:spcAft>
                          <a:spcPts val="1000"/>
                        </a:spcAft>
                      </a:pPr>
                      <a:r>
                        <a:rPr lang="ar-SA" sz="1800" b="1" dirty="0"/>
                        <a:t>اللغة العربية</a:t>
                      </a:r>
                      <a:endParaRPr lang="fr-FR" sz="1800" b="1" dirty="0">
                        <a:latin typeface="Calibri"/>
                        <a:ea typeface="Times New Roman"/>
                        <a:cs typeface="Arial"/>
                      </a:endParaRPr>
                    </a:p>
                  </a:txBody>
                  <a:tcPr marL="68580" marR="68580" marT="0" marB="0" anchor="ctr"/>
                </a:tc>
              </a:tr>
              <a:tr h="370840">
                <a:tc>
                  <a:txBody>
                    <a:bodyPr/>
                    <a:lstStyle/>
                    <a:p>
                      <a:pPr algn="ctr" rtl="0">
                        <a:lnSpc>
                          <a:spcPts val="1700"/>
                        </a:lnSpc>
                        <a:spcAft>
                          <a:spcPts val="1000"/>
                        </a:spcAft>
                      </a:pPr>
                      <a:r>
                        <a:rPr lang="ar-DZ" sz="2400" dirty="0" smtClean="0">
                          <a:solidFill>
                            <a:srgbClr val="0070C0"/>
                          </a:solidFill>
                        </a:rPr>
                        <a:t>53.57</a:t>
                      </a:r>
                      <a:endParaRPr lang="fr-FR" sz="2400" dirty="0">
                        <a:solidFill>
                          <a:srgbClr val="0070C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ar-DZ" sz="2400" dirty="0" smtClean="0">
                          <a:solidFill>
                            <a:srgbClr val="0070C0"/>
                          </a:solidFill>
                        </a:rPr>
                        <a:t>53.57</a:t>
                      </a:r>
                      <a:endParaRPr lang="fr-FR" sz="2400" dirty="0">
                        <a:solidFill>
                          <a:srgbClr val="0070C0"/>
                        </a:solidFill>
                        <a:latin typeface="Andalus" pitchFamily="18" charset="-78"/>
                        <a:ea typeface="Times New Roman"/>
                        <a:cs typeface="Andalus" pitchFamily="18" charset="-78"/>
                      </a:endParaRPr>
                    </a:p>
                  </a:txBody>
                  <a:tcPr marL="68580" marR="68580" marT="0" marB="0" anchor="b"/>
                </a:tc>
                <a:tc>
                  <a:txBody>
                    <a:bodyPr/>
                    <a:lstStyle/>
                    <a:p>
                      <a:pPr algn="ctr" rtl="0">
                        <a:lnSpc>
                          <a:spcPts val="1700"/>
                        </a:lnSpc>
                        <a:spcAft>
                          <a:spcPts val="1000"/>
                        </a:spcAft>
                      </a:pPr>
                      <a:r>
                        <a:rPr lang="ar-DZ" sz="2400" dirty="0" smtClean="0">
                          <a:solidFill>
                            <a:srgbClr val="0070C0"/>
                          </a:solidFill>
                        </a:rPr>
                        <a:t>40</a:t>
                      </a:r>
                      <a:endParaRPr lang="fr-FR" sz="2400" dirty="0">
                        <a:solidFill>
                          <a:srgbClr val="0070C0"/>
                        </a:solidFill>
                        <a:latin typeface="Andalus" pitchFamily="18" charset="-78"/>
                        <a:ea typeface="Times New Roman"/>
                        <a:cs typeface="Andalus" pitchFamily="18" charset="-78"/>
                      </a:endParaRPr>
                    </a:p>
                  </a:txBody>
                  <a:tcPr marL="68580" marR="68580" marT="0" marB="0" anchor="b"/>
                </a:tc>
                <a:tc>
                  <a:txBody>
                    <a:bodyPr/>
                    <a:lstStyle/>
                    <a:p>
                      <a:pPr algn="ctr"/>
                      <a:r>
                        <a:rPr lang="ar-DZ" sz="2400" dirty="0" smtClean="0">
                          <a:solidFill>
                            <a:srgbClr val="0070C0"/>
                          </a:solidFill>
                        </a:rPr>
                        <a:t>34.37</a:t>
                      </a:r>
                      <a:endParaRPr lang="fr-FR" sz="2400" dirty="0">
                        <a:solidFill>
                          <a:srgbClr val="0070C0"/>
                        </a:solidFill>
                        <a:latin typeface="Andalus" pitchFamily="18" charset="-78"/>
                        <a:cs typeface="Andalus" pitchFamily="18" charset="-78"/>
                      </a:endParaRPr>
                    </a:p>
                  </a:txBody>
                  <a:tcPr marL="68580" marR="68580" marT="0" marB="0" anchor="b"/>
                </a:tc>
                <a:tc>
                  <a:txBody>
                    <a:bodyPr/>
                    <a:lstStyle/>
                    <a:p>
                      <a:pPr algn="ctr"/>
                      <a:r>
                        <a:rPr lang="ar-DZ" sz="2400" dirty="0" smtClean="0">
                          <a:solidFill>
                            <a:srgbClr val="0070C0"/>
                          </a:solidFill>
                        </a:rPr>
                        <a:t>34.37</a:t>
                      </a:r>
                      <a:endParaRPr lang="fr-FR" sz="2400" dirty="0">
                        <a:solidFill>
                          <a:srgbClr val="0070C0"/>
                        </a:solidFill>
                        <a:latin typeface="Andalus" pitchFamily="18" charset="-78"/>
                        <a:cs typeface="Andalus" pitchFamily="18" charset="-78"/>
                      </a:endParaRPr>
                    </a:p>
                  </a:txBody>
                  <a:tcPr marL="68580" marR="68580" marT="0" marB="0" anchor="b"/>
                </a:tc>
                <a:tc>
                  <a:txBody>
                    <a:bodyPr/>
                    <a:lstStyle/>
                    <a:p>
                      <a:pPr algn="r"/>
                      <a:r>
                        <a:rPr lang="ar-DZ" dirty="0" smtClean="0"/>
                        <a:t>ا</a:t>
                      </a:r>
                      <a:r>
                        <a:rPr lang="ar-DZ" dirty="0" smtClean="0">
                          <a:solidFill>
                            <a:srgbClr val="00B050"/>
                          </a:solidFill>
                        </a:rPr>
                        <a:t>لنسبة المئوية </a:t>
                      </a:r>
                      <a:endParaRPr lang="fr-FR" dirty="0">
                        <a:solidFill>
                          <a:srgbClr val="00B050"/>
                        </a:solidFill>
                      </a:endParaRPr>
                    </a:p>
                  </a:txBody>
                  <a:tcPr marL="68580" marR="68580" marT="0" marB="0" anchor="ctr"/>
                </a:tc>
              </a:tr>
              <a:tr h="370840">
                <a:tc>
                  <a:txBody>
                    <a:bodyPr/>
                    <a:lstStyle/>
                    <a:p>
                      <a:pPr algn="ctr" rtl="0">
                        <a:lnSpc>
                          <a:spcPts val="1700"/>
                        </a:lnSpc>
                        <a:spcAft>
                          <a:spcPts val="1000"/>
                        </a:spcAft>
                      </a:pPr>
                      <a:endParaRPr lang="fr-FR" sz="1600" dirty="0">
                        <a:solidFill>
                          <a:srgbClr val="FF0000"/>
                        </a:solidFill>
                        <a:latin typeface="Calibri"/>
                        <a:ea typeface="Times New Roman"/>
                        <a:cs typeface="Arial"/>
                      </a:endParaRPr>
                    </a:p>
                  </a:txBody>
                  <a:tcPr marL="68580" marR="68580" marT="0" marB="0" anchor="ctr"/>
                </a:tc>
                <a:tc>
                  <a:txBody>
                    <a:bodyPr/>
                    <a:lstStyle/>
                    <a:p>
                      <a:pPr algn="ctr" rtl="0">
                        <a:lnSpc>
                          <a:spcPts val="1700"/>
                        </a:lnSpc>
                        <a:spcAft>
                          <a:spcPts val="1000"/>
                        </a:spcAft>
                      </a:pPr>
                      <a:endParaRPr lang="fr-FR" sz="1600" dirty="0">
                        <a:solidFill>
                          <a:srgbClr val="FF0000"/>
                        </a:solidFill>
                        <a:latin typeface="Calibri"/>
                        <a:ea typeface="Times New Roman"/>
                        <a:cs typeface="Arial"/>
                      </a:endParaRPr>
                    </a:p>
                  </a:txBody>
                  <a:tcPr marL="68580" marR="68580" marT="0" marB="0" anchor="ctr"/>
                </a:tc>
                <a:tc>
                  <a:txBody>
                    <a:bodyPr/>
                    <a:lstStyle/>
                    <a:p>
                      <a:pPr algn="ctr" rtl="0">
                        <a:lnSpc>
                          <a:spcPts val="1700"/>
                        </a:lnSpc>
                        <a:spcAft>
                          <a:spcPts val="1000"/>
                        </a:spcAft>
                      </a:pPr>
                      <a:endParaRPr lang="fr-FR" sz="1600" dirty="0">
                        <a:solidFill>
                          <a:srgbClr val="FF0000"/>
                        </a:solidFill>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(3h)</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(3h)</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اللغة الأمازيغية</a:t>
                      </a:r>
                      <a:endParaRPr lang="fr-FR" sz="1100" dirty="0">
                        <a:latin typeface="Calibri"/>
                        <a:ea typeface="Times New Roman"/>
                        <a:cs typeface="Arial"/>
                      </a:endParaRPr>
                    </a:p>
                  </a:txBody>
                  <a:tcPr marL="68580" marR="68580" marT="0" marB="0" anchor="ctr"/>
                </a:tc>
              </a:tr>
              <a:tr h="370840">
                <a:tc>
                  <a:txBody>
                    <a:bodyPr/>
                    <a:lstStyle/>
                    <a:p>
                      <a:pPr algn="ctr" rtl="0">
                        <a:lnSpc>
                          <a:spcPts val="1700"/>
                        </a:lnSpc>
                        <a:spcAft>
                          <a:spcPts val="1000"/>
                        </a:spcAft>
                      </a:pPr>
                      <a:endParaRPr lang="fr-FR" sz="1600" dirty="0">
                        <a:latin typeface="Calibri"/>
                        <a:ea typeface="Times New Roman"/>
                        <a:cs typeface="Arial"/>
                      </a:endParaRPr>
                    </a:p>
                  </a:txBody>
                  <a:tcPr marL="68580" marR="68580" marT="0" marB="0" anchor="ctr"/>
                </a:tc>
                <a:tc>
                  <a:txBody>
                    <a:bodyPr/>
                    <a:lstStyle/>
                    <a:p>
                      <a:pPr algn="ctr" rtl="0">
                        <a:lnSpc>
                          <a:spcPts val="1700"/>
                        </a:lnSpc>
                        <a:spcAft>
                          <a:spcPts val="1000"/>
                        </a:spcAft>
                      </a:pP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3h</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اللغة الفرنسية</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4h30</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التربية الرياضية</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200" dirty="0"/>
                        <a:t>التربية العلمية والتكنولوجية</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التربية الإسلامية</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التربية المدنية</a:t>
                      </a:r>
                      <a:endParaRPr lang="fr-FR" sz="1100" dirty="0">
                        <a:latin typeface="Calibri"/>
                        <a:ea typeface="Times New Roman"/>
                        <a:cs typeface="Arial"/>
                      </a:endParaRPr>
                    </a:p>
                  </a:txBody>
                  <a:tcPr marL="68580" marR="68580" marT="0" marB="0" anchor="ctr"/>
                </a:tc>
              </a:tr>
              <a:tr h="370840">
                <a:tc>
                  <a:txBody>
                    <a:bodyPr/>
                    <a:lstStyle/>
                    <a:p>
                      <a:pPr algn="ctr" rtl="0">
                        <a:lnSpc>
                          <a:spcPts val="1700"/>
                        </a:lnSpc>
                        <a:spcAft>
                          <a:spcPts val="1000"/>
                        </a:spcAft>
                      </a:pPr>
                      <a:endParaRPr lang="fr-FR" sz="1600" dirty="0">
                        <a:latin typeface="Calibri"/>
                        <a:ea typeface="Times New Roman"/>
                        <a:cs typeface="Arial"/>
                      </a:endParaRPr>
                    </a:p>
                  </a:txBody>
                  <a:tcPr marL="68580" marR="68580" marT="0" marB="0" anchor="ctr"/>
                </a:tc>
                <a:tc>
                  <a:txBody>
                    <a:bodyPr/>
                    <a:lstStyle/>
                    <a:p>
                      <a:pPr algn="ctr" rtl="0">
                        <a:lnSpc>
                          <a:spcPts val="1700"/>
                        </a:lnSpc>
                        <a:spcAft>
                          <a:spcPts val="1000"/>
                        </a:spcAft>
                      </a:pP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1h30</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التاريخ والجغرافيا</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التربية </a:t>
                      </a:r>
                      <a:r>
                        <a:rPr lang="ar-SA" sz="1300" dirty="0" smtClean="0"/>
                        <a:t>الفنّية</a:t>
                      </a:r>
                      <a:r>
                        <a:rPr lang="ar-DZ" sz="1300" dirty="0" smtClean="0"/>
                        <a:t> </a:t>
                      </a:r>
                      <a:r>
                        <a:rPr lang="ar-SA" sz="1000" dirty="0" smtClean="0"/>
                        <a:t>(</a:t>
                      </a:r>
                      <a:r>
                        <a:rPr lang="ar-SA" sz="900" dirty="0"/>
                        <a:t>موسيقية وتشكيلية</a:t>
                      </a:r>
                      <a:r>
                        <a:rPr lang="ar-SA" sz="1000" dirty="0"/>
                        <a:t>)</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dirty="0"/>
                        <a:t>45mn</a:t>
                      </a:r>
                      <a:endParaRPr lang="fr-FR" sz="1600"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300" dirty="0"/>
                        <a:t>التربية البدنية والرياضية</a:t>
                      </a:r>
                      <a:endParaRPr lang="fr-FR" sz="1100" dirty="0">
                        <a:latin typeface="Calibri"/>
                        <a:ea typeface="Times New Roman"/>
                        <a:cs typeface="Arial"/>
                      </a:endParaRPr>
                    </a:p>
                  </a:txBody>
                  <a:tcPr marL="68580" marR="68580" marT="0" marB="0" anchor="ctr"/>
                </a:tc>
              </a:tr>
              <a:tr h="370840">
                <a:tc>
                  <a:txBody>
                    <a:bodyPr/>
                    <a:lstStyle/>
                    <a:p>
                      <a:pPr algn="ctr" rtl="1">
                        <a:lnSpc>
                          <a:spcPts val="1700"/>
                        </a:lnSpc>
                        <a:spcAft>
                          <a:spcPts val="1000"/>
                        </a:spcAft>
                      </a:pPr>
                      <a:r>
                        <a:rPr lang="fr-FR" sz="1600" b="1" dirty="0"/>
                        <a:t>21h</a:t>
                      </a:r>
                      <a:endParaRPr lang="fr-FR" sz="1600" b="1"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b="1" dirty="0"/>
                        <a:t>21h</a:t>
                      </a:r>
                      <a:endParaRPr lang="fr-FR" sz="1600" b="1"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b="1" dirty="0"/>
                        <a:t>22h30</a:t>
                      </a:r>
                      <a:endParaRPr lang="fr-FR" sz="1600" b="1"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b="1" dirty="0"/>
                        <a:t>24h30</a:t>
                      </a:r>
                      <a:r>
                        <a:rPr lang="fr-FR" sz="1600" b="1" dirty="0" smtClean="0"/>
                        <a:t>+</a:t>
                      </a:r>
                      <a:endParaRPr lang="fr-FR" sz="1600" b="1" dirty="0">
                        <a:latin typeface="Calibri"/>
                        <a:ea typeface="Times New Roman"/>
                        <a:cs typeface="Arial"/>
                      </a:endParaRPr>
                    </a:p>
                  </a:txBody>
                  <a:tcPr marL="68580" marR="68580" marT="0" marB="0" anchor="ctr"/>
                </a:tc>
                <a:tc>
                  <a:txBody>
                    <a:bodyPr/>
                    <a:lstStyle/>
                    <a:p>
                      <a:pPr algn="ctr" rtl="1">
                        <a:lnSpc>
                          <a:spcPts val="1700"/>
                        </a:lnSpc>
                        <a:spcAft>
                          <a:spcPts val="1000"/>
                        </a:spcAft>
                      </a:pPr>
                      <a:r>
                        <a:rPr lang="fr-FR" sz="1600" b="1" dirty="0"/>
                        <a:t>24h30</a:t>
                      </a:r>
                      <a:r>
                        <a:rPr lang="fr-FR" sz="1600" b="1" dirty="0" smtClean="0"/>
                        <a:t>+</a:t>
                      </a:r>
                      <a:endParaRPr lang="fr-FR" sz="1600" b="1" dirty="0">
                        <a:latin typeface="Calibri"/>
                        <a:ea typeface="Times New Roman"/>
                        <a:cs typeface="Arial"/>
                      </a:endParaRPr>
                    </a:p>
                  </a:txBody>
                  <a:tcPr marL="68580" marR="68580" marT="0" marB="0" anchor="ctr"/>
                </a:tc>
                <a:tc>
                  <a:txBody>
                    <a:bodyPr/>
                    <a:lstStyle/>
                    <a:p>
                      <a:pPr algn="r" rtl="1">
                        <a:lnSpc>
                          <a:spcPts val="1700"/>
                        </a:lnSpc>
                        <a:spcAft>
                          <a:spcPts val="1000"/>
                        </a:spcAft>
                      </a:pPr>
                      <a:r>
                        <a:rPr lang="ar-SA" sz="1600" b="1" dirty="0"/>
                        <a:t>الحجم الساعي الأسبوعي</a:t>
                      </a:r>
                      <a:endParaRPr lang="fr-FR" sz="1600" b="1" dirty="0">
                        <a:latin typeface="Calibri"/>
                        <a:ea typeface="Times New Roman"/>
                        <a:cs typeface="Arial"/>
                      </a:endParaRPr>
                    </a:p>
                  </a:txBody>
                  <a:tcPr marL="68580" marR="68580" marT="0" marB="0" anchor="ctr"/>
                </a:tc>
              </a:tr>
              <a:tr h="370840">
                <a:tc>
                  <a:txBody>
                    <a:bodyPr/>
                    <a:lstStyle/>
                    <a:p>
                      <a:pPr algn="r" rtl="1">
                        <a:lnSpc>
                          <a:spcPct val="115000"/>
                        </a:lnSpc>
                        <a:spcAft>
                          <a:spcPts val="0"/>
                        </a:spcAft>
                      </a:pPr>
                      <a:r>
                        <a:rPr lang="ar-SA" sz="1400" dirty="0"/>
                        <a:t>لغة عربية: </a:t>
                      </a:r>
                      <a:r>
                        <a:rPr lang="fr-FR" sz="1200" dirty="0"/>
                        <a:t>45</a:t>
                      </a:r>
                      <a:r>
                        <a:rPr lang="ar-SA" sz="1200" dirty="0"/>
                        <a:t>د</a:t>
                      </a:r>
                      <a:endParaRPr lang="fr-FR" sz="1200" dirty="0"/>
                    </a:p>
                    <a:p>
                      <a:pPr algn="r" rtl="1">
                        <a:lnSpc>
                          <a:spcPct val="115000"/>
                        </a:lnSpc>
                        <a:spcAft>
                          <a:spcPts val="0"/>
                        </a:spcAft>
                      </a:pPr>
                      <a:r>
                        <a:rPr lang="ar-SA" sz="1400" dirty="0"/>
                        <a:t>ت.رياضة: </a:t>
                      </a:r>
                      <a:r>
                        <a:rPr lang="fr-FR" sz="1200" dirty="0"/>
                        <a:t>45</a:t>
                      </a:r>
                      <a:r>
                        <a:rPr lang="ar-SA" sz="1400" dirty="0"/>
                        <a:t>د</a:t>
                      </a:r>
                      <a:endParaRPr lang="fr-FR" sz="1200" dirty="0">
                        <a:latin typeface="Calibri"/>
                        <a:ea typeface="Times New Roman"/>
                        <a:cs typeface="Arial"/>
                      </a:endParaRPr>
                    </a:p>
                  </a:txBody>
                  <a:tcPr marL="68580" marR="68580" marT="0" marB="0" anchor="ctr"/>
                </a:tc>
                <a:tc>
                  <a:txBody>
                    <a:bodyPr/>
                    <a:lstStyle/>
                    <a:p>
                      <a:pPr algn="r" rtl="1">
                        <a:lnSpc>
                          <a:spcPct val="115000"/>
                        </a:lnSpc>
                        <a:spcAft>
                          <a:spcPts val="0"/>
                        </a:spcAft>
                      </a:pPr>
                      <a:r>
                        <a:rPr lang="ar-SA" sz="1400" dirty="0"/>
                        <a:t>لغة عربية: </a:t>
                      </a:r>
                      <a:r>
                        <a:rPr lang="fr-FR" sz="1200" dirty="0"/>
                        <a:t>45</a:t>
                      </a:r>
                      <a:r>
                        <a:rPr lang="ar-SA" sz="1200" dirty="0"/>
                        <a:t>د</a:t>
                      </a:r>
                      <a:endParaRPr lang="fr-FR" sz="1200" dirty="0"/>
                    </a:p>
                    <a:p>
                      <a:pPr algn="r" rtl="1">
                        <a:lnSpc>
                          <a:spcPct val="115000"/>
                        </a:lnSpc>
                        <a:spcAft>
                          <a:spcPts val="0"/>
                        </a:spcAft>
                      </a:pPr>
                      <a:r>
                        <a:rPr lang="ar-SA" sz="1400" dirty="0"/>
                        <a:t>ت.رياضة: </a:t>
                      </a:r>
                      <a:r>
                        <a:rPr lang="fr-FR" sz="1200" dirty="0"/>
                        <a:t>45</a:t>
                      </a:r>
                      <a:r>
                        <a:rPr lang="ar-SA" sz="1400" dirty="0"/>
                        <a:t>د</a:t>
                      </a:r>
                      <a:endParaRPr lang="fr-FR" sz="1200" dirty="0">
                        <a:latin typeface="Calibri"/>
                        <a:ea typeface="Times New Roman"/>
                        <a:cs typeface="Arial"/>
                      </a:endParaRPr>
                    </a:p>
                  </a:txBody>
                  <a:tcPr marL="68580" marR="68580" marT="0" marB="0" anchor="ctr"/>
                </a:tc>
                <a:tc>
                  <a:txBody>
                    <a:bodyPr/>
                    <a:lstStyle/>
                    <a:p>
                      <a:pPr algn="r" rtl="1">
                        <a:lnSpc>
                          <a:spcPct val="115000"/>
                        </a:lnSpc>
                        <a:spcAft>
                          <a:spcPts val="0"/>
                        </a:spcAft>
                      </a:pPr>
                      <a:r>
                        <a:rPr lang="ar-SA" sz="1400" dirty="0"/>
                        <a:t>لغة عربية: </a:t>
                      </a:r>
                      <a:r>
                        <a:rPr lang="fr-FR" sz="1200" dirty="0"/>
                        <a:t>45</a:t>
                      </a:r>
                      <a:r>
                        <a:rPr lang="ar-SA" sz="1200" dirty="0"/>
                        <a:t>د</a:t>
                      </a:r>
                      <a:endParaRPr lang="fr-FR" sz="1200" dirty="0"/>
                    </a:p>
                    <a:p>
                      <a:pPr algn="r" rtl="1">
                        <a:lnSpc>
                          <a:spcPct val="115000"/>
                        </a:lnSpc>
                        <a:spcAft>
                          <a:spcPts val="0"/>
                        </a:spcAft>
                      </a:pPr>
                      <a:r>
                        <a:rPr lang="ar-SA" sz="1400" dirty="0"/>
                        <a:t>ت.رياضة: </a:t>
                      </a:r>
                      <a:r>
                        <a:rPr lang="fr-FR" sz="1200" dirty="0"/>
                        <a:t>45</a:t>
                      </a:r>
                      <a:r>
                        <a:rPr lang="ar-SA" sz="1200" dirty="0"/>
                        <a:t>د</a:t>
                      </a:r>
                      <a:endParaRPr lang="fr-FR" sz="1200" dirty="0">
                        <a:latin typeface="Calibri"/>
                        <a:ea typeface="Times New Roman"/>
                        <a:cs typeface="Arial"/>
                      </a:endParaRPr>
                    </a:p>
                  </a:txBody>
                  <a:tcPr marL="68580" marR="68580" marT="0" marB="0" anchor="ctr"/>
                </a:tc>
                <a:tc>
                  <a:txBody>
                    <a:bodyPr/>
                    <a:lstStyle/>
                    <a:p>
                      <a:pPr algn="r" rtl="1">
                        <a:lnSpc>
                          <a:spcPct val="115000"/>
                        </a:lnSpc>
                        <a:spcAft>
                          <a:spcPts val="0"/>
                        </a:spcAft>
                      </a:pPr>
                      <a:r>
                        <a:rPr lang="ar-SA" sz="1400" dirty="0"/>
                        <a:t>لغة عربية: </a:t>
                      </a:r>
                      <a:r>
                        <a:rPr lang="fr-FR" sz="1200" dirty="0"/>
                        <a:t>45</a:t>
                      </a:r>
                      <a:r>
                        <a:rPr lang="ar-SA" sz="1200" dirty="0"/>
                        <a:t>د</a:t>
                      </a:r>
                      <a:endParaRPr lang="fr-FR" sz="1200" dirty="0"/>
                    </a:p>
                    <a:p>
                      <a:pPr algn="r" rtl="1">
                        <a:lnSpc>
                          <a:spcPct val="115000"/>
                        </a:lnSpc>
                        <a:spcAft>
                          <a:spcPts val="0"/>
                        </a:spcAft>
                      </a:pPr>
                      <a:r>
                        <a:rPr lang="ar-SA" sz="1400" dirty="0"/>
                        <a:t>ت.رياضة: </a:t>
                      </a:r>
                      <a:r>
                        <a:rPr lang="fr-FR" sz="1200" dirty="0"/>
                        <a:t>45</a:t>
                      </a:r>
                      <a:r>
                        <a:rPr lang="ar-SA" sz="1400" dirty="0"/>
                        <a:t> د</a:t>
                      </a:r>
                      <a:endParaRPr lang="fr-FR" sz="1200" dirty="0"/>
                    </a:p>
                    <a:p>
                      <a:pPr algn="r" rtl="1">
                        <a:lnSpc>
                          <a:spcPct val="115000"/>
                        </a:lnSpc>
                        <a:spcAft>
                          <a:spcPts val="0"/>
                        </a:spcAft>
                      </a:pPr>
                      <a:r>
                        <a:rPr lang="ar-SA" sz="1400" dirty="0"/>
                        <a:t>لغة فرنسية: </a:t>
                      </a:r>
                      <a:r>
                        <a:rPr lang="fr-FR" sz="1200" dirty="0"/>
                        <a:t>45</a:t>
                      </a:r>
                      <a:r>
                        <a:rPr lang="ar-SA" sz="1200" dirty="0"/>
                        <a:t>د</a:t>
                      </a:r>
                      <a:endParaRPr lang="fr-FR" sz="1200" dirty="0">
                        <a:latin typeface="Calibri"/>
                        <a:ea typeface="Times New Roman"/>
                        <a:cs typeface="Arial"/>
                      </a:endParaRPr>
                    </a:p>
                  </a:txBody>
                  <a:tcPr marL="68580" marR="68580" marT="0" marB="0" anchor="ctr"/>
                </a:tc>
                <a:tc>
                  <a:txBody>
                    <a:bodyPr/>
                    <a:lstStyle/>
                    <a:p>
                      <a:pPr algn="r" rtl="1">
                        <a:lnSpc>
                          <a:spcPct val="115000"/>
                        </a:lnSpc>
                        <a:spcAft>
                          <a:spcPts val="0"/>
                        </a:spcAft>
                      </a:pPr>
                      <a:r>
                        <a:rPr lang="ar-SA" sz="1400" dirty="0"/>
                        <a:t>لغة عربية:  </a:t>
                      </a:r>
                      <a:r>
                        <a:rPr lang="fr-FR" sz="1200" dirty="0"/>
                        <a:t>45</a:t>
                      </a:r>
                      <a:r>
                        <a:rPr lang="ar-SA" sz="1200" dirty="0"/>
                        <a:t>د</a:t>
                      </a:r>
                      <a:endParaRPr lang="fr-FR" sz="1200" dirty="0"/>
                    </a:p>
                    <a:p>
                      <a:pPr algn="r" rtl="1">
                        <a:lnSpc>
                          <a:spcPct val="115000"/>
                        </a:lnSpc>
                        <a:spcAft>
                          <a:spcPts val="0"/>
                        </a:spcAft>
                      </a:pPr>
                      <a:r>
                        <a:rPr lang="ar-SA" sz="1400" dirty="0"/>
                        <a:t>ت.رياضـة: </a:t>
                      </a:r>
                      <a:r>
                        <a:rPr lang="fr-FR" sz="1200" dirty="0"/>
                        <a:t>45</a:t>
                      </a:r>
                      <a:r>
                        <a:rPr lang="ar-SA" sz="1200" dirty="0"/>
                        <a:t>د</a:t>
                      </a:r>
                      <a:endParaRPr lang="fr-FR" sz="1200" dirty="0"/>
                    </a:p>
                    <a:p>
                      <a:pPr algn="r" rtl="1">
                        <a:lnSpc>
                          <a:spcPct val="115000"/>
                        </a:lnSpc>
                        <a:spcAft>
                          <a:spcPts val="0"/>
                        </a:spcAft>
                      </a:pPr>
                      <a:r>
                        <a:rPr lang="ar-SA" sz="1400" dirty="0"/>
                        <a:t>لغة فرنسية: </a:t>
                      </a:r>
                      <a:r>
                        <a:rPr lang="fr-FR" sz="1200" dirty="0"/>
                        <a:t>45</a:t>
                      </a:r>
                      <a:r>
                        <a:rPr lang="ar-SA" sz="1400" dirty="0"/>
                        <a:t> د</a:t>
                      </a:r>
                      <a:endParaRPr lang="fr-FR" sz="1200" dirty="0">
                        <a:latin typeface="Calibri"/>
                        <a:ea typeface="Times New Roman"/>
                        <a:cs typeface="Arial"/>
                      </a:endParaRPr>
                    </a:p>
                  </a:txBody>
                  <a:tcPr marL="68580" marR="68580" marT="0" marB="0" anchor="ctr"/>
                </a:tc>
                <a:tc>
                  <a:txBody>
                    <a:bodyPr/>
                    <a:lstStyle/>
                    <a:p>
                      <a:pPr algn="r" rtl="1">
                        <a:lnSpc>
                          <a:spcPts val="1700"/>
                        </a:lnSpc>
                        <a:spcAft>
                          <a:spcPts val="0"/>
                        </a:spcAft>
                      </a:pPr>
                      <a:r>
                        <a:rPr lang="ar-SA" sz="1300" dirty="0"/>
                        <a:t>المعالجة البيداغوجية</a:t>
                      </a:r>
                      <a:endParaRPr lang="fr-FR" sz="1100" dirty="0">
                        <a:latin typeface="Calibri"/>
                        <a:ea typeface="Times New Roman"/>
                        <a:cs typeface="Arial"/>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915816" y="332656"/>
            <a:ext cx="3500462" cy="11675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rtl="1" fontAlgn="base">
              <a:spcBef>
                <a:spcPct val="0"/>
              </a:spcBef>
              <a:spcAft>
                <a:spcPct val="0"/>
              </a:spcAft>
              <a:buFontTx/>
              <a:buChar char="•"/>
            </a:pPr>
            <a:r>
              <a:rPr lang="ar-DZ" sz="2800" b="1" dirty="0" smtClean="0">
                <a:solidFill>
                  <a:schemeClr val="bg1"/>
                </a:solidFill>
                <a:latin typeface="Traditional Arabic" pitchFamily="18" charset="-78"/>
                <a:ea typeface="Times New Roman" pitchFamily="18" charset="0"/>
                <a:cs typeface="Traditional Arabic" pitchFamily="18" charset="-78"/>
              </a:rPr>
              <a:t>تقديم المـادّة</a:t>
            </a:r>
            <a:endParaRPr lang="fr-FR" sz="2800" dirty="0" smtClean="0">
              <a:solidFill>
                <a:schemeClr val="bg1"/>
              </a:solidFill>
              <a:latin typeface="Arial" pitchFamily="34" charset="0"/>
              <a:cs typeface="Arial" pitchFamily="34" charset="0"/>
            </a:endParaRPr>
          </a:p>
        </p:txBody>
      </p:sp>
      <p:sp>
        <p:nvSpPr>
          <p:cNvPr id="3" name="Rectangle à coins arrondis 2"/>
          <p:cNvSpPr/>
          <p:nvPr/>
        </p:nvSpPr>
        <p:spPr>
          <a:xfrm>
            <a:off x="642910" y="1628800"/>
            <a:ext cx="8033546" cy="48245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Low" rtl="1" eaLnBrk="0" fontAlgn="base" hangingPunct="0">
              <a:lnSpc>
                <a:spcPct val="150000"/>
              </a:lnSpc>
              <a:spcBef>
                <a:spcPct val="0"/>
              </a:spcBef>
              <a:spcAft>
                <a:spcPct val="0"/>
              </a:spcAft>
            </a:pPr>
            <a:r>
              <a:rPr lang="ar-DZ" sz="2800" b="1" dirty="0" smtClean="0">
                <a:solidFill>
                  <a:schemeClr val="bg1"/>
                </a:solidFill>
                <a:latin typeface="Traditional Arabic" pitchFamily="18" charset="-78"/>
                <a:ea typeface="Times New Roman" pitchFamily="18" charset="0"/>
                <a:cs typeface="Traditional Arabic" pitchFamily="18" charset="-78"/>
              </a:rPr>
              <a:t>تحظى اللغة العربية بمكانة متميّزة في منظومتنا التربوية،باعتبارها اللغة الوطنية الرسمية ومكوّنا رئيسا للهوية الوطنية، ولغة التدريس لكافّة المواد التعليمية في المراحل الثلاث، فهي بذلك كفاءة عرْضية. ولذلك فإنّ التحكّم فيها هو مفتاح إرساء الموارد وتنمية الكفاءات التي تمكّن المتعلّم من هيكلة فكره، وتكوين شخصيته، والتواصل بها مشافهة وكـتابة في مختلف وضعيات الحياة اليوميـة. </a:t>
            </a:r>
            <a:endParaRPr lang="ar-DZ" sz="2800" b="1" dirty="0" smtClean="0">
              <a:solidFill>
                <a:schemeClr val="bg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857488" y="357166"/>
            <a:ext cx="3528392" cy="1080120"/>
          </a:xfrm>
          <a:prstGeom prst="ellipse">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ar-DZ" sz="4400" b="1" dirty="0">
                <a:solidFill>
                  <a:schemeClr val="tx1"/>
                </a:solidFill>
                <a:latin typeface="Arabic Typesetting" pitchFamily="66" charset="-78"/>
                <a:cs typeface="Arabic Typesetting" pitchFamily="66" charset="-78"/>
              </a:rPr>
              <a:t>غايات </a:t>
            </a:r>
            <a:r>
              <a:rPr lang="ar-DZ" sz="4400" b="1" dirty="0" smtClean="0">
                <a:solidFill>
                  <a:schemeClr val="tx1"/>
                </a:solidFill>
                <a:latin typeface="Arabic Typesetting" pitchFamily="66" charset="-78"/>
                <a:cs typeface="Arabic Typesetting" pitchFamily="66" charset="-78"/>
              </a:rPr>
              <a:t>المادة</a:t>
            </a:r>
            <a:endParaRPr lang="fr-FR" sz="4400" b="1" dirty="0">
              <a:solidFill>
                <a:schemeClr val="tx1"/>
              </a:solidFill>
              <a:latin typeface="Arabic Typesetting" pitchFamily="66" charset="-78"/>
              <a:cs typeface="Arabic Typesetting" pitchFamily="66" charset="-78"/>
            </a:endParaRPr>
          </a:p>
        </p:txBody>
      </p:sp>
      <p:sp>
        <p:nvSpPr>
          <p:cNvPr id="5" name="Rectangle à coins arrondis 4"/>
          <p:cNvSpPr/>
          <p:nvPr/>
        </p:nvSpPr>
        <p:spPr>
          <a:xfrm>
            <a:off x="0" y="1500174"/>
            <a:ext cx="8893652" cy="4449106"/>
          </a:xfrm>
          <a:prstGeom prst="roundRect">
            <a:avLst/>
          </a:prstGeom>
          <a:blipFill>
            <a:blip r:embed="rId2"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lvl="0" algn="just" rtl="1" fontAlgn="base">
              <a:spcBef>
                <a:spcPct val="0"/>
              </a:spcBef>
              <a:spcAft>
                <a:spcPct val="0"/>
              </a:spcAft>
            </a:pPr>
            <a:r>
              <a:rPr lang="ar-DZ" sz="2400" b="1" dirty="0" smtClean="0">
                <a:solidFill>
                  <a:schemeClr val="bg1"/>
                </a:solidFill>
                <a:latin typeface="Traditional Arabic" pitchFamily="18" charset="-78"/>
                <a:ea typeface="Times New Roman" pitchFamily="18" charset="0"/>
                <a:cs typeface="Traditional Arabic" pitchFamily="18" charset="-78"/>
              </a:rPr>
              <a:t>   يهدف تدريس اللغة العربية أساسا إلى إكساب المتعلّم أداة التواصل اليومي، وتعزيز رصيده اللغوي الذي اكتسبه من محيطه الأسري والاجتماعي مع تهذيبه وتصحيحه. ونظرا لمكانتها العرْضية كلغة تدريس في المنظومة التربوية، فاكتساب ملكتها ضروري لاكتساب تعلّمات كلّ المواد الدراسية والنفاذ فيها.</a:t>
            </a:r>
            <a:endParaRPr lang="fr-FR" sz="2400" b="1" dirty="0" smtClean="0">
              <a:solidFill>
                <a:schemeClr val="bg1"/>
              </a:solidFill>
              <a:latin typeface="Arial" pitchFamily="34" charset="0"/>
              <a:cs typeface="Arial" pitchFamily="34" charset="0"/>
            </a:endParaRPr>
          </a:p>
          <a:p>
            <a:pPr lvl="0" algn="just" rtl="1" eaLnBrk="0" fontAlgn="base" hangingPunct="0">
              <a:spcBef>
                <a:spcPct val="0"/>
              </a:spcBef>
              <a:spcAft>
                <a:spcPct val="0"/>
              </a:spcAft>
            </a:pPr>
            <a:r>
              <a:rPr lang="ar-DZ" sz="2400" b="1" dirty="0" smtClean="0">
                <a:solidFill>
                  <a:schemeClr val="bg1"/>
                </a:solidFill>
                <a:latin typeface="Traditional Arabic" pitchFamily="18" charset="-78"/>
                <a:ea typeface="Times New Roman" pitchFamily="18" charset="0"/>
                <a:cs typeface="Traditional Arabic" pitchFamily="18" charset="-78"/>
              </a:rPr>
              <a:t>لذا، فإنّ منهاج اللغة العربية في هذه المرحلة يركّز على التعبيرالذي لم يأخذ مكانته اللائقة ميدانيا ، إلى جانب الاهتمام بالاستماع، نظرا لدوره الأساسي في هيكلة الفكر وصقل الشخصية، وكأساس ينبني عليه الفهم الذي يمثّل مفتاح النفاذ في كلّ التعلّمات، وقـاعدةلبناءكفاءة للتواصل التي طالما أُهملت في منظومتنا التربوية.بالإضافة إلى ذلك، فإنّ اللغة العربية في هذه المرحلة تغذّي البعد الثقافي والوجداني، وتغرس قيم الأمّة الجزائرية.</a:t>
            </a:r>
            <a:endParaRPr lang="ar-DZ" sz="24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1148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83568" y="1196752"/>
            <a:ext cx="7776864" cy="5661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ar-DZ" sz="2400" b="1" dirty="0" smtClean="0"/>
              <a:t> ـ </a:t>
            </a:r>
            <a:r>
              <a:rPr lang="ar-DZ" sz="3200" b="1" dirty="0" smtClean="0">
                <a:latin typeface="Arabic Typesetting" pitchFamily="66" charset="-78"/>
                <a:cs typeface="Arabic Typesetting" pitchFamily="66" charset="-78"/>
              </a:rPr>
              <a:t>فهم </a:t>
            </a:r>
            <a:r>
              <a:rPr lang="ar-DZ" sz="3200" b="1" dirty="0">
                <a:latin typeface="Arabic Typesetting" pitchFamily="66" charset="-78"/>
                <a:cs typeface="Arabic Typesetting" pitchFamily="66" charset="-78"/>
              </a:rPr>
              <a:t>التوضيحات والتعليمات المقدمة </a:t>
            </a:r>
            <a:r>
              <a:rPr lang="ar-DZ" sz="3200" b="1" dirty="0" smtClean="0">
                <a:latin typeface="Arabic Typesetting" pitchFamily="66" charset="-78"/>
                <a:cs typeface="Arabic Typesetting" pitchFamily="66" charset="-78"/>
              </a:rPr>
              <a:t>. </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a:t>
            </a:r>
            <a:r>
              <a:rPr lang="ar-DZ" sz="3200" b="1" dirty="0">
                <a:latin typeface="Arabic Typesetting" pitchFamily="66" charset="-78"/>
                <a:cs typeface="Arabic Typesetting" pitchFamily="66" charset="-78"/>
              </a:rPr>
              <a:t>تكييف الاستماع و الحديث حسب مقتضى </a:t>
            </a:r>
            <a:r>
              <a:rPr lang="ar-DZ" sz="3200" b="1" dirty="0" smtClean="0">
                <a:latin typeface="Arabic Typesetting" pitchFamily="66" charset="-78"/>
                <a:cs typeface="Arabic Typesetting" pitchFamily="66" charset="-78"/>
              </a:rPr>
              <a:t>الحال.</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فهم </a:t>
            </a:r>
            <a:r>
              <a:rPr lang="ar-DZ" sz="3200" b="1" dirty="0">
                <a:latin typeface="Arabic Typesetting" pitchFamily="66" charset="-78"/>
                <a:cs typeface="Arabic Typesetting" pitchFamily="66" charset="-78"/>
              </a:rPr>
              <a:t>الخطاب الشفوي في وضعيات تواصلية ذات دلالة والتجاوب </a:t>
            </a:r>
            <a:r>
              <a:rPr lang="ar-DZ" sz="3200" b="1" dirty="0" smtClean="0">
                <a:latin typeface="Arabic Typesetting" pitchFamily="66" charset="-78"/>
                <a:cs typeface="Arabic Typesetting" pitchFamily="66" charset="-78"/>
              </a:rPr>
              <a:t>معه. </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التعرف </a:t>
            </a:r>
            <a:r>
              <a:rPr lang="ar-DZ" sz="3200" b="1" dirty="0">
                <a:latin typeface="Arabic Typesetting" pitchFamily="66" charset="-78"/>
                <a:cs typeface="Arabic Typesetting" pitchFamily="66" charset="-78"/>
              </a:rPr>
              <a:t>على الموارد في الخطاب الشفوي </a:t>
            </a:r>
            <a:r>
              <a:rPr lang="ar-DZ" sz="3200" b="1" dirty="0" smtClean="0">
                <a:latin typeface="Arabic Typesetting" pitchFamily="66" charset="-78"/>
                <a:cs typeface="Arabic Typesetting" pitchFamily="66" charset="-78"/>
              </a:rPr>
              <a:t>واكتسابها.</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الوقوف </a:t>
            </a:r>
            <a:r>
              <a:rPr lang="ar-DZ" sz="3200" b="1" dirty="0">
                <a:latin typeface="Arabic Typesetting" pitchFamily="66" charset="-78"/>
                <a:cs typeface="Arabic Typesetting" pitchFamily="66" charset="-78"/>
              </a:rPr>
              <a:t>على </a:t>
            </a:r>
            <a:r>
              <a:rPr lang="ar-DZ" sz="3200" b="1" dirty="0" smtClean="0">
                <a:latin typeface="Arabic Typesetting" pitchFamily="66" charset="-78"/>
                <a:cs typeface="Arabic Typesetting" pitchFamily="66" charset="-78"/>
              </a:rPr>
              <a:t>عناصر الخطاب الشفوي وتنظيمه. </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إبداء </a:t>
            </a:r>
            <a:r>
              <a:rPr lang="ar-DZ" sz="3200" b="1" dirty="0">
                <a:latin typeface="Arabic Typesetting" pitchFamily="66" charset="-78"/>
                <a:cs typeface="Arabic Typesetting" pitchFamily="66" charset="-78"/>
              </a:rPr>
              <a:t>الرأي في </a:t>
            </a:r>
            <a:r>
              <a:rPr lang="ar-DZ" sz="3200" b="1" dirty="0" smtClean="0">
                <a:latin typeface="Arabic Typesetting" pitchFamily="66" charset="-78"/>
                <a:cs typeface="Arabic Typesetting" pitchFamily="66" charset="-78"/>
              </a:rPr>
              <a:t>المنطوق.</a:t>
            </a:r>
            <a:endParaRPr lang="en-US" sz="3200" b="1" dirty="0" smtClean="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التعبير </a:t>
            </a:r>
            <a:r>
              <a:rPr lang="ar-DZ" sz="3200" b="1" dirty="0">
                <a:latin typeface="Arabic Typesetting" pitchFamily="66" charset="-78"/>
                <a:cs typeface="Arabic Typesetting" pitchFamily="66" charset="-78"/>
              </a:rPr>
              <a:t>الشفوي السليم الذي يعكس درجة التحكم في الموارد </a:t>
            </a:r>
            <a:r>
              <a:rPr lang="ar-DZ" sz="3200" b="1" dirty="0" smtClean="0">
                <a:latin typeface="Arabic Typesetting" pitchFamily="66" charset="-78"/>
                <a:cs typeface="Arabic Typesetting" pitchFamily="66" charset="-78"/>
              </a:rPr>
              <a:t>المكتسبة. </a:t>
            </a:r>
            <a:endParaRPr lang="ar-DZ" sz="3200" b="1" dirty="0">
              <a:latin typeface="Arabic Typesetting" pitchFamily="66" charset="-78"/>
              <a:cs typeface="Arabic Typesetting" pitchFamily="66" charset="-78"/>
            </a:endParaRPr>
          </a:p>
          <a:p>
            <a:pPr algn="r"/>
            <a:r>
              <a:rPr lang="ar-DZ" sz="3200" b="1" dirty="0" smtClean="0">
                <a:latin typeface="Arabic Typesetting" pitchFamily="66" charset="-78"/>
                <a:cs typeface="Arabic Typesetting" pitchFamily="66" charset="-78"/>
              </a:rPr>
              <a:t>ـ بناء </a:t>
            </a:r>
            <a:r>
              <a:rPr lang="ar-DZ" sz="3200" b="1" dirty="0">
                <a:latin typeface="Arabic Typesetting" pitchFamily="66" charset="-78"/>
                <a:cs typeface="Arabic Typesetting" pitchFamily="66" charset="-78"/>
              </a:rPr>
              <a:t>المعنى انطلاقا من رسالة بسيطة.</a:t>
            </a:r>
          </a:p>
          <a:p>
            <a:pPr algn="r"/>
            <a:endParaRPr lang="ar-DZ" sz="2400" b="1" dirty="0"/>
          </a:p>
        </p:txBody>
      </p:sp>
      <p:sp>
        <p:nvSpPr>
          <p:cNvPr id="5" name="Ellipse 4"/>
          <p:cNvSpPr/>
          <p:nvPr/>
        </p:nvSpPr>
        <p:spPr>
          <a:xfrm>
            <a:off x="1691680" y="0"/>
            <a:ext cx="5857916" cy="119675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DZ" sz="4000" b="1" dirty="0">
                <a:latin typeface="Arabic Typesetting" pitchFamily="66" charset="-78"/>
                <a:cs typeface="Arabic Typesetting" pitchFamily="66" charset="-78"/>
              </a:rPr>
              <a:t>في فهم المنطوق والتعبير الشفوي</a:t>
            </a:r>
            <a:endParaRPr lang="fr-FR" sz="40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4171640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7924800" y="4443491"/>
            <a:ext cx="762000" cy="365125"/>
          </a:xfrm>
        </p:spPr>
        <p:txBody>
          <a:bodyPr/>
          <a:lstStyle/>
          <a:p>
            <a:fld id="{4245F60B-9CDF-4E0B-A82B-47FC6F97B274}" type="slidenum">
              <a:rPr lang="fr-FR" smtClean="0">
                <a:solidFill>
                  <a:prstClr val="white">
                    <a:shade val="50000"/>
                  </a:prstClr>
                </a:solidFill>
              </a:rPr>
              <a:pPr/>
              <a:t>7</a:t>
            </a:fld>
            <a:endParaRPr lang="fr-FR" dirty="0">
              <a:solidFill>
                <a:prstClr val="white">
                  <a:shade val="50000"/>
                </a:prstClr>
              </a:solidFill>
            </a:endParaRPr>
          </a:p>
        </p:txBody>
      </p:sp>
      <p:sp>
        <p:nvSpPr>
          <p:cNvPr id="8" name="مربع نص 7"/>
          <p:cNvSpPr txBox="1"/>
          <p:nvPr/>
        </p:nvSpPr>
        <p:spPr>
          <a:xfrm>
            <a:off x="5027614" y="-2622"/>
            <a:ext cx="4139952" cy="523220"/>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800" b="1" dirty="0" smtClean="0">
                <a:solidFill>
                  <a:prstClr val="white"/>
                </a:solidFill>
              </a:rPr>
              <a:t>04) النشاطات التعلمية و التقويم</a:t>
            </a:r>
            <a:endParaRPr lang="ar-SA" sz="2800" b="1" dirty="0">
              <a:solidFill>
                <a:prstClr val="white"/>
              </a:solidFill>
            </a:endParaRPr>
          </a:p>
        </p:txBody>
      </p:sp>
      <p:graphicFrame>
        <p:nvGraphicFramePr>
          <p:cNvPr id="9" name="Tableau 10"/>
          <p:cNvGraphicFramePr>
            <a:graphicFrameLocks noGrp="1"/>
          </p:cNvGraphicFramePr>
          <p:nvPr>
            <p:extLst>
              <p:ext uri="{D42A27DB-BD31-4B8C-83A1-F6EECF244321}">
                <p14:modId xmlns:p14="http://schemas.microsoft.com/office/powerpoint/2010/main" val="1358455638"/>
              </p:ext>
            </p:extLst>
          </p:nvPr>
        </p:nvGraphicFramePr>
        <p:xfrm>
          <a:off x="23566" y="691036"/>
          <a:ext cx="9144000" cy="1340759"/>
        </p:xfrm>
        <a:graphic>
          <a:graphicData uri="http://schemas.openxmlformats.org/drawingml/2006/table">
            <a:tbl>
              <a:tblPr firstRow="1" bandRow="1"/>
              <a:tblGrid>
                <a:gridCol w="8265825"/>
                <a:gridCol w="878175"/>
              </a:tblGrid>
              <a:tr h="639763">
                <a:tc>
                  <a:txBody>
                    <a:bodyPr/>
                    <a:lstStyle/>
                    <a:p>
                      <a:pPr algn="r" rtl="1"/>
                      <a:r>
                        <a:rPr lang="ar-DZ" sz="2000" b="1" dirty="0" smtClean="0">
                          <a:solidFill>
                            <a:schemeClr val="bg2"/>
                          </a:solidFill>
                        </a:rPr>
                        <a:t>نشاطات تعلّميه وأنماط التقويم موجّهة نحو التحكّم في المفاهيم فقط</a:t>
                      </a:r>
                      <a:endParaRPr lang="fr-FR" sz="2000" b="1" dirty="0">
                        <a:solidFill>
                          <a:schemeClr val="bg2"/>
                        </a:solidFill>
                      </a:endParaRPr>
                    </a:p>
                  </a:txBody>
                  <a:tcPr marL="91438" marR="91438" marT="45698" marB="4569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400" b="1" dirty="0" smtClean="0">
                          <a:solidFill>
                            <a:schemeClr val="bg1"/>
                          </a:solidFill>
                        </a:rPr>
                        <a:t>م ج 1</a:t>
                      </a:r>
                      <a:r>
                        <a:rPr lang="fr-FR" sz="2400" b="1" dirty="0" smtClean="0">
                          <a:solidFill>
                            <a:schemeClr val="bg1"/>
                          </a:solidFill>
                        </a:rPr>
                        <a:t> </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p>
                      <a:pPr algn="r" rtl="1"/>
                      <a:r>
                        <a:rPr lang="ar-DZ" sz="2000" b="1" kern="1200" baseline="0" dirty="0" smtClean="0">
                          <a:solidFill>
                            <a:schemeClr val="bg2"/>
                          </a:solidFill>
                          <a:latin typeface="+mn-lt"/>
                          <a:ea typeface="+mn-ea"/>
                          <a:cs typeface="+mn-cs"/>
                        </a:rPr>
                        <a:t>إدراج نشاطات تعلّمية لتوظيف الموارد المعرفية وتعلّم الإدماج ونموّ القيم </a:t>
                      </a:r>
                      <a:r>
                        <a:rPr lang="ar-DZ" sz="2000" b="1" kern="1200" baseline="0" dirty="0" err="1" smtClean="0">
                          <a:solidFill>
                            <a:schemeClr val="bg2"/>
                          </a:solidFill>
                          <a:latin typeface="+mn-lt"/>
                          <a:ea typeface="+mn-ea"/>
                          <a:cs typeface="+mn-cs"/>
                        </a:rPr>
                        <a:t>والسلوكات</a:t>
                      </a:r>
                      <a:r>
                        <a:rPr lang="ar-DZ" sz="2000" b="1" kern="1200" baseline="0" dirty="0" smtClean="0">
                          <a:solidFill>
                            <a:schemeClr val="bg2"/>
                          </a:solidFill>
                          <a:latin typeface="+mn-lt"/>
                          <a:ea typeface="+mn-ea"/>
                          <a:cs typeface="+mn-cs"/>
                        </a:rPr>
                        <a:t> (إلى جانب المفاهيم)</a:t>
                      </a:r>
                      <a:endParaRPr lang="fr-FR" sz="2000" b="1" kern="1200" baseline="0" dirty="0" smtClean="0">
                        <a:solidFill>
                          <a:schemeClr val="bg2"/>
                        </a:solidFill>
                        <a:latin typeface="+mn-lt"/>
                        <a:ea typeface="+mn-ea"/>
                        <a:cs typeface="+mn-cs"/>
                      </a:endParaRPr>
                    </a:p>
                  </a:txBody>
                  <a:tcPr marL="91438" marR="91438" marT="45698" marB="4569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400" b="1" dirty="0" smtClean="0">
                          <a:solidFill>
                            <a:schemeClr val="bg1"/>
                          </a:solidFill>
                        </a:rPr>
                        <a:t>م ج 2</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10" name="مربع نص 9"/>
          <p:cNvSpPr txBox="1"/>
          <p:nvPr/>
        </p:nvSpPr>
        <p:spPr>
          <a:xfrm>
            <a:off x="6972414" y="2251188"/>
            <a:ext cx="2170494" cy="523220"/>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800" b="1" dirty="0" smtClean="0">
                <a:solidFill>
                  <a:prstClr val="white"/>
                </a:solidFill>
              </a:rPr>
              <a:t>05) المصطلحات</a:t>
            </a:r>
            <a:endParaRPr lang="ar-SA" sz="2800" b="1" dirty="0">
              <a:solidFill>
                <a:prstClr val="white"/>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2878830471"/>
              </p:ext>
            </p:extLst>
          </p:nvPr>
        </p:nvGraphicFramePr>
        <p:xfrm>
          <a:off x="-1092" y="2924944"/>
          <a:ext cx="9144000" cy="1523723"/>
        </p:xfrm>
        <a:graphic>
          <a:graphicData uri="http://schemas.openxmlformats.org/drawingml/2006/table">
            <a:tbl>
              <a:tblPr firstRow="1" bandRow="1"/>
              <a:tblGrid>
                <a:gridCol w="8265825"/>
                <a:gridCol w="878175"/>
              </a:tblGrid>
              <a:tr h="639763">
                <a:tc>
                  <a:txBody>
                    <a:bodyPr/>
                    <a:lstStyle/>
                    <a:p>
                      <a:pPr algn="r" rtl="1"/>
                      <a:r>
                        <a:rPr lang="ar-DZ" sz="2400" b="1" dirty="0" smtClean="0">
                          <a:solidFill>
                            <a:schemeClr val="bg2"/>
                          </a:solidFill>
                        </a:rPr>
                        <a:t>مصطلحات مختلفة بين المناهج</a:t>
                      </a:r>
                      <a:endParaRPr lang="fr-FR" sz="2400" b="1" dirty="0">
                        <a:solidFill>
                          <a:schemeClr val="bg2"/>
                        </a:solidFill>
                      </a:endParaRPr>
                    </a:p>
                  </a:txBody>
                  <a:tcPr marL="91438" marR="91438" marT="45740" marB="457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400" b="1" dirty="0" smtClean="0">
                          <a:solidFill>
                            <a:schemeClr val="bg1"/>
                          </a:solidFill>
                        </a:rPr>
                        <a:t>م ج 1</a:t>
                      </a:r>
                      <a:r>
                        <a:rPr lang="fr-FR" sz="2400" b="1" dirty="0" smtClean="0">
                          <a:solidFill>
                            <a:schemeClr val="bg1"/>
                          </a:solidFill>
                        </a:rPr>
                        <a:t> </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p>
                      <a:pPr algn="r" rtl="1"/>
                      <a:r>
                        <a:rPr lang="ar-DZ" sz="2000" b="1" kern="1200" baseline="0" dirty="0" smtClean="0">
                          <a:solidFill>
                            <a:schemeClr val="bg2"/>
                          </a:solidFill>
                          <a:latin typeface="+mn-lt"/>
                          <a:ea typeface="+mn-ea"/>
                          <a:cs typeface="+mn-cs"/>
                        </a:rPr>
                        <a:t>مصطلحات موحّدة في كلّ المناهج - مصطلحات معرفية </a:t>
                      </a:r>
                      <a:r>
                        <a:rPr lang="ar-DZ" sz="2000" b="1" kern="1200" baseline="0" dirty="0" err="1" smtClean="0">
                          <a:solidFill>
                            <a:schemeClr val="bg2"/>
                          </a:solidFill>
                          <a:latin typeface="+mn-lt"/>
                          <a:ea typeface="+mn-ea"/>
                          <a:cs typeface="+mn-cs"/>
                        </a:rPr>
                        <a:t>مهيكِلة</a:t>
                      </a:r>
                      <a:r>
                        <a:rPr lang="ar-DZ" sz="2000" b="1" kern="1200" baseline="0" dirty="0" smtClean="0">
                          <a:solidFill>
                            <a:schemeClr val="bg2"/>
                          </a:solidFill>
                          <a:latin typeface="+mn-lt"/>
                          <a:ea typeface="+mn-ea"/>
                          <a:cs typeface="+mn-cs"/>
                        </a:rPr>
                        <a:t> للمناهج (</a:t>
                      </a:r>
                      <a:r>
                        <a:rPr lang="ar-DZ" sz="2600" b="1" kern="1200" baseline="0" dirty="0" smtClean="0">
                          <a:solidFill>
                            <a:schemeClr val="bg2"/>
                          </a:solidFill>
                          <a:latin typeface="Microsoft Uighur" pitchFamily="2" charset="-78"/>
                          <a:ea typeface="+mn-ea"/>
                          <a:cs typeface="Microsoft Uighur" pitchFamily="2" charset="-78"/>
                        </a:rPr>
                        <a:t>ملمح التخرّج- كفاءة شاملة- ميدان-كفاءة ختامية- مركّبات الكفاءة- مخطّط سنوي </a:t>
                      </a:r>
                      <a:r>
                        <a:rPr lang="ar-DZ" sz="2600" b="1" kern="1200" baseline="0" dirty="0" err="1" smtClean="0">
                          <a:solidFill>
                            <a:schemeClr val="bg2"/>
                          </a:solidFill>
                          <a:latin typeface="Microsoft Uighur" pitchFamily="2" charset="-78"/>
                          <a:ea typeface="+mn-ea"/>
                          <a:cs typeface="Microsoft Uighur" pitchFamily="2" charset="-78"/>
                        </a:rPr>
                        <a:t>للتعلّمات</a:t>
                      </a:r>
                      <a:r>
                        <a:rPr lang="ar-DZ" sz="2600" b="1" kern="1200" baseline="0" dirty="0" smtClean="0">
                          <a:solidFill>
                            <a:schemeClr val="bg2"/>
                          </a:solidFill>
                          <a:latin typeface="Microsoft Uighur" pitchFamily="2" charset="-78"/>
                          <a:ea typeface="+mn-ea"/>
                          <a:cs typeface="Microsoft Uighur" pitchFamily="2" charset="-78"/>
                        </a:rPr>
                        <a:t>- مقطع </a:t>
                      </a:r>
                      <a:r>
                        <a:rPr lang="ar-DZ" sz="2000" b="1" kern="1200" baseline="0" dirty="0" smtClean="0">
                          <a:solidFill>
                            <a:schemeClr val="bg2"/>
                          </a:solidFill>
                          <a:latin typeface="+mn-lt"/>
                          <a:ea typeface="+mn-ea"/>
                          <a:cs typeface="+mn-cs"/>
                        </a:rPr>
                        <a:t>...)</a:t>
                      </a:r>
                      <a:endParaRPr lang="fr-FR" sz="2000" b="1" kern="1200" baseline="0" dirty="0" smtClean="0">
                        <a:solidFill>
                          <a:schemeClr val="bg2"/>
                        </a:solidFill>
                        <a:latin typeface="+mn-lt"/>
                        <a:ea typeface="+mn-ea"/>
                        <a:cs typeface="+mn-cs"/>
                      </a:endParaRPr>
                    </a:p>
                  </a:txBody>
                  <a:tcPr marL="91438" marR="91438" marT="45740" marB="457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400" b="1" dirty="0" smtClean="0">
                          <a:solidFill>
                            <a:schemeClr val="bg1"/>
                          </a:solidFill>
                        </a:rPr>
                        <a:t>م ج 2</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
        <p:nvSpPr>
          <p:cNvPr id="12" name="مربع نص 11"/>
          <p:cNvSpPr txBox="1"/>
          <p:nvPr/>
        </p:nvSpPr>
        <p:spPr>
          <a:xfrm>
            <a:off x="4572000" y="4647347"/>
            <a:ext cx="4561162" cy="523220"/>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DZ" sz="2800" b="1" dirty="0" smtClean="0">
                <a:solidFill>
                  <a:prstClr val="white"/>
                </a:solidFill>
              </a:rPr>
              <a:t>06) شروط وضع المناهج حيز التنفيذ</a:t>
            </a:r>
            <a:endParaRPr lang="ar-SA" sz="2800" b="1" dirty="0">
              <a:solidFill>
                <a:prstClr val="white"/>
              </a:solidFill>
            </a:endParaRPr>
          </a:p>
        </p:txBody>
      </p:sp>
      <p:graphicFrame>
        <p:nvGraphicFramePr>
          <p:cNvPr id="13" name="Tableau 10"/>
          <p:cNvGraphicFramePr>
            <a:graphicFrameLocks noGrp="1"/>
          </p:cNvGraphicFramePr>
          <p:nvPr>
            <p:extLst>
              <p:ext uri="{D42A27DB-BD31-4B8C-83A1-F6EECF244321}">
                <p14:modId xmlns:p14="http://schemas.microsoft.com/office/powerpoint/2010/main" val="1335681208"/>
              </p:ext>
            </p:extLst>
          </p:nvPr>
        </p:nvGraphicFramePr>
        <p:xfrm>
          <a:off x="-10838" y="5321103"/>
          <a:ext cx="9144000" cy="1432536"/>
        </p:xfrm>
        <a:graphic>
          <a:graphicData uri="http://schemas.openxmlformats.org/drawingml/2006/table">
            <a:tbl>
              <a:tblPr firstRow="1" bandRow="1"/>
              <a:tblGrid>
                <a:gridCol w="8265825"/>
                <a:gridCol w="878175"/>
              </a:tblGrid>
              <a:tr h="639763">
                <a:tc>
                  <a:txBody>
                    <a:bodyPr/>
                    <a:lstStyle/>
                    <a:p>
                      <a:pPr algn="r" rtl="1"/>
                      <a:r>
                        <a:rPr lang="ar-DZ" sz="1800" dirty="0" smtClean="0">
                          <a:solidFill>
                            <a:schemeClr val="bg2"/>
                          </a:solidFill>
                        </a:rPr>
                        <a:t>نقص في تكوين الأساتذة لتطبيق </a:t>
                      </a:r>
                      <a:r>
                        <a:rPr lang="ar-DZ" sz="1800" b="1" dirty="0" smtClean="0">
                          <a:solidFill>
                            <a:schemeClr val="bg2"/>
                          </a:solidFill>
                        </a:rPr>
                        <a:t>م </a:t>
                      </a:r>
                      <a:r>
                        <a:rPr lang="ar-DZ" sz="2200" b="1" dirty="0" smtClean="0">
                          <a:solidFill>
                            <a:schemeClr val="bg2"/>
                          </a:solidFill>
                        </a:rPr>
                        <a:t>ج </a:t>
                      </a:r>
                      <a:r>
                        <a:rPr lang="ar-DZ" sz="1600" dirty="0" smtClean="0">
                          <a:solidFill>
                            <a:schemeClr val="bg2"/>
                          </a:solidFill>
                        </a:rPr>
                        <a:t>1 </a:t>
                      </a:r>
                      <a:r>
                        <a:rPr lang="ar-DZ" sz="2200" dirty="0" smtClean="0">
                          <a:solidFill>
                            <a:schemeClr val="bg2"/>
                          </a:solidFill>
                        </a:rPr>
                        <a:t>-</a:t>
                      </a:r>
                      <a:r>
                        <a:rPr lang="ar-DZ" sz="1800" dirty="0" smtClean="0">
                          <a:solidFill>
                            <a:schemeClr val="bg2"/>
                          </a:solidFill>
                        </a:rPr>
                        <a:t> اختلالات</a:t>
                      </a:r>
                      <a:r>
                        <a:rPr lang="ar-DZ" sz="1800" baseline="0" dirty="0" smtClean="0">
                          <a:solidFill>
                            <a:schemeClr val="bg2"/>
                          </a:solidFill>
                        </a:rPr>
                        <a:t> بين المناهج والكتاب المدرسي </a:t>
                      </a:r>
                      <a:r>
                        <a:rPr lang="ar-DZ" sz="1400" dirty="0" smtClean="0">
                          <a:solidFill>
                            <a:schemeClr val="bg2"/>
                          </a:solidFill>
                        </a:rPr>
                        <a:t>-</a:t>
                      </a:r>
                      <a:r>
                        <a:rPr lang="ar-DZ" sz="1400" baseline="0" dirty="0" smtClean="0">
                          <a:solidFill>
                            <a:schemeClr val="bg2"/>
                          </a:solidFill>
                        </a:rPr>
                        <a:t> </a:t>
                      </a:r>
                      <a:r>
                        <a:rPr lang="ar-DZ" sz="1800" baseline="0" dirty="0" smtClean="0">
                          <a:solidFill>
                            <a:schemeClr val="bg2"/>
                          </a:solidFill>
                        </a:rPr>
                        <a:t>السنة الدراسية بـ 28 أسبوعا للتدريس</a:t>
                      </a:r>
                      <a:endParaRPr lang="fr-FR" sz="1800" dirty="0">
                        <a:solidFill>
                          <a:schemeClr val="bg2"/>
                        </a:solidFill>
                      </a:endParaRPr>
                    </a:p>
                  </a:txBody>
                  <a:tcPr marL="91438" marR="91438" marT="45714" marB="4571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b="1" kern="1200">
                          <a:solidFill>
                            <a:schemeClr val="lt1"/>
                          </a:solidFill>
                          <a:latin typeface="Arial"/>
                        </a:defRPr>
                      </a:lvl1pPr>
                      <a:lvl2pPr marL="457200" algn="r" rtl="1" eaLnBrk="1" latinLnBrk="0" hangingPunct="1">
                        <a:defRPr kumimoji="0" b="1" kern="1200">
                          <a:solidFill>
                            <a:schemeClr val="lt1"/>
                          </a:solidFill>
                          <a:latin typeface="Arial"/>
                        </a:defRPr>
                      </a:lvl2pPr>
                      <a:lvl3pPr marL="914400" algn="r" rtl="1" eaLnBrk="1" latinLnBrk="0" hangingPunct="1">
                        <a:defRPr kumimoji="0" b="1" kern="1200">
                          <a:solidFill>
                            <a:schemeClr val="lt1"/>
                          </a:solidFill>
                          <a:latin typeface="Arial"/>
                        </a:defRPr>
                      </a:lvl3pPr>
                      <a:lvl4pPr marL="1371600" algn="r" rtl="1" eaLnBrk="1" latinLnBrk="0" hangingPunct="1">
                        <a:defRPr kumimoji="0" b="1" kern="1200">
                          <a:solidFill>
                            <a:schemeClr val="lt1"/>
                          </a:solidFill>
                          <a:latin typeface="Arial"/>
                        </a:defRPr>
                      </a:lvl4pPr>
                      <a:lvl5pPr marL="1828800" algn="r" rtl="1" eaLnBrk="1" latinLnBrk="0" hangingPunct="1">
                        <a:defRPr kumimoji="0" b="1" kern="1200">
                          <a:solidFill>
                            <a:schemeClr val="lt1"/>
                          </a:solidFill>
                          <a:latin typeface="Arial"/>
                        </a:defRPr>
                      </a:lvl5pPr>
                      <a:lvl6pPr marL="2286000" algn="r" rtl="1" eaLnBrk="1" latinLnBrk="0" hangingPunct="1">
                        <a:defRPr kumimoji="0" b="1" kern="1200">
                          <a:solidFill>
                            <a:schemeClr val="lt1"/>
                          </a:solidFill>
                          <a:latin typeface="Arial"/>
                        </a:defRPr>
                      </a:lvl6pPr>
                      <a:lvl7pPr marL="2743200" algn="r" rtl="1" eaLnBrk="1" latinLnBrk="0" hangingPunct="1">
                        <a:defRPr kumimoji="0" b="1" kern="1200">
                          <a:solidFill>
                            <a:schemeClr val="lt1"/>
                          </a:solidFill>
                          <a:latin typeface="Arial"/>
                        </a:defRPr>
                      </a:lvl7pPr>
                      <a:lvl8pPr marL="3200400" algn="r" rtl="1" eaLnBrk="1" latinLnBrk="0" hangingPunct="1">
                        <a:defRPr kumimoji="0" b="1" kern="1200">
                          <a:solidFill>
                            <a:schemeClr val="lt1"/>
                          </a:solidFill>
                          <a:latin typeface="Arial"/>
                        </a:defRPr>
                      </a:lvl8pPr>
                      <a:lvl9pPr marL="3657600" algn="r" rtl="1" eaLnBrk="1" latinLnBrk="0" hangingPunct="1">
                        <a:defRPr kumimoji="0" b="1" kern="1200">
                          <a:solidFill>
                            <a:schemeClr val="lt1"/>
                          </a:solidFill>
                          <a:latin typeface="Arial"/>
                        </a:defRPr>
                      </a:lvl9pPr>
                    </a:lstStyle>
                    <a:p>
                      <a:pPr algn="ctr"/>
                      <a:r>
                        <a:rPr lang="ar-DZ" sz="2400" b="1" dirty="0" smtClean="0">
                          <a:solidFill>
                            <a:schemeClr val="bg1"/>
                          </a:solidFill>
                        </a:rPr>
                        <a:t>م ج 1</a:t>
                      </a:r>
                      <a:r>
                        <a:rPr lang="fr-FR" sz="2400" b="1" dirty="0" smtClean="0">
                          <a:solidFill>
                            <a:schemeClr val="bg1"/>
                          </a:solidFill>
                        </a:rPr>
                        <a:t> </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CFF"/>
                    </a:solidFill>
                  </a:tcPr>
                </a:tc>
              </a:tr>
              <a:tr h="639763">
                <a:tc>
                  <a:txBody>
                    <a:bodyPr/>
                    <a:lstStyle/>
                    <a:p>
                      <a:pPr algn="r" rtl="1"/>
                      <a:r>
                        <a:rPr lang="ar-DZ" sz="2000" b="1" kern="1200" baseline="0" dirty="0" smtClean="0">
                          <a:solidFill>
                            <a:schemeClr val="bg2"/>
                          </a:solidFill>
                          <a:latin typeface="+mn-lt"/>
                          <a:ea typeface="+mn-ea"/>
                          <a:cs typeface="+mn-cs"/>
                        </a:rPr>
                        <a:t>برمجة تكوين مسبق لكلّ مدرّس معنيّ بتطبيق </a:t>
                      </a:r>
                      <a:r>
                        <a:rPr lang="ar-DZ" sz="2200" b="1" kern="1200" baseline="0" dirty="0" smtClean="0">
                          <a:solidFill>
                            <a:schemeClr val="bg2"/>
                          </a:solidFill>
                          <a:latin typeface="+mn-lt"/>
                          <a:ea typeface="+mn-ea"/>
                          <a:cs typeface="+mn-cs"/>
                        </a:rPr>
                        <a:t>م</a:t>
                      </a:r>
                      <a:r>
                        <a:rPr lang="ar-DZ" sz="1000" b="1" kern="1200" baseline="0" dirty="0" smtClean="0">
                          <a:solidFill>
                            <a:schemeClr val="bg2"/>
                          </a:solidFill>
                          <a:latin typeface="+mn-lt"/>
                          <a:ea typeface="+mn-ea"/>
                          <a:cs typeface="+mn-cs"/>
                        </a:rPr>
                        <a:t> </a:t>
                      </a:r>
                      <a:r>
                        <a:rPr lang="ar-DZ" sz="2200" b="1" kern="1200" baseline="0" dirty="0" smtClean="0">
                          <a:solidFill>
                            <a:schemeClr val="bg2"/>
                          </a:solidFill>
                          <a:latin typeface="+mn-lt"/>
                          <a:ea typeface="+mn-ea"/>
                          <a:cs typeface="+mn-cs"/>
                        </a:rPr>
                        <a:t>ج</a:t>
                      </a:r>
                      <a:r>
                        <a:rPr lang="ar-DZ" sz="2000" b="1" kern="1200" baseline="0" dirty="0" smtClean="0">
                          <a:solidFill>
                            <a:schemeClr val="bg2"/>
                          </a:solidFill>
                          <a:latin typeface="+mn-lt"/>
                          <a:ea typeface="+mn-ea"/>
                          <a:cs typeface="+mn-cs"/>
                        </a:rPr>
                        <a:t> </a:t>
                      </a:r>
                      <a:r>
                        <a:rPr lang="ar-DZ" sz="1800" b="1" kern="1200" baseline="0" dirty="0" smtClean="0">
                          <a:solidFill>
                            <a:schemeClr val="bg2"/>
                          </a:solidFill>
                          <a:latin typeface="+mn-lt"/>
                          <a:ea typeface="+mn-ea"/>
                          <a:cs typeface="+mn-cs"/>
                        </a:rPr>
                        <a:t>2</a:t>
                      </a:r>
                      <a:r>
                        <a:rPr lang="ar-DZ" sz="1000" b="1" kern="1200" baseline="0" dirty="0" smtClean="0">
                          <a:solidFill>
                            <a:schemeClr val="bg2"/>
                          </a:solidFill>
                          <a:latin typeface="+mn-lt"/>
                          <a:ea typeface="+mn-ea"/>
                          <a:cs typeface="+mn-cs"/>
                        </a:rPr>
                        <a:t> </a:t>
                      </a:r>
                      <a:r>
                        <a:rPr lang="ar-DZ" sz="2000" b="1" kern="1200" baseline="0" dirty="0" smtClean="0">
                          <a:solidFill>
                            <a:schemeClr val="bg2"/>
                          </a:solidFill>
                          <a:latin typeface="+mn-lt"/>
                          <a:ea typeface="+mn-ea"/>
                          <a:cs typeface="+mn-cs"/>
                        </a:rPr>
                        <a:t>- الكتاب المدرسي الجديد خاضع لدفتر شروط - السنة الدراسية </a:t>
                      </a:r>
                      <a:r>
                        <a:rPr lang="ar-DZ" sz="2000" b="1" kern="1200" baseline="0" dirty="0" err="1" smtClean="0">
                          <a:solidFill>
                            <a:schemeClr val="bg2"/>
                          </a:solidFill>
                          <a:latin typeface="+mn-lt"/>
                          <a:ea typeface="+mn-ea"/>
                          <a:cs typeface="+mn-cs"/>
                        </a:rPr>
                        <a:t>بـ</a:t>
                      </a:r>
                      <a:r>
                        <a:rPr lang="ar-DZ" sz="2000" b="1" kern="1200" baseline="0" dirty="0" smtClean="0">
                          <a:solidFill>
                            <a:schemeClr val="bg2"/>
                          </a:solidFill>
                          <a:latin typeface="+mn-lt"/>
                          <a:ea typeface="+mn-ea"/>
                          <a:cs typeface="+mn-cs"/>
                        </a:rPr>
                        <a:t> 36 </a:t>
                      </a:r>
                      <a:r>
                        <a:rPr lang="ar-DZ" sz="2000" b="1" kern="1200" baseline="0" dirty="0" err="1" smtClean="0">
                          <a:solidFill>
                            <a:schemeClr val="bg2"/>
                          </a:solidFill>
                          <a:latin typeface="+mn-lt"/>
                          <a:ea typeface="+mn-ea"/>
                          <a:cs typeface="+mn-cs"/>
                        </a:rPr>
                        <a:t>أسبوعا (32 </a:t>
                      </a:r>
                      <a:r>
                        <a:rPr lang="ar-DZ" sz="2000" b="1" kern="1200" baseline="0" dirty="0" smtClean="0">
                          <a:solidFill>
                            <a:schemeClr val="bg2"/>
                          </a:solidFill>
                          <a:latin typeface="+mn-lt"/>
                          <a:ea typeface="+mn-ea"/>
                          <a:cs typeface="+mn-cs"/>
                        </a:rPr>
                        <a:t>+ 4 للتقويم)</a:t>
                      </a:r>
                    </a:p>
                  </a:txBody>
                  <a:tcPr marL="91438" marR="91438" marT="45714" marB="4571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r" rtl="1" eaLnBrk="1" latinLnBrk="0" hangingPunct="1">
                        <a:defRPr kumimoji="0" kern="1200">
                          <a:solidFill>
                            <a:schemeClr val="dk1"/>
                          </a:solidFill>
                          <a:latin typeface="Arial"/>
                        </a:defRPr>
                      </a:lvl1pPr>
                      <a:lvl2pPr marL="457200" algn="r" rtl="1" eaLnBrk="1" latinLnBrk="0" hangingPunct="1">
                        <a:defRPr kumimoji="0" kern="1200">
                          <a:solidFill>
                            <a:schemeClr val="dk1"/>
                          </a:solidFill>
                          <a:latin typeface="Arial"/>
                        </a:defRPr>
                      </a:lvl2pPr>
                      <a:lvl3pPr marL="914400" algn="r" rtl="1" eaLnBrk="1" latinLnBrk="0" hangingPunct="1">
                        <a:defRPr kumimoji="0" kern="1200">
                          <a:solidFill>
                            <a:schemeClr val="dk1"/>
                          </a:solidFill>
                          <a:latin typeface="Arial"/>
                        </a:defRPr>
                      </a:lvl3pPr>
                      <a:lvl4pPr marL="1371600" algn="r" rtl="1" eaLnBrk="1" latinLnBrk="0" hangingPunct="1">
                        <a:defRPr kumimoji="0" kern="1200">
                          <a:solidFill>
                            <a:schemeClr val="dk1"/>
                          </a:solidFill>
                          <a:latin typeface="Arial"/>
                        </a:defRPr>
                      </a:lvl4pPr>
                      <a:lvl5pPr marL="1828800" algn="r" rtl="1" eaLnBrk="1" latinLnBrk="0" hangingPunct="1">
                        <a:defRPr kumimoji="0" kern="1200">
                          <a:solidFill>
                            <a:schemeClr val="dk1"/>
                          </a:solidFill>
                          <a:latin typeface="Arial"/>
                        </a:defRPr>
                      </a:lvl5pPr>
                      <a:lvl6pPr marL="2286000" algn="r" rtl="1" eaLnBrk="1" latinLnBrk="0" hangingPunct="1">
                        <a:defRPr kumimoji="0" kern="1200">
                          <a:solidFill>
                            <a:schemeClr val="dk1"/>
                          </a:solidFill>
                          <a:latin typeface="Arial"/>
                        </a:defRPr>
                      </a:lvl6pPr>
                      <a:lvl7pPr marL="2743200" algn="r" rtl="1" eaLnBrk="1" latinLnBrk="0" hangingPunct="1">
                        <a:defRPr kumimoji="0" kern="1200">
                          <a:solidFill>
                            <a:schemeClr val="dk1"/>
                          </a:solidFill>
                          <a:latin typeface="Arial"/>
                        </a:defRPr>
                      </a:lvl7pPr>
                      <a:lvl8pPr marL="3200400" algn="r" rtl="1" eaLnBrk="1" latinLnBrk="0" hangingPunct="1">
                        <a:defRPr kumimoji="0" kern="1200">
                          <a:solidFill>
                            <a:schemeClr val="dk1"/>
                          </a:solidFill>
                          <a:latin typeface="Arial"/>
                        </a:defRPr>
                      </a:lvl8pPr>
                      <a:lvl9pPr marL="3657600" algn="r" rtl="1" eaLnBrk="1" latinLnBrk="0" hangingPunct="1">
                        <a:defRPr kumimoji="0" kern="1200">
                          <a:solidFill>
                            <a:schemeClr val="dk1"/>
                          </a:solidFill>
                          <a:latin typeface="Arial"/>
                        </a:defRPr>
                      </a:lvl9pPr>
                    </a:lstStyle>
                    <a:p>
                      <a:pPr algn="ctr"/>
                      <a:r>
                        <a:rPr lang="ar-DZ" sz="2400" b="1" dirty="0" smtClean="0">
                          <a:solidFill>
                            <a:schemeClr val="bg1"/>
                          </a:solidFill>
                        </a:rPr>
                        <a:t>م ج 2</a:t>
                      </a:r>
                      <a:endParaRPr lang="fr-FR" sz="2400" b="1" dirty="0">
                        <a:solidFill>
                          <a:schemeClr val="bg1"/>
                        </a:solidFill>
                      </a:endParaRPr>
                    </a:p>
                  </a:txBody>
                  <a:tcPr marL="91438" marR="91438" marT="45647" marB="45647">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CFF"/>
                    </a:solidFill>
                  </a:tcPr>
                </a:tc>
              </a:tr>
            </a:tbl>
          </a:graphicData>
        </a:graphic>
      </p:graphicFrame>
    </p:spTree>
    <p:extLst>
      <p:ext uri="{BB962C8B-B14F-4D97-AF65-F5344CB8AC3E}">
        <p14:creationId xmlns:p14="http://schemas.microsoft.com/office/powerpoint/2010/main" val="366153253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195736" y="188640"/>
            <a:ext cx="4104456" cy="10081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4000" b="1" dirty="0" smtClean="0">
                <a:latin typeface="Arabic Typesetting" pitchFamily="66" charset="-78"/>
                <a:cs typeface="Arabic Typesetting" pitchFamily="66" charset="-78"/>
              </a:rPr>
              <a:t>في ميدان </a:t>
            </a:r>
            <a:r>
              <a:rPr lang="ar-DZ" sz="4000" b="1" dirty="0">
                <a:latin typeface="Arabic Typesetting" pitchFamily="66" charset="-78"/>
                <a:cs typeface="Arabic Typesetting" pitchFamily="66" charset="-78"/>
              </a:rPr>
              <a:t>فهم المكتوب</a:t>
            </a:r>
            <a:r>
              <a:rPr lang="ar-DZ" sz="2800" dirty="0">
                <a:latin typeface="Arabic Typesetting" pitchFamily="66" charset="-78"/>
                <a:cs typeface="Arabic Typesetting" pitchFamily="66" charset="-78"/>
              </a:rPr>
              <a:t> </a:t>
            </a:r>
            <a:endParaRPr lang="fr-FR" sz="2800" dirty="0">
              <a:latin typeface="Arabic Typesetting" pitchFamily="66" charset="-78"/>
              <a:cs typeface="Arabic Typesetting" pitchFamily="66" charset="-78"/>
            </a:endParaRPr>
          </a:p>
        </p:txBody>
      </p:sp>
      <p:sp>
        <p:nvSpPr>
          <p:cNvPr id="5" name="Rectangle à coins arrondis 4"/>
          <p:cNvSpPr/>
          <p:nvPr/>
        </p:nvSpPr>
        <p:spPr>
          <a:xfrm>
            <a:off x="357158" y="1340768"/>
            <a:ext cx="8572560" cy="49056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r" rtl="1">
              <a:buFontTx/>
              <a:buChar char="-"/>
            </a:pPr>
            <a:r>
              <a:rPr lang="ar-DZ" sz="3200" b="1" dirty="0" smtClean="0">
                <a:latin typeface="Arabic Typesetting" pitchFamily="66" charset="-78"/>
                <a:cs typeface="Arabic Typesetting" pitchFamily="66" charset="-78"/>
              </a:rPr>
              <a:t>قراءة </a:t>
            </a:r>
            <a:r>
              <a:rPr lang="ar-DZ" sz="3200" b="1" dirty="0">
                <a:latin typeface="Arabic Typesetting" pitchFamily="66" charset="-78"/>
                <a:cs typeface="Arabic Typesetting" pitchFamily="66" charset="-78"/>
              </a:rPr>
              <a:t>نصوص </a:t>
            </a:r>
            <a:r>
              <a:rPr lang="ar-DZ" sz="3200" b="1" dirty="0" smtClean="0">
                <a:latin typeface="Arabic Typesetting" pitchFamily="66" charset="-78"/>
                <a:cs typeface="Arabic Typesetting" pitchFamily="66" charset="-78"/>
              </a:rPr>
              <a:t>مشكولة </a:t>
            </a:r>
            <a:r>
              <a:rPr lang="ar-DZ" sz="3200" b="1" dirty="0">
                <a:latin typeface="Arabic Typesetting" pitchFamily="66" charset="-78"/>
                <a:cs typeface="Arabic Typesetting" pitchFamily="66" charset="-78"/>
              </a:rPr>
              <a:t>جزئيا، قراءة صحيحة؛ </a:t>
            </a:r>
            <a:r>
              <a:rPr lang="ar-DZ" sz="3200" b="1" dirty="0">
                <a:solidFill>
                  <a:srgbClr val="FF0000"/>
                </a:solidFill>
                <a:latin typeface="Arabic Typesetting" pitchFamily="66" charset="-78"/>
                <a:cs typeface="Arabic Typesetting" pitchFamily="66" charset="-78"/>
              </a:rPr>
              <a:t>بتنغيم </a:t>
            </a:r>
            <a:r>
              <a:rPr lang="ar-DZ" sz="3200" b="1" dirty="0" smtClean="0">
                <a:latin typeface="Arabic Typesetting" pitchFamily="66" charset="-78"/>
                <a:cs typeface="Arabic Typesetting" pitchFamily="66" charset="-78"/>
              </a:rPr>
              <a:t>مناسب</a:t>
            </a:r>
            <a:r>
              <a:rPr lang="ar-DZ" sz="3200" b="1" dirty="0">
                <a:latin typeface="Arabic Typesetting" pitchFamily="66" charset="-78"/>
                <a:cs typeface="Arabic Typesetting" pitchFamily="66" charset="-78"/>
              </a:rPr>
              <a:t>، </a:t>
            </a:r>
            <a:r>
              <a:rPr lang="ar-DZ" sz="3200" b="1" dirty="0" smtClean="0">
                <a:latin typeface="Arabic Typesetting" pitchFamily="66" charset="-78"/>
                <a:cs typeface="Arabic Typesetting" pitchFamily="66" charset="-78"/>
              </a:rPr>
              <a:t>حسبما </a:t>
            </a:r>
            <a:r>
              <a:rPr lang="ar-DZ" sz="3200" b="1" dirty="0">
                <a:latin typeface="Arabic Typesetting" pitchFamily="66" charset="-78"/>
                <a:cs typeface="Arabic Typesetting" pitchFamily="66" charset="-78"/>
              </a:rPr>
              <a:t>تقتضيه أنماط النصوص </a:t>
            </a:r>
            <a:r>
              <a:rPr lang="ar-DZ" sz="3200" b="1" dirty="0" smtClean="0">
                <a:latin typeface="Arabic Typesetting" pitchFamily="66" charset="-78"/>
                <a:cs typeface="Arabic Typesetting" pitchFamily="66" charset="-78"/>
              </a:rPr>
              <a:t>ومقامها.</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فهم </a:t>
            </a:r>
            <a:r>
              <a:rPr lang="ar-DZ" sz="3200" b="1" dirty="0">
                <a:latin typeface="Arabic Typesetting" pitchFamily="66" charset="-78"/>
                <a:cs typeface="Arabic Typesetting" pitchFamily="66" charset="-78"/>
              </a:rPr>
              <a:t>المعنى العام للنصوص المختلفة وتحديد أفكارها وتلخيص </a:t>
            </a:r>
            <a:r>
              <a:rPr lang="ar-DZ" sz="3200" b="1" dirty="0" smtClean="0">
                <a:latin typeface="Arabic Typesetting" pitchFamily="66" charset="-78"/>
                <a:cs typeface="Arabic Typesetting" pitchFamily="66" charset="-78"/>
              </a:rPr>
              <a:t>مضمونها.</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التعرف </a:t>
            </a:r>
            <a:r>
              <a:rPr lang="ar-DZ" sz="3200" b="1" dirty="0">
                <a:latin typeface="Arabic Typesetting" pitchFamily="66" charset="-78"/>
                <a:cs typeface="Arabic Typesetting" pitchFamily="66" charset="-78"/>
              </a:rPr>
              <a:t>على خطاطات أنماط النصوص والتمييز </a:t>
            </a:r>
            <a:r>
              <a:rPr lang="ar-DZ" sz="3200" b="1" dirty="0" smtClean="0">
                <a:latin typeface="Arabic Typesetting" pitchFamily="66" charset="-78"/>
                <a:cs typeface="Arabic Typesetting" pitchFamily="66" charset="-78"/>
              </a:rPr>
              <a:t>بينها.</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فهم </a:t>
            </a:r>
            <a:r>
              <a:rPr lang="ar-DZ" sz="3200" b="1" dirty="0">
                <a:latin typeface="Arabic Typesetting" pitchFamily="66" charset="-78"/>
                <a:cs typeface="Arabic Typesetting" pitchFamily="66" charset="-78"/>
              </a:rPr>
              <a:t>التعليمات وبناء </a:t>
            </a:r>
            <a:r>
              <a:rPr lang="ar-DZ" sz="3200" b="1" dirty="0" smtClean="0">
                <a:latin typeface="Arabic Typesetting" pitchFamily="66" charset="-78"/>
                <a:cs typeface="Arabic Typesetting" pitchFamily="66" charset="-78"/>
              </a:rPr>
              <a:t>الأحكام.</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تذوق </a:t>
            </a:r>
            <a:r>
              <a:rPr lang="ar-DZ" sz="3200" b="1" dirty="0">
                <a:latin typeface="Arabic Typesetting" pitchFamily="66" charset="-78"/>
                <a:cs typeface="Arabic Typesetting" pitchFamily="66" charset="-78"/>
              </a:rPr>
              <a:t>الجانب الجمالي في النصوص والتفاعل </a:t>
            </a:r>
            <a:r>
              <a:rPr lang="ar-DZ" sz="3200" b="1" dirty="0" smtClean="0">
                <a:latin typeface="Arabic Typesetting" pitchFamily="66" charset="-78"/>
                <a:cs typeface="Arabic Typesetting" pitchFamily="66" charset="-78"/>
              </a:rPr>
              <a:t>معه.</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المطالعة </a:t>
            </a:r>
            <a:r>
              <a:rPr lang="ar-DZ" sz="3200" b="1" dirty="0">
                <a:latin typeface="Arabic Typesetting" pitchFamily="66" charset="-78"/>
                <a:cs typeface="Arabic Typesetting" pitchFamily="66" charset="-78"/>
              </a:rPr>
              <a:t>الحرة لمختلف السندات والاستفادة </a:t>
            </a:r>
            <a:r>
              <a:rPr lang="ar-DZ" sz="3200" b="1" dirty="0" smtClean="0">
                <a:latin typeface="Arabic Typesetting" pitchFamily="66" charset="-78"/>
                <a:cs typeface="Arabic Typesetting" pitchFamily="66" charset="-78"/>
              </a:rPr>
              <a:t>منها. </a:t>
            </a:r>
            <a:endParaRPr lang="ar-DZ" sz="3200" b="1" dirty="0">
              <a:latin typeface="Arabic Typesetting" pitchFamily="66" charset="-78"/>
              <a:cs typeface="Arabic Typesetting" pitchFamily="66" charset="-78"/>
            </a:endParaRPr>
          </a:p>
          <a:p>
            <a:pPr algn="r" rtl="1"/>
            <a:r>
              <a:rPr lang="ar-DZ" sz="3200" b="1" dirty="0" smtClean="0">
                <a:latin typeface="Arabic Typesetting" pitchFamily="66" charset="-78"/>
                <a:cs typeface="Arabic Typesetting" pitchFamily="66" charset="-78"/>
              </a:rPr>
              <a:t>- استعمال </a:t>
            </a:r>
            <a:r>
              <a:rPr lang="ar-DZ" sz="3200" b="1" dirty="0">
                <a:latin typeface="Arabic Typesetting" pitchFamily="66" charset="-78"/>
                <a:cs typeface="Arabic Typesetting" pitchFamily="66" charset="-78"/>
              </a:rPr>
              <a:t>القاموس لمعرفة دلالة الألفاظ .</a:t>
            </a:r>
          </a:p>
          <a:p>
            <a:pPr algn="r" rtl="1"/>
            <a:endParaRPr lang="ar-DZ" sz="2400" b="1" dirty="0"/>
          </a:p>
        </p:txBody>
      </p:sp>
    </p:spTree>
    <p:extLst>
      <p:ext uri="{BB962C8B-B14F-4D97-AF65-F5344CB8AC3E}">
        <p14:creationId xmlns:p14="http://schemas.microsoft.com/office/powerpoint/2010/main" val="394206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123728" y="188640"/>
            <a:ext cx="4536504"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4000" b="1" dirty="0" smtClean="0">
                <a:latin typeface="Arabic Typesetting" pitchFamily="66" charset="-78"/>
                <a:cs typeface="Arabic Typesetting" pitchFamily="66" charset="-78"/>
              </a:rPr>
              <a:t>في </a:t>
            </a:r>
            <a:r>
              <a:rPr lang="ar-DZ" sz="4000" b="1" dirty="0">
                <a:latin typeface="Arabic Typesetting" pitchFamily="66" charset="-78"/>
                <a:cs typeface="Arabic Typesetting" pitchFamily="66" charset="-78"/>
              </a:rPr>
              <a:t>ميدان الإنتاج </a:t>
            </a:r>
            <a:r>
              <a:rPr lang="ar-DZ" sz="4000" b="1" dirty="0" smtClean="0">
                <a:latin typeface="Arabic Typesetting" pitchFamily="66" charset="-78"/>
                <a:cs typeface="Arabic Typesetting" pitchFamily="66" charset="-78"/>
              </a:rPr>
              <a:t>الكتابي</a:t>
            </a:r>
            <a:endParaRPr lang="fr-FR" sz="4000" b="1" dirty="0">
              <a:latin typeface="Arabic Typesetting" pitchFamily="66" charset="-78"/>
              <a:cs typeface="Arabic Typesetting" pitchFamily="66" charset="-78"/>
            </a:endParaRPr>
          </a:p>
        </p:txBody>
      </p:sp>
      <p:sp>
        <p:nvSpPr>
          <p:cNvPr id="5" name="Rectangle à coins arrondis 4"/>
          <p:cNvSpPr/>
          <p:nvPr/>
        </p:nvSpPr>
        <p:spPr>
          <a:xfrm>
            <a:off x="214282" y="1556792"/>
            <a:ext cx="8750206" cy="53012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ar-DZ" sz="4000" b="1" dirty="0" smtClean="0">
                <a:latin typeface="Arabic Typesetting" pitchFamily="66" charset="-78"/>
                <a:cs typeface="Arabic Typesetting" pitchFamily="66" charset="-78"/>
              </a:rPr>
              <a:t>يكون المتعلم متحكما في :</a:t>
            </a:r>
          </a:p>
          <a:p>
            <a:pPr marL="342900" indent="-342900" algn="r" rtl="1">
              <a:buFontTx/>
              <a:buChar char="-"/>
            </a:pPr>
            <a:r>
              <a:rPr lang="ar-DZ" sz="4000" b="1" dirty="0" smtClean="0">
                <a:latin typeface="Arabic Typesetting" pitchFamily="66" charset="-78"/>
                <a:cs typeface="Arabic Typesetting" pitchFamily="66" charset="-78"/>
              </a:rPr>
              <a:t>كتابة نص منسجم - في إطار مشروع الكتابة المختار أو المقترح - من  </a:t>
            </a:r>
          </a:p>
          <a:p>
            <a:pPr algn="r" rtl="1"/>
            <a:r>
              <a:rPr lang="ar-DZ" sz="4000" b="1" dirty="0">
                <a:latin typeface="Arabic Typesetting" pitchFamily="66" charset="-78"/>
                <a:cs typeface="Arabic Typesetting" pitchFamily="66" charset="-78"/>
              </a:rPr>
              <a:t> </a:t>
            </a:r>
            <a:r>
              <a:rPr lang="ar-DZ" sz="4000" b="1" dirty="0" smtClean="0">
                <a:latin typeface="Arabic Typesetting" pitchFamily="66" charset="-78"/>
                <a:cs typeface="Arabic Typesetting" pitchFamily="66" charset="-78"/>
              </a:rPr>
              <a:t>   الأنماط </a:t>
            </a:r>
            <a:r>
              <a:rPr lang="ar-DZ" sz="4000" b="1" dirty="0">
                <a:latin typeface="Arabic Typesetting" pitchFamily="66" charset="-78"/>
                <a:cs typeface="Arabic Typesetting" pitchFamily="66" charset="-78"/>
              </a:rPr>
              <a:t>المقررة في المنهاج، وفي سياق وضعية تؤطّر المهمّة المطلوبة </a:t>
            </a:r>
            <a:r>
              <a:rPr lang="ar-DZ" sz="4000" b="1" dirty="0" smtClean="0">
                <a:latin typeface="Arabic Typesetting" pitchFamily="66" charset="-78"/>
                <a:cs typeface="Arabic Typesetting" pitchFamily="66" charset="-78"/>
              </a:rPr>
              <a:t>.</a:t>
            </a:r>
            <a:endParaRPr lang="ar-DZ" sz="4000" b="1" dirty="0">
              <a:latin typeface="Arabic Typesetting" pitchFamily="66" charset="-78"/>
              <a:cs typeface="Arabic Typesetting" pitchFamily="66" charset="-78"/>
            </a:endParaRPr>
          </a:p>
          <a:p>
            <a:pPr algn="r" rtl="1"/>
            <a:r>
              <a:rPr lang="ar-DZ" sz="4000" b="1" dirty="0" smtClean="0">
                <a:latin typeface="Arabic Typesetting" pitchFamily="66" charset="-78"/>
                <a:cs typeface="Arabic Typesetting" pitchFamily="66" charset="-78"/>
              </a:rPr>
              <a:t>-  تلخيص </a:t>
            </a:r>
            <a:r>
              <a:rPr lang="ar-DZ" sz="4000" b="1" dirty="0">
                <a:latin typeface="Arabic Typesetting" pitchFamily="66" charset="-78"/>
                <a:cs typeface="Arabic Typesetting" pitchFamily="66" charset="-78"/>
              </a:rPr>
              <a:t>نص مناسب </a:t>
            </a:r>
            <a:r>
              <a:rPr lang="ar-DZ" sz="4000" b="1" dirty="0" smtClean="0">
                <a:latin typeface="Arabic Typesetting" pitchFamily="66" charset="-78"/>
                <a:cs typeface="Arabic Typesetting" pitchFamily="66" charset="-78"/>
              </a:rPr>
              <a:t>لمستوى المتعلم.</a:t>
            </a:r>
            <a:endParaRPr lang="ar-DZ" sz="4000" b="1" dirty="0">
              <a:latin typeface="Arabic Typesetting" pitchFamily="66" charset="-78"/>
              <a:cs typeface="Arabic Typesetting" pitchFamily="66" charset="-78"/>
            </a:endParaRPr>
          </a:p>
          <a:p>
            <a:pPr algn="r" rtl="1"/>
            <a:r>
              <a:rPr lang="ar-DZ" sz="4000" b="1" dirty="0" smtClean="0">
                <a:latin typeface="Arabic Typesetting" pitchFamily="66" charset="-78"/>
                <a:cs typeface="Arabic Typesetting" pitchFamily="66" charset="-78"/>
              </a:rPr>
              <a:t>-  توسيع </a:t>
            </a:r>
            <a:r>
              <a:rPr lang="ar-DZ" sz="4000" b="1" dirty="0">
                <a:latin typeface="Arabic Typesetting" pitchFamily="66" charset="-78"/>
                <a:cs typeface="Arabic Typesetting" pitchFamily="66" charset="-78"/>
              </a:rPr>
              <a:t>فكرة </a:t>
            </a:r>
            <a:r>
              <a:rPr lang="ar-DZ" sz="4000" b="1" dirty="0" smtClean="0">
                <a:latin typeface="Arabic Typesetting" pitchFamily="66" charset="-78"/>
                <a:cs typeface="Arabic Typesetting" pitchFamily="66" charset="-78"/>
              </a:rPr>
              <a:t>أو </a:t>
            </a:r>
            <a:r>
              <a:rPr lang="ar-DZ" sz="4000" b="1" dirty="0">
                <a:latin typeface="Arabic Typesetting" pitchFamily="66" charset="-78"/>
                <a:cs typeface="Arabic Typesetting" pitchFamily="66" charset="-78"/>
              </a:rPr>
              <a:t>نقدها والتعليق عليها </a:t>
            </a:r>
            <a:r>
              <a:rPr lang="ar-DZ" sz="2400" b="1" dirty="0"/>
              <a:t>. </a:t>
            </a:r>
          </a:p>
        </p:txBody>
      </p:sp>
    </p:spTree>
    <p:extLst>
      <p:ext uri="{BB962C8B-B14F-4D97-AF65-F5344CB8AC3E}">
        <p14:creationId xmlns:p14="http://schemas.microsoft.com/office/powerpoint/2010/main" val="3203522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42910" y="260648"/>
            <a:ext cx="8143932" cy="10801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DZ" sz="4400" b="1" dirty="0">
                <a:latin typeface="Arabic Typesetting" pitchFamily="66" charset="-78"/>
                <a:cs typeface="Arabic Typesetting" pitchFamily="66" charset="-78"/>
              </a:rPr>
              <a:t>مساهمة المادة في تحقيق الملمح الشامل </a:t>
            </a:r>
            <a:endParaRPr lang="fr-FR" sz="4400" b="1" dirty="0">
              <a:latin typeface="Arabic Typesetting" pitchFamily="66" charset="-78"/>
              <a:cs typeface="Arabic Typesetting" pitchFamily="66" charset="-78"/>
            </a:endParaRPr>
          </a:p>
        </p:txBody>
      </p:sp>
      <p:sp>
        <p:nvSpPr>
          <p:cNvPr id="5" name="Rectangle à coins arrondis 4"/>
          <p:cNvSpPr/>
          <p:nvPr/>
        </p:nvSpPr>
        <p:spPr>
          <a:xfrm>
            <a:off x="142844" y="1700808"/>
            <a:ext cx="8712968" cy="5157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rtl="1" fontAlgn="base">
              <a:lnSpc>
                <a:spcPct val="150000"/>
              </a:lnSpc>
              <a:spcBef>
                <a:spcPct val="0"/>
              </a:spcBef>
              <a:spcAft>
                <a:spcPct val="0"/>
              </a:spcAft>
            </a:pPr>
            <a:r>
              <a:rPr lang="ar-DZ" sz="3200" b="1" dirty="0" smtClean="0">
                <a:solidFill>
                  <a:schemeClr val="bg1"/>
                </a:solidFill>
                <a:latin typeface="Traditional Arabic" pitchFamily="18" charset="-78"/>
                <a:ea typeface="Times New Roman" pitchFamily="18" charset="0"/>
                <a:cs typeface="Traditional Arabic" pitchFamily="18" charset="-78"/>
              </a:rPr>
              <a:t>   لايتحقّق</a:t>
            </a:r>
            <a:r>
              <a:rPr lang="ar-DZ" sz="3200" b="1" dirty="0" smtClean="0">
                <a:solidFill>
                  <a:schemeClr val="bg1"/>
                </a:solidFill>
                <a:latin typeface="Simplified Arabic" pitchFamily="18" charset="-78"/>
                <a:ea typeface="Times New Roman" pitchFamily="18" charset="0"/>
                <a:cs typeface="Simplified Arabic" pitchFamily="18" charset="-78"/>
              </a:rPr>
              <a:t> </a:t>
            </a:r>
            <a:r>
              <a:rPr lang="ar-DZ" sz="3200" b="1" dirty="0" smtClean="0">
                <a:solidFill>
                  <a:schemeClr val="bg1"/>
                </a:solidFill>
                <a:latin typeface="Traditional Arabic" pitchFamily="18" charset="-78"/>
                <a:ea typeface="Times New Roman" pitchFamily="18" charset="0"/>
                <a:cs typeface="Traditional Arabic" pitchFamily="18" charset="-78"/>
              </a:rPr>
              <a:t>الملمح الشامل بصفة فعّالة إلاّ إذا كان المتعلّم متمكّنا من لغة التدريس. ولا يكون ذلك إلاّ بالتحكّم في ميادين اللغة الأربعة: فهم المنطوق ، التعبيرالشفوي، فهم المكتوب ، التعبير الكتابي. ولا يتأتّى هذا التحكّم إلاّ بالممارسة الفعلية للغة - مشافهة وكتابة- في التعبير عن الأفكار والمشاعر والخبرات، باستعمال لغة عربية سليمة. وبهذه الصفة تساهم في تحقيق الملمح الشامل للمتخرّج من التعليم الابتدائي</a:t>
            </a:r>
            <a:r>
              <a:rPr lang="ar-DZ" sz="2800" b="1" dirty="0" smtClean="0">
                <a:solidFill>
                  <a:schemeClr val="bg1"/>
                </a:solidFill>
                <a:latin typeface="Traditional Arabic" pitchFamily="18" charset="-78"/>
                <a:ea typeface="Times New Roman" pitchFamily="18" charset="0"/>
                <a:cs typeface="Traditional Arabic" pitchFamily="18" charset="-78"/>
              </a:rPr>
              <a:t>.</a:t>
            </a:r>
            <a:endParaRPr lang="ar-DZ" sz="32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702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0"/>
            <a:ext cx="9144000" cy="685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rtl="1" fontAlgn="base">
              <a:lnSpc>
                <a:spcPct val="150000"/>
              </a:lnSpc>
              <a:spcBef>
                <a:spcPct val="0"/>
              </a:spcBef>
              <a:spcAft>
                <a:spcPct val="0"/>
              </a:spcAft>
            </a:pPr>
            <a:r>
              <a:rPr lang="ar-DZ" sz="2800" b="1" dirty="0" smtClean="0">
                <a:solidFill>
                  <a:schemeClr val="tx1"/>
                </a:solidFill>
                <a:latin typeface="Traditional Arabic" pitchFamily="18" charset="-78"/>
                <a:ea typeface="Times New Roman" pitchFamily="18" charset="0"/>
                <a:cs typeface="Traditional Arabic" pitchFamily="18" charset="-78"/>
              </a:rPr>
              <a:t>ط</a:t>
            </a:r>
            <a:r>
              <a:rPr lang="ar-DZ" sz="2800" b="1" dirty="0" smtClean="0">
                <a:solidFill>
                  <a:schemeClr val="bg1"/>
                </a:solidFill>
                <a:latin typeface="Traditional Arabic" pitchFamily="18" charset="-78"/>
                <a:ea typeface="Times New Roman" pitchFamily="18" charset="0"/>
                <a:cs typeface="Traditional Arabic" pitchFamily="18" charset="-78"/>
              </a:rPr>
              <a:t>بيعة الموارد المجنـدة: لم تعد المدرسة المصدر الوحيد للموارد التي يكتسبها المتعلّم، بل يمكن أن يستقـيها أيضا من محيطه الاجتماعي، لا سيما من وسائل التواصل الحديثة. وعلى هذا الأساس، فهو يملك  موارد شخصية كـالمهارات والقدرات؛ وموارد خارجية هي بمثابة روافد تساهم في بناء الكفاءات وتنميتها. ولتفعيل ذلك يجند المتعلم موارده اللغوية (من نحو وصرف وإملاء )، والثقافية المتنوّعة التي تهيكلها نصوص مناسبة من أنماط مختلفة تعكس القيم والمفاهيم المقررة في المنهاج. إلاّ أنّ خصوصية الطور الأوّل من التعليم الابتدائي تقتضي التركيز على إرساء أسس اللغة، وهي قراءة الحروف وكتابتهـا</a:t>
            </a:r>
            <a:r>
              <a:rPr lang="ar-DZ" sz="2000" b="1" dirty="0" smtClean="0">
                <a:solidFill>
                  <a:schemeClr val="bg1"/>
                </a:solidFill>
                <a:latin typeface="Traditional Arabic" pitchFamily="18" charset="-78"/>
                <a:ea typeface="Times New Roman" pitchFamily="18" charset="0"/>
                <a:cs typeface="Traditional Arabic" pitchFamily="18" charset="-78"/>
              </a:rPr>
              <a:t>.</a:t>
            </a:r>
            <a:endParaRPr lang="ar-DZ" sz="2400" b="1" dirty="0" smtClean="0">
              <a:solidFill>
                <a:schemeClr val="bg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358246" cy="70011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rtl="1"/>
            <a:r>
              <a:rPr lang="ar-DZ" b="1" dirty="0" smtClean="0"/>
              <a:t/>
            </a:r>
            <a:br>
              <a:rPr lang="ar-DZ" b="1" dirty="0" smtClean="0"/>
            </a:br>
            <a:r>
              <a:rPr lang="ar-DZ" sz="4400" b="1" dirty="0" smtClean="0">
                <a:latin typeface="Arabic Typesetting" pitchFamily="66" charset="-78"/>
                <a:cs typeface="Arabic Typesetting" pitchFamily="66" charset="-78"/>
              </a:rPr>
              <a:t>مساهمة المادة في التحكم في المواد الأخرى</a:t>
            </a:r>
            <a:r>
              <a:rPr lang="ar-DZ" sz="4400" dirty="0" smtClean="0">
                <a:latin typeface="Arabic Typesetting" pitchFamily="66" charset="-78"/>
                <a:cs typeface="Arabic Typesetting" pitchFamily="66" charset="-78"/>
              </a:rPr>
              <a:t> </a:t>
            </a:r>
            <a:r>
              <a:rPr lang="fr-FR" dirty="0" smtClean="0"/>
              <a:t/>
            </a:r>
            <a:br>
              <a:rPr lang="fr-FR" dirty="0" smtClean="0"/>
            </a:br>
            <a:endParaRPr lang="fr-FR" dirty="0"/>
          </a:p>
        </p:txBody>
      </p:sp>
      <p:sp>
        <p:nvSpPr>
          <p:cNvPr id="4" name="Rectangle à coins arrondis 3"/>
          <p:cNvSpPr/>
          <p:nvPr/>
        </p:nvSpPr>
        <p:spPr>
          <a:xfrm>
            <a:off x="0" y="764704"/>
            <a:ext cx="8892480" cy="60932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endParaRPr lang="fr-FR" sz="2800" b="1" dirty="0" smtClean="0">
              <a:solidFill>
                <a:schemeClr val="tx1"/>
              </a:solidFill>
              <a:latin typeface="Traditional Arabic" pitchFamily="18" charset="-78"/>
              <a:ea typeface="Times New Roman" pitchFamily="18" charset="0"/>
              <a:cs typeface="Traditional Arabic" pitchFamily="18" charset="-78"/>
            </a:endParaRPr>
          </a:p>
          <a:p>
            <a:pPr algn="ctr">
              <a:lnSpc>
                <a:spcPct val="150000"/>
              </a:lnSpc>
            </a:pPr>
            <a:r>
              <a:rPr lang="ar-DZ" sz="2800" b="1" dirty="0" smtClean="0">
                <a:solidFill>
                  <a:schemeClr val="bg1"/>
                </a:solidFill>
                <a:latin typeface="Traditional Arabic" pitchFamily="18" charset="-78"/>
                <a:ea typeface="Times New Roman" pitchFamily="18" charset="0"/>
                <a:cs typeface="Traditional Arabic" pitchFamily="18" charset="-78"/>
              </a:rPr>
              <a:t>اللغة العربية في المدرسة الجزائرية كفاءة عرْضية لكونها لغة التدريس في المراحل التعليمية الثلاث. والتحكّم في اللغة أساس التحكّم في المواد الدراسية الأخرى، التي تساعد على إثراء جوانب معرفية متنوعة لدى المتعلّمين، وتمكّن من تنمية كفاءات عرْضية في مجال الفكر والثقافة، والمنهجيات، والتواصل الاجتماعي والفردي. فعـن طريـق اللغة يستوعب المتعلّمون المفاهيم الأساسية، ويعبّرون عمّا لديهم من أفكار في تفاعل مشترك مع المواد الدراسية المقرّرة. ومن ناحية ثانية فإنّ الموادّ الأخرى تساهم مساهمة فاعلة في إثراء الرصيد اللغـوي للمتعلم وتمكّنه من توظيف مختلف المفاهيم في وضعيات مناسبة.</a:t>
            </a:r>
            <a:r>
              <a:rPr lang="ar-DZ" sz="2800" b="1" dirty="0" smtClean="0">
                <a:solidFill>
                  <a:schemeClr val="bg1"/>
                </a:solidFill>
                <a:latin typeface="Arabic Transparent"/>
                <a:ea typeface="Times New Roman" pitchFamily="18" charset="0"/>
                <a:cs typeface="Arial" pitchFamily="34" charset="0"/>
              </a:rPr>
              <a:t/>
            </a:r>
            <a:br>
              <a:rPr lang="ar-DZ" sz="2800" b="1" dirty="0" smtClean="0">
                <a:solidFill>
                  <a:schemeClr val="bg1"/>
                </a:solidFill>
                <a:latin typeface="Arabic Transparent"/>
                <a:ea typeface="Times New Roman" pitchFamily="18" charset="0"/>
                <a:cs typeface="Arial" pitchFamily="34" charset="0"/>
              </a:rPr>
            </a:br>
            <a:endParaRPr lang="fr-FR" sz="2800" b="1" dirty="0">
              <a:solidFill>
                <a:schemeClr val="bg1"/>
              </a:solidFill>
            </a:endParaRPr>
          </a:p>
        </p:txBody>
      </p:sp>
      <p:sp>
        <p:nvSpPr>
          <p:cNvPr id="12289" name="Rectangle 1"/>
          <p:cNvSpPr>
            <a:spLocks noChangeArrowheads="1"/>
          </p:cNvSpPr>
          <p:nvPr/>
        </p:nvSpPr>
        <p:spPr bwMode="auto">
          <a:xfrm>
            <a:off x="0" y="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400" b="0" i="0" u="none" strike="noStrike" cap="none" normalizeH="0" baseline="0" dirty="0" smtClean="0">
                <a:ln>
                  <a:noFill/>
                </a:ln>
                <a:solidFill>
                  <a:srgbClr val="FF0000"/>
                </a:solidFill>
                <a:effectLst/>
                <a:latin typeface="Arabic Transparent"/>
                <a:ea typeface="Times New Roman" pitchFamily="18" charset="0"/>
                <a:cs typeface="Arial" pitchFamily="34" charset="0"/>
              </a:rPr>
              <a:t/>
            </a:r>
            <a:br>
              <a:rPr kumimoji="0" lang="ar-DZ" sz="1400" b="0" i="0" u="none" strike="noStrike" cap="none" normalizeH="0" baseline="0" dirty="0" smtClean="0">
                <a:ln>
                  <a:noFill/>
                </a:ln>
                <a:solidFill>
                  <a:srgbClr val="FF0000"/>
                </a:solidFill>
                <a:effectLst/>
                <a:latin typeface="Arabic Transparent"/>
                <a:ea typeface="Times New Roman" pitchFamily="18" charset="0"/>
                <a:cs typeface="Arial" pitchFamily="34" charset="0"/>
              </a:rPr>
            </a:b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0"/>
            <a:ext cx="7520940" cy="914400"/>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ar-DZ" sz="3600" dirty="0" smtClean="0">
                <a:latin typeface="Arabic Typesetting" pitchFamily="66" charset="-78"/>
                <a:cs typeface="Arabic Typesetting" pitchFamily="66" charset="-78"/>
              </a:rPr>
              <a:t>ملامح التخرج من أطوار التعليم الابتدائي ( في اللغة العربية )</a:t>
            </a:r>
            <a:endParaRPr lang="fr-FR" sz="3600" dirty="0">
              <a:latin typeface="Arabic Typesetting" pitchFamily="66" charset="-78"/>
              <a:cs typeface="Arabic Typesetting" pitchFamily="66" charset="-78"/>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27371284"/>
              </p:ext>
            </p:extLst>
          </p:nvPr>
        </p:nvGraphicFramePr>
        <p:xfrm>
          <a:off x="-11080" y="1000108"/>
          <a:ext cx="9155080" cy="5924071"/>
        </p:xfrm>
        <a:graphic>
          <a:graphicData uri="http://schemas.openxmlformats.org/drawingml/2006/table">
            <a:tbl>
              <a:tblPr firstRow="1" bandRow="1">
                <a:tableStyleId>{5C22544A-7EE6-4342-B048-85BDC9FD1C3A}</a:tableStyleId>
              </a:tblPr>
              <a:tblGrid>
                <a:gridCol w="1089861"/>
                <a:gridCol w="1870985"/>
                <a:gridCol w="1725666"/>
                <a:gridCol w="1725666"/>
                <a:gridCol w="1725666"/>
                <a:gridCol w="1017236"/>
              </a:tblGrid>
              <a:tr h="507129">
                <a:tc>
                  <a:txBody>
                    <a:bodyPr/>
                    <a:lstStyle/>
                    <a:p>
                      <a:pPr algn="r" rtl="1">
                        <a:lnSpc>
                          <a:spcPts val="1700"/>
                        </a:lnSpc>
                        <a:spcAft>
                          <a:spcPts val="0"/>
                        </a:spcAft>
                      </a:pPr>
                      <a:r>
                        <a:rPr lang="ar-SA" sz="1400" b="1" dirty="0">
                          <a:latin typeface="Arabic Typesetting" pitchFamily="66" charset="-78"/>
                          <a:ea typeface="Times New Roman"/>
                          <a:cs typeface="Traditional Arabic" pitchFamily="2" charset="-78"/>
                        </a:rPr>
                        <a:t>مكتسبات التحضيري </a:t>
                      </a:r>
                      <a:endParaRPr lang="fr-FR" sz="1100" b="1" dirty="0">
                        <a:latin typeface="Arabic Typesetting" pitchFamily="66" charset="-78"/>
                        <a:ea typeface="Times New Roman"/>
                        <a:cs typeface="Traditional Arabic" pitchFamily="2" charset="-78"/>
                      </a:endParaRPr>
                    </a:p>
                  </a:txBody>
                  <a:tcPr marL="36195" marR="36195" marT="0" marB="0" anchor="ctr">
                    <a:lnR w="12700" cap="flat" cmpd="sng" algn="ctr">
                      <a:solidFill>
                        <a:schemeClr val="tx1"/>
                      </a:solidFill>
                      <a:prstDash val="solid"/>
                      <a:round/>
                      <a:headEnd type="none" w="med" len="med"/>
                      <a:tailEnd type="none" w="med" len="med"/>
                    </a:lnR>
                    <a:solidFill>
                      <a:srgbClr val="FFC000"/>
                    </a:solidFill>
                  </a:tcPr>
                </a:tc>
                <a:tc>
                  <a:txBody>
                    <a:bodyPr/>
                    <a:lstStyle/>
                    <a:p>
                      <a:pPr marL="0" marR="0" indent="0" algn="ctr" defTabSz="914400" rtl="1" eaLnBrk="1" fontAlgn="auto" latinLnBrk="0" hangingPunct="1">
                        <a:lnSpc>
                          <a:spcPts val="1700"/>
                        </a:lnSpc>
                        <a:spcBef>
                          <a:spcPts val="0"/>
                        </a:spcBef>
                        <a:spcAft>
                          <a:spcPts val="0"/>
                        </a:spcAft>
                        <a:buClrTx/>
                        <a:buSzTx/>
                        <a:buFontTx/>
                        <a:buNone/>
                        <a:tabLst/>
                        <a:defRPr/>
                      </a:pPr>
                      <a:r>
                        <a:rPr lang="ar-SA" sz="1800" b="1" dirty="0" smtClean="0">
                          <a:latin typeface="Arabic Typesetting" pitchFamily="66" charset="-78"/>
                          <a:ea typeface="Times New Roman"/>
                          <a:cs typeface="Traditional Arabic" pitchFamily="2" charset="-78"/>
                        </a:rPr>
                        <a:t>ملمح التخرج  من الطور 1</a:t>
                      </a:r>
                      <a:endParaRPr lang="fr-FR" sz="1200" b="1" dirty="0" smtClean="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rtl="1">
                        <a:lnSpc>
                          <a:spcPts val="1700"/>
                        </a:lnSpc>
                        <a:spcAft>
                          <a:spcPts val="0"/>
                        </a:spcAft>
                      </a:pPr>
                      <a:r>
                        <a:rPr lang="ar-SA" sz="1800" b="1" dirty="0">
                          <a:latin typeface="Arabic Typesetting" pitchFamily="66" charset="-78"/>
                          <a:ea typeface="Times New Roman"/>
                          <a:cs typeface="Traditional Arabic" pitchFamily="2" charset="-78"/>
                        </a:rPr>
                        <a:t>ملمح التخرج  من الطور 2</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rtl="1">
                        <a:lnSpc>
                          <a:spcPts val="1700"/>
                        </a:lnSpc>
                        <a:spcAft>
                          <a:spcPts val="0"/>
                        </a:spcAft>
                      </a:pPr>
                      <a:r>
                        <a:rPr lang="ar-SA" sz="1800" b="1" dirty="0">
                          <a:latin typeface="Arabic Typesetting" pitchFamily="66" charset="-78"/>
                          <a:ea typeface="Times New Roman"/>
                          <a:cs typeface="Traditional Arabic" pitchFamily="2" charset="-78"/>
                        </a:rPr>
                        <a:t>ملمح التخرج  من الطور </a:t>
                      </a:r>
                      <a:r>
                        <a:rPr lang="ar-DZ" sz="1800" b="1" dirty="0" smtClean="0">
                          <a:latin typeface="Arabic Typesetting" pitchFamily="66" charset="-78"/>
                          <a:ea typeface="Times New Roman"/>
                          <a:cs typeface="Traditional Arabic" pitchFamily="2" charset="-78"/>
                        </a:rPr>
                        <a:t>3</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rtl="1">
                        <a:lnSpc>
                          <a:spcPts val="1700"/>
                        </a:lnSpc>
                        <a:spcAft>
                          <a:spcPts val="0"/>
                        </a:spcAft>
                      </a:pPr>
                      <a:r>
                        <a:rPr lang="ar-SA" sz="2000" b="1" dirty="0">
                          <a:latin typeface="Arabic Typesetting" pitchFamily="66" charset="-78"/>
                          <a:ea typeface="Times New Roman"/>
                          <a:cs typeface="Traditional Arabic" pitchFamily="2" charset="-78"/>
                        </a:rPr>
                        <a:t>ملمح التخرج  من التعليم الابتدائي</a:t>
                      </a:r>
                      <a:endParaRPr lang="fr-FR" sz="14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l" rtl="1"/>
                      <a:endParaRPr lang="fr-FR" sz="1800" b="1" dirty="0">
                        <a:latin typeface="Arabic Typesetting" pitchFamily="66" charset="-78"/>
                        <a:cs typeface="Arabic Typesetting" pitchFamily="66" charset="-78"/>
                      </a:endParaRPr>
                    </a:p>
                  </a:txBody>
                  <a:tcPr>
                    <a:lnL w="12700" cap="flat" cmpd="sng" algn="ctr">
                      <a:solidFill>
                        <a:schemeClr val="tx1"/>
                      </a:solidFill>
                      <a:prstDash val="solid"/>
                      <a:round/>
                      <a:headEnd type="none" w="med" len="med"/>
                      <a:tailEnd type="none" w="med" len="med"/>
                    </a:lnL>
                    <a:solidFill>
                      <a:srgbClr val="FFC000"/>
                    </a:solidFill>
                  </a:tcPr>
                </a:tc>
              </a:tr>
              <a:tr h="1387619">
                <a:tc rowSpan="5">
                  <a:txBody>
                    <a:bodyPr/>
                    <a:lstStyle/>
                    <a:p>
                      <a:pPr marL="342900" marR="71755" lvl="0" indent="-342900" algn="r" rtl="1">
                        <a:lnSpc>
                          <a:spcPts val="1700"/>
                        </a:lnSpc>
                        <a:spcAft>
                          <a:spcPts val="0"/>
                        </a:spcAft>
                        <a:buFont typeface="Arial"/>
                        <a:buNone/>
                      </a:pPr>
                      <a:r>
                        <a:rPr lang="ar-DZ" sz="1800" b="1" i="0" dirty="0">
                          <a:latin typeface="Arabic Typesetting" pitchFamily="66" charset="-78"/>
                          <a:ea typeface="Calibri"/>
                          <a:cs typeface="Traditional Arabic" pitchFamily="2" charset="-78"/>
                        </a:rPr>
                        <a:t>يتحدث </a:t>
                      </a:r>
                      <a:r>
                        <a:rPr lang="ar-DZ" sz="1800" b="1" i="0" dirty="0" smtClean="0">
                          <a:latin typeface="Arabic Typesetting" pitchFamily="66" charset="-78"/>
                          <a:ea typeface="Calibri"/>
                          <a:cs typeface="Traditional Arabic" pitchFamily="2" charset="-78"/>
                        </a:rPr>
                        <a:t>ويعبر</a:t>
                      </a:r>
                    </a:p>
                    <a:p>
                      <a:pPr marL="342900" marR="71755" lvl="0" indent="-342900" algn="r" rtl="1">
                        <a:lnSpc>
                          <a:spcPts val="1700"/>
                        </a:lnSpc>
                        <a:spcAft>
                          <a:spcPts val="0"/>
                        </a:spcAft>
                        <a:buFont typeface="Arial"/>
                        <a:buNone/>
                      </a:pPr>
                      <a:r>
                        <a:rPr lang="ar-DZ" sz="1800" b="1" i="0" baseline="0" dirty="0" smtClean="0">
                          <a:latin typeface="Arabic Typesetting" pitchFamily="66" charset="-78"/>
                          <a:ea typeface="Calibri"/>
                          <a:cs typeface="Traditional Arabic" pitchFamily="2" charset="-78"/>
                        </a:rPr>
                        <a:t> </a:t>
                      </a:r>
                      <a:r>
                        <a:rPr lang="ar-DZ" sz="1800" b="1" i="0" dirty="0" smtClean="0">
                          <a:latin typeface="Arabic Typesetting" pitchFamily="66" charset="-78"/>
                          <a:ea typeface="Calibri"/>
                          <a:cs typeface="Traditional Arabic" pitchFamily="2" charset="-78"/>
                        </a:rPr>
                        <a:t>بصفة </a:t>
                      </a:r>
                      <a:r>
                        <a:rPr lang="ar-DZ" sz="1800" b="1" i="0" dirty="0">
                          <a:latin typeface="Arabic Typesetting" pitchFamily="66" charset="-78"/>
                          <a:ea typeface="Calibri"/>
                          <a:cs typeface="Traditional Arabic" pitchFamily="2" charset="-78"/>
                        </a:rPr>
                        <a:t>سليمة </a:t>
                      </a:r>
                      <a:endParaRPr lang="fr-FR" sz="1400" b="1" i="0" dirty="0">
                        <a:latin typeface="Arabic Typesetting" pitchFamily="66" charset="-78"/>
                        <a:ea typeface="Calibri"/>
                        <a:cs typeface="Traditional Arabic" pitchFamily="2" charset="-78"/>
                      </a:endParaRP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يبحث ويتساءل</a:t>
                      </a:r>
                      <a:r>
                        <a:rPr lang="ar-DZ" sz="1800" b="1" i="0" baseline="0" dirty="0" smtClean="0">
                          <a:latin typeface="Arabic Typesetting" pitchFamily="66" charset="-78"/>
                          <a:ea typeface="Calibri"/>
                          <a:cs typeface="Traditional Arabic" pitchFamily="2" charset="-78"/>
                        </a:rPr>
                        <a:t> </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على </a:t>
                      </a:r>
                      <a:r>
                        <a:rPr lang="ar-DZ" sz="1800" b="1" i="0" dirty="0">
                          <a:latin typeface="Arabic Typesetting" pitchFamily="66" charset="-78"/>
                          <a:ea typeface="Calibri"/>
                          <a:cs typeface="Traditional Arabic" pitchFamily="2" charset="-78"/>
                        </a:rPr>
                        <a:t>معاني </a:t>
                      </a:r>
                      <a:endParaRPr lang="ar-DZ" sz="1800" b="1" i="0" dirty="0" smtClean="0">
                        <a:latin typeface="Arabic Typesetting" pitchFamily="66" charset="-78"/>
                        <a:ea typeface="Calibri"/>
                        <a:cs typeface="Traditional Arabic" pitchFamily="2" charset="-78"/>
                      </a:endParaRP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ومدلولات</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الكلمات </a:t>
                      </a:r>
                      <a:endParaRPr lang="fr-FR" sz="1400" b="1" i="0" dirty="0">
                        <a:latin typeface="Arabic Typesetting" pitchFamily="66" charset="-78"/>
                        <a:ea typeface="Calibri"/>
                        <a:cs typeface="Traditional Arabic" pitchFamily="2" charset="-78"/>
                      </a:endParaRP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يستعمل</a:t>
                      </a:r>
                      <a:r>
                        <a:rPr lang="ar-DZ" sz="1800" b="1" i="0" baseline="0" dirty="0" smtClean="0">
                          <a:latin typeface="Arabic Typesetting" pitchFamily="66" charset="-78"/>
                          <a:ea typeface="Calibri"/>
                          <a:cs typeface="Traditional Arabic" pitchFamily="2" charset="-78"/>
                        </a:rPr>
                        <a:t> </a:t>
                      </a:r>
                      <a:r>
                        <a:rPr lang="ar-DZ" sz="1800" b="1" i="0" dirty="0" smtClean="0">
                          <a:latin typeface="Arabic Typesetting" pitchFamily="66" charset="-78"/>
                          <a:ea typeface="Calibri"/>
                          <a:cs typeface="Traditional Arabic" pitchFamily="2" charset="-78"/>
                        </a:rPr>
                        <a:t>الجمل </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الاسمية</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والفعلية </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المفيدة</a:t>
                      </a:r>
                      <a:r>
                        <a:rPr lang="ar-DZ" sz="1800" b="1" i="0" baseline="0" dirty="0" smtClean="0">
                          <a:latin typeface="Arabic Typesetting" pitchFamily="66" charset="-78"/>
                          <a:ea typeface="Calibri"/>
                          <a:cs typeface="Traditional Arabic" pitchFamily="2" charset="-78"/>
                        </a:rPr>
                        <a:t> </a:t>
                      </a:r>
                      <a:r>
                        <a:rPr lang="ar-DZ" sz="1800" b="1" i="0" dirty="0" smtClean="0">
                          <a:latin typeface="Arabic Typesetting" pitchFamily="66" charset="-78"/>
                          <a:ea typeface="Calibri"/>
                          <a:cs typeface="Traditional Arabic" pitchFamily="2" charset="-78"/>
                        </a:rPr>
                        <a:t>متجاوزا </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استعمال</a:t>
                      </a:r>
                    </a:p>
                    <a:p>
                      <a:pPr marL="342900" marR="71755" lvl="0" indent="-342900" algn="r" rtl="1">
                        <a:lnSpc>
                          <a:spcPts val="1700"/>
                        </a:lnSpc>
                        <a:spcAft>
                          <a:spcPts val="0"/>
                        </a:spcAft>
                        <a:buFont typeface="Arial"/>
                        <a:buNone/>
                      </a:pPr>
                      <a:r>
                        <a:rPr lang="ar-DZ" sz="1800" b="1" i="0" dirty="0" smtClean="0">
                          <a:latin typeface="Arabic Typesetting" pitchFamily="66" charset="-78"/>
                          <a:ea typeface="Calibri"/>
                          <a:cs typeface="Traditional Arabic" pitchFamily="2" charset="-78"/>
                        </a:rPr>
                        <a:t>الكلمة/الجملة </a:t>
                      </a:r>
                      <a:endParaRPr lang="fr-FR" sz="1400" b="1" i="0" dirty="0">
                        <a:latin typeface="Arabic Typesetting" pitchFamily="66" charset="-78"/>
                        <a:ea typeface="Calibri"/>
                        <a:cs typeface="Traditional Arabic" pitchFamily="2" charset="-78"/>
                      </a:endParaRPr>
                    </a:p>
                  </a:txBody>
                  <a:tcPr marL="36195" marR="36195" marT="0" marB="0">
                    <a:lnR w="12700" cap="flat" cmpd="sng" algn="ctr">
                      <a:solidFill>
                        <a:schemeClr val="tx1"/>
                      </a:solidFill>
                      <a:prstDash val="solid"/>
                      <a:round/>
                      <a:headEnd type="none" w="med" len="med"/>
                      <a:tailEnd type="none" w="med" len="med"/>
                    </a:lnR>
                    <a:solidFill>
                      <a:srgbClr val="92D050"/>
                    </a:solidFill>
                  </a:tcPr>
                </a:tc>
                <a:tc>
                  <a:txBody>
                    <a:bodyPr/>
                    <a:lstStyle/>
                    <a:p>
                      <a:pPr algn="ctr" rtl="1">
                        <a:lnSpc>
                          <a:spcPts val="1700"/>
                        </a:lnSpc>
                        <a:spcAft>
                          <a:spcPts val="0"/>
                        </a:spcAft>
                      </a:pPr>
                      <a:r>
                        <a:rPr lang="ar-DZ" sz="1400" b="1" dirty="0">
                          <a:latin typeface="Arabic Typesetting" pitchFamily="66" charset="-78"/>
                          <a:ea typeface="Times New Roman"/>
                          <a:cs typeface="Traditional Arabic" pitchFamily="2" charset="-78"/>
                        </a:rPr>
                        <a:t>يتواصل مشافهة بلغة  سليمة ويقرأ نصوصا بسيطة، يغلب عليها النمطان الحواري والتوجيهي تتكوّن من عشر إلى أربعين كلمة مشكولة شكلا تامّـا قراءة سليمة، وينتجها كتابة في وضعيات تواصلية دالة.</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rtl="1">
                        <a:lnSpc>
                          <a:spcPts val="1700"/>
                        </a:lnSpc>
                        <a:spcAft>
                          <a:spcPts val="0"/>
                        </a:spcAft>
                      </a:pPr>
                      <a:r>
                        <a:rPr lang="ar-DZ" sz="1400" b="1" dirty="0">
                          <a:latin typeface="Arabic Typesetting" pitchFamily="66" charset="-78"/>
                          <a:ea typeface="Times New Roman"/>
                          <a:cs typeface="Traditional Arabic" pitchFamily="2" charset="-78"/>
                        </a:rPr>
                        <a:t>يتواصل مشافهة بلغة  سليمة ويقرأ نصوصا، يغلب عليها النمطان السردي والوصفي تتكوّن من أربعين إلى ثمانين كلمة أغلبها مشكولة، قراءة سليمة ويفهمها، وينتجها كتابة في وضعيات تواصلية دالة.</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rtl="1">
                        <a:lnSpc>
                          <a:spcPts val="1700"/>
                        </a:lnSpc>
                        <a:spcAft>
                          <a:spcPts val="0"/>
                        </a:spcAft>
                      </a:pPr>
                      <a:r>
                        <a:rPr lang="ar-DZ" sz="1400" b="1" dirty="0">
                          <a:latin typeface="Arabic Typesetting" pitchFamily="66" charset="-78"/>
                          <a:ea typeface="Times New Roman"/>
                          <a:cs typeface="Traditional Arabic" pitchFamily="2" charset="-78"/>
                        </a:rPr>
                        <a:t>- يتواصل مشافهة بلغة  سليمة ويقرأ نصوصا مركبة يغلب عليها النمطان التفسيري والحجاجي ، تتكون من ثمانين إلى مائة كلمة، مشكولة جزئيا قراءة سليمة، ويفهمها، وينتجها كتابة في وضعيات تواصلية دالة .</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rtl="1">
                        <a:lnSpc>
                          <a:spcPts val="2000"/>
                        </a:lnSpc>
                        <a:spcAft>
                          <a:spcPts val="1000"/>
                        </a:spcAft>
                      </a:pPr>
                      <a:r>
                        <a:rPr lang="ar-DZ" sz="1400" b="1" dirty="0">
                          <a:latin typeface="Arabic Typesetting" pitchFamily="66" charset="-78"/>
                          <a:ea typeface="Times New Roman"/>
                          <a:cs typeface="Traditional Arabic" pitchFamily="2" charset="-78"/>
                        </a:rPr>
                        <a:t>- يتواصل مشافهة بلغة  سليمة ويقرأ نصوصا مركبة مختلفة الأنماط مشكولة جزئيا ، تتكون من عشر إلى مائة كلمة، قراءة سليمة، ويفهمها، وينتجها كتابة في وضعيات تواصلية دالة .</a:t>
                      </a:r>
                      <a:endParaRPr lang="fr-FR" sz="1200" b="1"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rtl="1">
                        <a:lnSpc>
                          <a:spcPts val="1700"/>
                        </a:lnSpc>
                        <a:spcAft>
                          <a:spcPts val="1000"/>
                        </a:spcAft>
                      </a:pPr>
                      <a:endParaRPr lang="fr-FR" sz="2400" b="1" dirty="0">
                        <a:latin typeface="Arabic Typesetting" pitchFamily="66" charset="-78"/>
                        <a:ea typeface="Times New Roman"/>
                        <a:cs typeface="Arabic Typesetting" pitchFamily="66" charset="-78"/>
                      </a:endParaRPr>
                    </a:p>
                    <a:p>
                      <a:pPr algn="ctr" rtl="1">
                        <a:lnSpc>
                          <a:spcPts val="1700"/>
                        </a:lnSpc>
                        <a:spcAft>
                          <a:spcPts val="1000"/>
                        </a:spcAft>
                      </a:pPr>
                      <a:r>
                        <a:rPr lang="ar-DZ" sz="2800" b="1" dirty="0">
                          <a:latin typeface="Arabic Typesetting" pitchFamily="66" charset="-78"/>
                          <a:ea typeface="Times New Roman"/>
                          <a:cs typeface="Arabic Typesetting" pitchFamily="66" charset="-78"/>
                        </a:rPr>
                        <a:t>الكفاءة الشاملة</a:t>
                      </a:r>
                      <a:endParaRPr lang="fr-FR" sz="2400" b="1" dirty="0">
                        <a:latin typeface="Arabic Typesetting" pitchFamily="66" charset="-78"/>
                        <a:ea typeface="Times New Roman"/>
                        <a:cs typeface="Arabic Typesetting" pitchFamily="66" charset="-78"/>
                      </a:endParaRPr>
                    </a:p>
                  </a:txBody>
                  <a:tcPr marL="36195" marR="36195"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tile tx="0" ty="0" sx="100000" sy="100000" flip="none" algn="tl"/>
                    </a:blipFill>
                  </a:tcPr>
                </a:tc>
              </a:tr>
              <a:tr h="637899">
                <a:tc vMerge="1">
                  <a:txBody>
                    <a:bodyPr/>
                    <a:lstStyle/>
                    <a:p>
                      <a:pPr algn="just" rtl="1">
                        <a:lnSpc>
                          <a:spcPts val="1700"/>
                        </a:lnSpc>
                        <a:spcAft>
                          <a:spcPts val="0"/>
                        </a:spcAft>
                        <a:tabLst>
                          <a:tab pos="104775" algn="r"/>
                        </a:tabLst>
                      </a:pPr>
                      <a:endParaRPr lang="fr-FR" sz="1100" dirty="0">
                        <a:latin typeface="Calibri"/>
                        <a:ea typeface="Times New Roman"/>
                        <a:cs typeface="Arial"/>
                      </a:endParaRPr>
                    </a:p>
                  </a:txBody>
                  <a:tcPr marL="36195" marR="36195" marT="0" marB="0"/>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يفهم خطابات منطوقة يغلب عليها النمطان الحواري والتوجيهي ويتجاوب معها.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يفهم خطابات منطوقة يغلب عليها النمطان السردي والوصفي ويتجاوب معها.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يفهم خطابات منطوقة يغلب عليها النمطان التفسيري والحجاجي ويتجاوب معها.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a:lnSpc>
                          <a:spcPts val="1700"/>
                        </a:lnSpc>
                        <a:spcAft>
                          <a:spcPts val="0"/>
                        </a:spcAft>
                        <a:tabLst>
                          <a:tab pos="104775" algn="r"/>
                        </a:tabLst>
                      </a:pPr>
                      <a:r>
                        <a:rPr lang="ar-DZ" sz="1600" b="1" i="0" dirty="0">
                          <a:latin typeface="Arabic Typesetting" pitchFamily="66" charset="-78"/>
                          <a:ea typeface="Times New Roman"/>
                          <a:cs typeface="Traditional Arabic" pitchFamily="2" charset="-78"/>
                        </a:rPr>
                        <a:t>يفهم خطابات منطوقة من أنماط مختلفة ويتجاوب معها.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4">
                  <a:txBody>
                    <a:bodyPr/>
                    <a:lstStyle/>
                    <a:p>
                      <a:pPr algn="ctr" rtl="1">
                        <a:lnSpc>
                          <a:spcPts val="1700"/>
                        </a:lnSpc>
                        <a:spcAft>
                          <a:spcPts val="1000"/>
                        </a:spcAft>
                      </a:pPr>
                      <a:endParaRPr lang="fr-FR" sz="2400" b="1" dirty="0">
                        <a:latin typeface="Arabic Typesetting" pitchFamily="66" charset="-78"/>
                        <a:ea typeface="Times New Roman"/>
                        <a:cs typeface="Arabic Typesetting" pitchFamily="66" charset="-78"/>
                      </a:endParaRPr>
                    </a:p>
                    <a:p>
                      <a:pPr algn="ctr" rtl="1">
                        <a:lnSpc>
                          <a:spcPts val="1700"/>
                        </a:lnSpc>
                        <a:spcAft>
                          <a:spcPts val="1000"/>
                        </a:spcAft>
                      </a:pPr>
                      <a:r>
                        <a:rPr lang="ar-DZ" sz="2800" b="1" dirty="0">
                          <a:latin typeface="Arabic Typesetting" pitchFamily="66" charset="-78"/>
                          <a:ea typeface="Times New Roman"/>
                          <a:cs typeface="Arabic Typesetting" pitchFamily="66" charset="-78"/>
                        </a:rPr>
                        <a:t>الكفاءات الختامية</a:t>
                      </a:r>
                      <a:endParaRPr lang="fr-FR" sz="2400" b="1" dirty="0">
                        <a:latin typeface="Arabic Typesetting" pitchFamily="66" charset="-78"/>
                        <a:ea typeface="Times New Roman"/>
                        <a:cs typeface="Arabic Typesetting" pitchFamily="66" charset="-78"/>
                      </a:endParaRPr>
                    </a:p>
                  </a:txBody>
                  <a:tcPr marL="36195" marR="36195"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tile tx="0" ty="0" sx="100000" sy="100000" flip="none" algn="tl"/>
                    </a:blipFill>
                  </a:tcPr>
                </a:tc>
              </a:tr>
              <a:tr h="845843">
                <a:tc vMerge="1">
                  <a:txBody>
                    <a:bodyPr/>
                    <a:lstStyle/>
                    <a:p>
                      <a:pPr algn="just" rtl="1">
                        <a:lnSpc>
                          <a:spcPts val="1700"/>
                        </a:lnSpc>
                        <a:spcAft>
                          <a:spcPts val="0"/>
                        </a:spcAft>
                      </a:pPr>
                      <a:endParaRPr lang="fr-FR" sz="1100" dirty="0">
                        <a:latin typeface="Calibri"/>
                        <a:ea typeface="Times New Roman"/>
                        <a:cs typeface="Arial"/>
                      </a:endParaRPr>
                    </a:p>
                  </a:txBody>
                  <a:tcPr marL="36195" marR="36195" marT="0" marB="0"/>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 يحاور ويناقش موضوعات مختلفة </a:t>
                      </a:r>
                      <a:r>
                        <a:rPr lang="ar-DZ" sz="1600" b="1" i="0" dirty="0" err="1">
                          <a:latin typeface="Arabic Typesetting" pitchFamily="66" charset="-78"/>
                          <a:ea typeface="Times New Roman"/>
                          <a:cs typeface="Traditional Arabic" pitchFamily="2" charset="-78"/>
                        </a:rPr>
                        <a:t>و</a:t>
                      </a:r>
                      <a:r>
                        <a:rPr lang="ar-DZ" sz="1600" b="1" i="0" dirty="0">
                          <a:latin typeface="Arabic Typesetting" pitchFamily="66" charset="-78"/>
                          <a:ea typeface="Times New Roman"/>
                          <a:cs typeface="Traditional Arabic" pitchFamily="2" charset="-78"/>
                        </a:rPr>
                        <a:t> يقدم توجيهات، انطلاقا من سندات متنوعة في وضعيات تواصلية دالة.</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يسرد حدثا أو يصف شيئا انطلاقا من سندات متنوعة في وضعيات تواصلية دالة.</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يعبّر عن رأيه، ويوضّح وجهة نظره ويعلّلها انطلاقا من سندات متنوعة في وضعيات تواصلية دالة.</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يعبّر عن رأيه، ويوضّح وجهة نظره ويعلّلها انطلاقا من سندات متنوعة في وضعيات تواصلية دالة.</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fr-FR" dirty="0"/>
                    </a:p>
                  </a:txBody>
                  <a:tcPr/>
                </a:tc>
              </a:tr>
              <a:tr h="1053787">
                <a:tc vMerge="1">
                  <a:txBody>
                    <a:bodyPr/>
                    <a:lstStyle/>
                    <a:p>
                      <a:pPr algn="just" rtl="1">
                        <a:lnSpc>
                          <a:spcPts val="1700"/>
                        </a:lnSpc>
                        <a:spcAft>
                          <a:spcPts val="0"/>
                        </a:spcAft>
                      </a:pPr>
                      <a:endParaRPr lang="fr-FR" sz="1100" dirty="0">
                        <a:latin typeface="Calibri"/>
                        <a:ea typeface="Times New Roman"/>
                        <a:cs typeface="Arial"/>
                      </a:endParaRPr>
                    </a:p>
                  </a:txBody>
                  <a:tcPr marL="36195" marR="36195" marT="0" marB="0"/>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 يقرأ نصوصا بسيطة، يغلب عليها النمطان الحواري والتوجيهي تتكوّن من عشر إلى أربعين كلمة </a:t>
                      </a:r>
                      <a:r>
                        <a:rPr lang="ar-DZ" sz="1600" b="1" i="0" dirty="0" err="1">
                          <a:latin typeface="Arabic Typesetting" pitchFamily="66" charset="-78"/>
                          <a:ea typeface="Times New Roman"/>
                          <a:cs typeface="Traditional Arabic" pitchFamily="2" charset="-78"/>
                        </a:rPr>
                        <a:t>مشكولة</a:t>
                      </a:r>
                      <a:r>
                        <a:rPr lang="ar-DZ" sz="1600" b="1" i="0" dirty="0">
                          <a:latin typeface="Arabic Typesetting" pitchFamily="66" charset="-78"/>
                          <a:ea typeface="Times New Roman"/>
                          <a:cs typeface="Traditional Arabic" pitchFamily="2" charset="-78"/>
                        </a:rPr>
                        <a:t> شكلا تامّـا قراءة سليمة ويفهمها.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يقرأ نصوصا يغلب عليها النمطان السردي والوصفي تتكوّن من أربعين إلى ثمانين كلمة أغلبها </a:t>
                      </a:r>
                      <a:r>
                        <a:rPr lang="ar-DZ" sz="1600" b="1" i="0" dirty="0" err="1">
                          <a:latin typeface="Arabic Typesetting" pitchFamily="66" charset="-78"/>
                          <a:ea typeface="Times New Roman"/>
                          <a:cs typeface="Traditional Arabic" pitchFamily="2" charset="-78"/>
                        </a:rPr>
                        <a:t>مشكولة</a:t>
                      </a:r>
                      <a:r>
                        <a:rPr lang="ar-DZ" sz="1600" b="1" i="0" dirty="0">
                          <a:latin typeface="Arabic Typesetting" pitchFamily="66" charset="-78"/>
                          <a:ea typeface="Times New Roman"/>
                          <a:cs typeface="Traditional Arabic" pitchFamily="2" charset="-78"/>
                        </a:rPr>
                        <a:t>، قراءة سليمة ويفهمها.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يقرأ نصوصا مركبة يغلب عليها النمطان التفسيري والحجاجي ، تتكون من ثمانين إلى مائة كلمة، </a:t>
                      </a:r>
                      <a:r>
                        <a:rPr lang="ar-DZ" sz="1600" b="1" i="0" dirty="0" err="1">
                          <a:latin typeface="Arabic Typesetting" pitchFamily="66" charset="-78"/>
                          <a:ea typeface="Times New Roman"/>
                          <a:cs typeface="Traditional Arabic" pitchFamily="2" charset="-78"/>
                        </a:rPr>
                        <a:t>مشكولة</a:t>
                      </a:r>
                      <a:r>
                        <a:rPr lang="ar-DZ" sz="1600" b="1" i="0" dirty="0">
                          <a:latin typeface="Arabic Typesetting" pitchFamily="66" charset="-78"/>
                          <a:ea typeface="Times New Roman"/>
                          <a:cs typeface="Traditional Arabic" pitchFamily="2" charset="-78"/>
                        </a:rPr>
                        <a:t> جزئيا قراءة سليمة ويفهمها..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a:lnSpc>
                          <a:spcPts val="1700"/>
                        </a:lnSpc>
                        <a:spcAft>
                          <a:spcPts val="0"/>
                        </a:spcAft>
                      </a:pPr>
                      <a:r>
                        <a:rPr lang="ar-DZ" sz="1600" b="1" i="0" dirty="0">
                          <a:latin typeface="Arabic Typesetting" pitchFamily="66" charset="-78"/>
                          <a:ea typeface="Times New Roman"/>
                          <a:cs typeface="Traditional Arabic" pitchFamily="2" charset="-78"/>
                        </a:rPr>
                        <a:t> يقرأ نصوصا مركبة مختلفة الأنماط </a:t>
                      </a:r>
                      <a:r>
                        <a:rPr lang="ar-DZ" sz="1600" b="1" i="0" dirty="0" err="1">
                          <a:latin typeface="Arabic Typesetting" pitchFamily="66" charset="-78"/>
                          <a:ea typeface="Times New Roman"/>
                          <a:cs typeface="Traditional Arabic" pitchFamily="2" charset="-78"/>
                        </a:rPr>
                        <a:t>مشكولة</a:t>
                      </a:r>
                      <a:r>
                        <a:rPr lang="ar-DZ" sz="1600" b="1" i="0" dirty="0">
                          <a:latin typeface="Arabic Typesetting" pitchFamily="66" charset="-78"/>
                          <a:ea typeface="Times New Roman"/>
                          <a:cs typeface="Traditional Arabic" pitchFamily="2" charset="-78"/>
                        </a:rPr>
                        <a:t> جزئيا ، تتكون من عشر إلى مائة كلمة، قراءة سليمة ويفهمها.</a:t>
                      </a:r>
                      <a:endParaRPr lang="fr-FR" sz="14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r" rtl="1">
                        <a:lnSpc>
                          <a:spcPts val="1700"/>
                        </a:lnSpc>
                        <a:spcAft>
                          <a:spcPts val="1000"/>
                        </a:spcAft>
                      </a:pPr>
                      <a:endParaRPr lang="fr-FR" sz="1100" dirty="0">
                        <a:latin typeface="Calibri"/>
                        <a:ea typeface="Times New Roman"/>
                        <a:cs typeface="Arial"/>
                      </a:endParaRPr>
                    </a:p>
                  </a:txBody>
                  <a:tcPr marL="36195" marR="3619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302142">
                <a:tc vMerge="1">
                  <a:txBody>
                    <a:bodyPr/>
                    <a:lstStyle/>
                    <a:p>
                      <a:endParaRPr lang="fr-FR"/>
                    </a:p>
                  </a:txBody>
                  <a:tcPr/>
                </a:tc>
                <a:tc>
                  <a:txBody>
                    <a:bodyPr/>
                    <a:lstStyle/>
                    <a:p>
                      <a:pPr algn="ctr" rtl="1">
                        <a:lnSpc>
                          <a:spcPts val="1700"/>
                        </a:lnSpc>
                        <a:spcAft>
                          <a:spcPts val="0"/>
                        </a:spcAft>
                      </a:pPr>
                      <a:r>
                        <a:rPr lang="ar-DZ" sz="1600" b="1" i="0" kern="1200" dirty="0" smtClean="0">
                          <a:solidFill>
                            <a:schemeClr val="dk1"/>
                          </a:solidFill>
                          <a:latin typeface="Arabic Typesetting" pitchFamily="66" charset="-78"/>
                          <a:ea typeface="+mn-ea"/>
                          <a:cs typeface="Traditional Arabic" pitchFamily="2" charset="-78"/>
                        </a:rPr>
                        <a:t>ينتج كتابة من أربع إلى ثماني جمل  يغلب عليها النمطان الحواري </a:t>
                      </a:r>
                      <a:r>
                        <a:rPr lang="ar-DZ" sz="1600" b="1" i="0" kern="1200" dirty="0" err="1" smtClean="0">
                          <a:solidFill>
                            <a:schemeClr val="dk1"/>
                          </a:solidFill>
                          <a:latin typeface="Arabic Typesetting" pitchFamily="66" charset="-78"/>
                          <a:ea typeface="+mn-ea"/>
                          <a:cs typeface="Traditional Arabic" pitchFamily="2" charset="-78"/>
                        </a:rPr>
                        <a:t>و</a:t>
                      </a:r>
                      <a:r>
                        <a:rPr lang="ar-DZ" sz="1600" b="1" i="0" kern="1200" dirty="0" smtClean="0">
                          <a:solidFill>
                            <a:schemeClr val="dk1"/>
                          </a:solidFill>
                          <a:latin typeface="Arabic Typesetting" pitchFamily="66" charset="-78"/>
                          <a:ea typeface="+mn-ea"/>
                          <a:cs typeface="Traditional Arabic" pitchFamily="2" charset="-78"/>
                        </a:rPr>
                        <a:t> التوجيهي في وضعيات تواصلية دالة . </a:t>
                      </a:r>
                      <a:endParaRPr lang="fr-FR" sz="105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lnSpc>
                          <a:spcPct val="100000"/>
                        </a:lnSpc>
                        <a:spcAft>
                          <a:spcPts val="0"/>
                        </a:spcAft>
                      </a:pPr>
                      <a:r>
                        <a:rPr lang="ar-DZ" sz="1600" b="1" i="0" kern="1200" dirty="0" smtClean="0">
                          <a:solidFill>
                            <a:schemeClr val="dk1"/>
                          </a:solidFill>
                          <a:latin typeface="Arabic Typesetting" pitchFamily="66" charset="-78"/>
                          <a:ea typeface="+mn-ea"/>
                          <a:cs typeface="Traditional Arabic" pitchFamily="2" charset="-78"/>
                        </a:rPr>
                        <a:t>ينتج كتابة نصوصا من أربعة إلى ثمانية أسطر  يغلب عليها النمطان السردي والوصفي  في وضعيات تواصلية دالة </a:t>
                      </a:r>
                      <a:r>
                        <a:rPr lang="ar-DZ" sz="2000" b="1" i="0" kern="1200" dirty="0" smtClean="0">
                          <a:solidFill>
                            <a:schemeClr val="dk1"/>
                          </a:solidFill>
                          <a:latin typeface="Arabic Typesetting" pitchFamily="66" charset="-78"/>
                          <a:ea typeface="+mn-ea"/>
                          <a:cs typeface="Traditional Arabic" pitchFamily="2" charset="-78"/>
                        </a:rPr>
                        <a:t>.</a:t>
                      </a:r>
                      <a:endParaRPr lang="fr-FR" sz="12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a:lnSpc>
                          <a:spcPct val="100000"/>
                        </a:lnSpc>
                        <a:spcAft>
                          <a:spcPts val="0"/>
                        </a:spcAft>
                      </a:pPr>
                      <a:r>
                        <a:rPr lang="ar-DZ" sz="1600" b="1" i="0" kern="1200" dirty="0" smtClean="0">
                          <a:solidFill>
                            <a:schemeClr val="dk1"/>
                          </a:solidFill>
                          <a:latin typeface="Arabic Typesetting" pitchFamily="66" charset="-78"/>
                          <a:ea typeface="+mn-ea"/>
                          <a:cs typeface="Traditional Arabic" pitchFamily="2" charset="-78"/>
                        </a:rPr>
                        <a:t>ينتج كتابة نصوصا من ثمانية  إلى عشرة أسطر  يغلب عليها النمطان التفسيري والحجاجي   في وضعيات تواصلية دالة </a:t>
                      </a:r>
                      <a:r>
                        <a:rPr lang="ar-DZ" sz="2000" b="1" i="0" kern="1200" dirty="0" smtClean="0">
                          <a:solidFill>
                            <a:schemeClr val="dk1"/>
                          </a:solidFill>
                          <a:latin typeface="Arabic Typesetting" pitchFamily="66" charset="-78"/>
                          <a:ea typeface="+mn-ea"/>
                          <a:cs typeface="Traditional Arabic" pitchFamily="2" charset="-78"/>
                        </a:rPr>
                        <a:t>. </a:t>
                      </a:r>
                      <a:endParaRPr lang="fr-FR" sz="120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lnSpc>
                          <a:spcPct val="100000"/>
                        </a:lnSpc>
                        <a:spcAft>
                          <a:spcPts val="0"/>
                        </a:spcAft>
                      </a:pPr>
                      <a:r>
                        <a:rPr lang="ar-DZ" sz="1600" b="1" i="0" kern="1200" dirty="0" smtClean="0">
                          <a:solidFill>
                            <a:schemeClr val="dk1"/>
                          </a:solidFill>
                          <a:latin typeface="Arabic Typesetting" pitchFamily="66" charset="-78"/>
                          <a:ea typeface="+mn-ea"/>
                          <a:cs typeface="Traditional Arabic" pitchFamily="2" charset="-78"/>
                        </a:rPr>
                        <a:t>ينتج كتابة نصوصا متنوعة الأنماط  من ثمانية إلى عشرة أسطر في وضعيات تواصلية دالة .</a:t>
                      </a:r>
                      <a:endParaRPr lang="fr-FR" sz="1050" b="1" i="0" dirty="0">
                        <a:latin typeface="Arabic Typesetting" pitchFamily="66" charset="-78"/>
                        <a:ea typeface="Times New Roman"/>
                        <a:cs typeface="Traditional Arabic" pitchFamily="2" charset="-7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fr-FR" dirty="0"/>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772428" cy="54864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ar-DZ" sz="3600" b="1" dirty="0" smtClean="0">
                <a:latin typeface="Arabic Typesetting" pitchFamily="66" charset="-78"/>
                <a:cs typeface="Arabic Typesetting" pitchFamily="66" charset="-78"/>
              </a:rPr>
              <a:t>مصـفـوفـــة الموارد الـمـعرفيــة والمنهجية</a:t>
            </a:r>
            <a:endParaRPr lang="fr-FR" sz="3600" dirty="0">
              <a:latin typeface="Arabic Typesetting" pitchFamily="66" charset="-78"/>
              <a:cs typeface="Arabic Typesetting" pitchFamily="66"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25106041"/>
              </p:ext>
            </p:extLst>
          </p:nvPr>
        </p:nvGraphicFramePr>
        <p:xfrm>
          <a:off x="323528" y="692696"/>
          <a:ext cx="8568952" cy="5777293"/>
        </p:xfrm>
        <a:graphic>
          <a:graphicData uri="http://schemas.openxmlformats.org/drawingml/2006/table">
            <a:tbl>
              <a:tblPr firstRow="1" bandRow="1">
                <a:tableStyleId>{5C22544A-7EE6-4342-B048-85BDC9FD1C3A}</a:tableStyleId>
              </a:tblPr>
              <a:tblGrid>
                <a:gridCol w="1944216"/>
                <a:gridCol w="2645282"/>
                <a:gridCol w="2438221"/>
                <a:gridCol w="965169"/>
                <a:gridCol w="576064"/>
              </a:tblGrid>
              <a:tr h="509408">
                <a:tc gridSpan="2">
                  <a:txBody>
                    <a:bodyPr/>
                    <a:lstStyle/>
                    <a:p>
                      <a:pPr algn="ctr"/>
                      <a:r>
                        <a:rPr lang="ar-DZ" sz="2400" b="1" kern="1200" dirty="0" smtClean="0">
                          <a:solidFill>
                            <a:schemeClr val="bg1"/>
                          </a:solidFill>
                          <a:latin typeface="Arabic Typesetting" pitchFamily="66" charset="-78"/>
                          <a:ea typeface="+mn-ea"/>
                          <a:cs typeface="Arabic Typesetting" pitchFamily="66" charset="-78"/>
                        </a:rPr>
                        <a:t>المـــــــوارد</a:t>
                      </a:r>
                      <a:endParaRPr lang="fr-FR" sz="2400" dirty="0">
                        <a:solidFill>
                          <a:schemeClr val="bg1"/>
                        </a:solidFill>
                        <a:latin typeface="Arabic Typesetting" pitchFamily="66" charset="-78"/>
                        <a:cs typeface="Arabic Typesetting" pitchFamily="66" charset="-7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hMerge="1">
                  <a:txBody>
                    <a:bodyPr/>
                    <a:lstStyle/>
                    <a:p>
                      <a:endParaRPr lang="fr-FR" dirty="0"/>
                    </a:p>
                  </a:txBody>
                  <a:tcPr/>
                </a:tc>
                <a:tc rowSpan="2">
                  <a:txBody>
                    <a:bodyPr/>
                    <a:lstStyle/>
                    <a:p>
                      <a:pPr marL="457200" algn="ctr">
                        <a:lnSpc>
                          <a:spcPct val="115000"/>
                        </a:lnSpc>
                      </a:pPr>
                      <a:r>
                        <a:rPr lang="ar-DZ" sz="2400" b="1" dirty="0">
                          <a:solidFill>
                            <a:schemeClr val="bg1"/>
                          </a:solidFill>
                          <a:latin typeface="Arabic Typesetting" pitchFamily="66" charset="-78"/>
                          <a:cs typeface="Arabic Typesetting" pitchFamily="66" charset="-78"/>
                        </a:rPr>
                        <a:t>الكفاءات الختامية</a:t>
                      </a:r>
                      <a:endParaRPr lang="fr-FR" sz="1800" dirty="0">
                        <a:solidFill>
                          <a:schemeClr val="bg1"/>
                        </a:solidFill>
                        <a:latin typeface="Arabic Typesetting" pitchFamily="66" charset="-78"/>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rowSpan="2">
                  <a:txBody>
                    <a:bodyPr/>
                    <a:lstStyle/>
                    <a:p>
                      <a:pPr indent="20955" algn="ctr">
                        <a:lnSpc>
                          <a:spcPct val="115000"/>
                        </a:lnSpc>
                      </a:pPr>
                      <a:r>
                        <a:rPr lang="ar-DZ" sz="2400" b="1" dirty="0">
                          <a:solidFill>
                            <a:schemeClr val="bg1"/>
                          </a:solidFill>
                          <a:latin typeface="Arabic Typesetting" pitchFamily="66" charset="-78"/>
                          <a:cs typeface="Arabic Typesetting" pitchFamily="66" charset="-78"/>
                        </a:rPr>
                        <a:t>الميادين</a:t>
                      </a:r>
                      <a:endParaRPr lang="fr-FR" sz="1800" dirty="0">
                        <a:solidFill>
                          <a:schemeClr val="bg1"/>
                        </a:solidFill>
                        <a:latin typeface="Arabic Typesetting" pitchFamily="66" charset="-78"/>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rowSpan="6">
                  <a:txBody>
                    <a:bodyPr/>
                    <a:lstStyle/>
                    <a:p>
                      <a:pPr algn="ctr"/>
                      <a:r>
                        <a:rPr lang="ar-DZ" sz="2800" dirty="0" smtClean="0">
                          <a:solidFill>
                            <a:schemeClr val="bg1"/>
                          </a:solidFill>
                          <a:latin typeface="Arabic Typesetting" pitchFamily="66" charset="-78"/>
                          <a:cs typeface="Arabic Typesetting" pitchFamily="66" charset="-78"/>
                        </a:rPr>
                        <a:t>الطور الأول </a:t>
                      </a:r>
                      <a:endParaRPr lang="fr-FR" sz="2800" dirty="0">
                        <a:solidFill>
                          <a:schemeClr val="bg1"/>
                        </a:solidFill>
                        <a:latin typeface="Arabic Typesetting" pitchFamily="66" charset="-78"/>
                        <a:cs typeface="Arabic Typesetting" pitchFamily="66" charset="-78"/>
                      </a:endParaRPr>
                    </a:p>
                  </a:txBody>
                  <a:tcPr marL="89535" marR="89535" marT="0" marB="0" vert="vert270" anchor="ctr">
                    <a:lnL w="12700" cap="flat" cmpd="sng" algn="ctr">
                      <a:solidFill>
                        <a:schemeClr val="tx1"/>
                      </a:solidFill>
                      <a:prstDash val="solid"/>
                      <a:round/>
                      <a:headEnd type="none" w="med" len="med"/>
                      <a:tailEnd type="none" w="med" len="med"/>
                    </a:lnL>
                    <a:solidFill>
                      <a:schemeClr val="accent4">
                        <a:lumMod val="20000"/>
                        <a:lumOff val="80000"/>
                      </a:schemeClr>
                    </a:solidFill>
                  </a:tcPr>
                </a:tc>
              </a:tr>
              <a:tr h="413520">
                <a:tc>
                  <a:txBody>
                    <a:bodyPr/>
                    <a:lstStyle/>
                    <a:p>
                      <a:pPr marL="457200" algn="ctr">
                        <a:lnSpc>
                          <a:spcPct val="115000"/>
                        </a:lnSpc>
                        <a:spcAft>
                          <a:spcPts val="0"/>
                        </a:spcAft>
                      </a:pPr>
                      <a:r>
                        <a:rPr lang="ar-DZ" sz="1600" b="1" dirty="0">
                          <a:solidFill>
                            <a:schemeClr val="bg1"/>
                          </a:solidFill>
                          <a:latin typeface="Arabic Typesetting" pitchFamily="66" charset="-78"/>
                          <a:cs typeface="Arabic Typesetting" pitchFamily="66" charset="-78"/>
                        </a:rPr>
                        <a:t>موارد منهجية</a:t>
                      </a:r>
                      <a:endParaRPr lang="fr-FR" sz="1600" b="1" dirty="0">
                        <a:solidFill>
                          <a:schemeClr val="bg1"/>
                        </a:solidFill>
                        <a:latin typeface="Arabic Typesetting" pitchFamily="66" charset="-78"/>
                        <a:cs typeface="Arabic Typesetting" pitchFamily="66" charset="-78"/>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457200" algn="ctr">
                        <a:lnSpc>
                          <a:spcPct val="115000"/>
                        </a:lnSpc>
                        <a:spcAft>
                          <a:spcPts val="0"/>
                        </a:spcAft>
                      </a:pPr>
                      <a:r>
                        <a:rPr lang="ar-DZ" sz="1800" b="1" dirty="0">
                          <a:solidFill>
                            <a:schemeClr val="bg1"/>
                          </a:solidFill>
                          <a:latin typeface="Arabic Typesetting" pitchFamily="66" charset="-78"/>
                          <a:cs typeface="Arabic Typesetting" pitchFamily="66" charset="-78"/>
                        </a:rPr>
                        <a:t>موارد معرفية</a:t>
                      </a:r>
                      <a:endParaRPr lang="fr-FR" sz="1400" b="1" dirty="0">
                        <a:solidFill>
                          <a:schemeClr val="bg1"/>
                        </a:solidFill>
                        <a:latin typeface="Arabic Typesetting" pitchFamily="66" charset="-78"/>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981960">
                <a:tc rowSpan="4">
                  <a:txBody>
                    <a:bodyPr/>
                    <a:lstStyle/>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*يكتسب السمات الرئيسة للفصحى </a:t>
                      </a:r>
                      <a:r>
                        <a:rPr lang="ar-DZ" sz="1400" b="1" dirty="0" err="1">
                          <a:solidFill>
                            <a:schemeClr val="bg1"/>
                          </a:solidFill>
                          <a:latin typeface="Arabic Typesetting" pitchFamily="66" charset="-78"/>
                          <a:cs typeface="Traditional Arabic" pitchFamily="2" charset="-78"/>
                        </a:rPr>
                        <a:t>و</a:t>
                      </a:r>
                      <a:r>
                        <a:rPr lang="ar-DZ" sz="1400" b="1" dirty="0">
                          <a:solidFill>
                            <a:schemeClr val="bg1"/>
                          </a:solidFill>
                          <a:latin typeface="Arabic Typesetting" pitchFamily="66" charset="-78"/>
                          <a:cs typeface="Traditional Arabic" pitchFamily="2" charset="-78"/>
                        </a:rPr>
                        <a:t> يستخدمها من خلال محاكاة المنطوق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*يتوقع المعنى من خلال المفاتيح اللغوية مثل</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 ( السياق والصور التي تساعد على فهم المعنى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*يقرأ جهرا نصوصا بسيطة ويفهمها.</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*يستخدم مفاتيح القراءة لفهم المعنى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*يفهم العبارات </a:t>
                      </a:r>
                      <a:r>
                        <a:rPr lang="ar-DZ" sz="1400" b="1" dirty="0" err="1">
                          <a:solidFill>
                            <a:schemeClr val="bg1"/>
                          </a:solidFill>
                          <a:latin typeface="Arabic Typesetting" pitchFamily="66" charset="-78"/>
                          <a:cs typeface="Traditional Arabic" pitchFamily="2" charset="-78"/>
                        </a:rPr>
                        <a:t>و</a:t>
                      </a:r>
                      <a:r>
                        <a:rPr lang="ar-DZ" sz="1400" b="1" dirty="0">
                          <a:solidFill>
                            <a:schemeClr val="bg1"/>
                          </a:solidFill>
                          <a:latin typeface="Arabic Typesetting" pitchFamily="66" charset="-78"/>
                          <a:cs typeface="Traditional Arabic" pitchFamily="2" charset="-78"/>
                        </a:rPr>
                        <a:t> التعليمات من السياق </a:t>
                      </a:r>
                      <a:r>
                        <a:rPr lang="ar-DZ" sz="1400" b="1" dirty="0" smtClean="0">
                          <a:solidFill>
                            <a:schemeClr val="bg1"/>
                          </a:solidFill>
                          <a:latin typeface="Arabic Typesetting" pitchFamily="66" charset="-78"/>
                          <a:cs typeface="Traditional Arabic" pitchFamily="2" charset="-78"/>
                        </a:rPr>
                        <a:t>.</a:t>
                      </a:r>
                      <a:r>
                        <a:rPr lang="fr-FR" sz="1400" b="1" dirty="0" smtClean="0">
                          <a:solidFill>
                            <a:schemeClr val="bg1"/>
                          </a:solidFill>
                          <a:latin typeface="Arabic Typesetting" pitchFamily="66" charset="-78"/>
                          <a:cs typeface="Traditional Arabic" pitchFamily="2" charset="-78"/>
                        </a:rPr>
                        <a:t> </a:t>
                      </a:r>
                      <a:r>
                        <a:rPr lang="ar-DZ" sz="1400" b="1" dirty="0" smtClean="0">
                          <a:solidFill>
                            <a:schemeClr val="bg1"/>
                          </a:solidFill>
                          <a:latin typeface="Arabic Typesetting" pitchFamily="66" charset="-78"/>
                          <a:cs typeface="Traditional Arabic" pitchFamily="2" charset="-78"/>
                        </a:rPr>
                        <a:t>*</a:t>
                      </a:r>
                      <a:r>
                        <a:rPr lang="ar-DZ" sz="1400" b="1" dirty="0">
                          <a:solidFill>
                            <a:schemeClr val="bg1"/>
                          </a:solidFill>
                          <a:latin typeface="Arabic Typesetting" pitchFamily="66" charset="-78"/>
                          <a:cs typeface="Traditional Arabic" pitchFamily="2" charset="-78"/>
                        </a:rPr>
                        <a:t>يحلل ويصنف ويرتب الأفكار.</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*يوازن ويقارن لاستخلاص الأحكام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*يلاحظ ويفسر </a:t>
                      </a:r>
                      <a:r>
                        <a:rPr lang="ar-DZ" sz="1400" b="1" dirty="0" err="1">
                          <a:solidFill>
                            <a:schemeClr val="bg1"/>
                          </a:solidFill>
                          <a:latin typeface="Arabic Typesetting" pitchFamily="66" charset="-78"/>
                          <a:cs typeface="Traditional Arabic" pitchFamily="2" charset="-78"/>
                        </a:rPr>
                        <a:t>و</a:t>
                      </a:r>
                      <a:r>
                        <a:rPr lang="ar-DZ" sz="1400" b="1" dirty="0">
                          <a:solidFill>
                            <a:schemeClr val="bg1"/>
                          </a:solidFill>
                          <a:latin typeface="Arabic Typesetting" pitchFamily="66" charset="-78"/>
                          <a:cs typeface="Traditional Arabic" pitchFamily="2" charset="-78"/>
                        </a:rPr>
                        <a:t> يبرر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*يصمم مواضيع لتوظيف خطاطات </a:t>
                      </a:r>
                      <a:r>
                        <a:rPr lang="ar-DZ" sz="1400" b="1" dirty="0" smtClean="0">
                          <a:solidFill>
                            <a:schemeClr val="bg1"/>
                          </a:solidFill>
                          <a:latin typeface="Arabic Typesetting" pitchFamily="66" charset="-78"/>
                          <a:cs typeface="Traditional Arabic" pitchFamily="2" charset="-78"/>
                        </a:rPr>
                        <a:t>الأنماط .</a:t>
                      </a:r>
                      <a:endParaRPr lang="fr-FR" sz="1400" b="1" dirty="0">
                        <a:solidFill>
                          <a:schemeClr val="bg1"/>
                        </a:solidFill>
                        <a:latin typeface="Arabic Typesetting" pitchFamily="66" charset="-78"/>
                        <a:cs typeface="Traditional Arabic" pitchFamily="2" charset="-78"/>
                      </a:endParaRPr>
                    </a:p>
                    <a:p>
                      <a:pPr marL="111760" indent="-111760" algn="r" rtl="1">
                        <a:lnSpc>
                          <a:spcPct val="100000"/>
                        </a:lnSpc>
                        <a:spcAft>
                          <a:spcPts val="0"/>
                        </a:spcAft>
                      </a:pPr>
                      <a:r>
                        <a:rPr lang="ar-DZ" sz="1400" b="1" dirty="0">
                          <a:solidFill>
                            <a:schemeClr val="bg1"/>
                          </a:solidFill>
                          <a:latin typeface="Arabic Typesetting" pitchFamily="66" charset="-78"/>
                          <a:cs typeface="Traditional Arabic" pitchFamily="2" charset="-78"/>
                        </a:rPr>
                        <a:t>*ينجز مهاما متعددة وفق تعليمات.</a:t>
                      </a:r>
                      <a:endParaRPr lang="fr-FR" sz="1400" b="1" dirty="0">
                        <a:solidFill>
                          <a:schemeClr val="bg1"/>
                        </a:solidFill>
                        <a:latin typeface="Arabic Typesetting" pitchFamily="66" charset="-78"/>
                        <a:cs typeface="Traditional Arabic" pitchFamily="2" charset="-78"/>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rowSpan="4">
                  <a:txBody>
                    <a:bodyPr/>
                    <a:lstStyle/>
                    <a:p>
                      <a:pPr marL="18415" algn="r" rtl="1">
                        <a:lnSpc>
                          <a:spcPct val="100000"/>
                        </a:lnSpc>
                        <a:spcAft>
                          <a:spcPts val="0"/>
                        </a:spcAft>
                      </a:pPr>
                      <a:r>
                        <a:rPr lang="ar-DZ" sz="1600" b="1" dirty="0">
                          <a:solidFill>
                            <a:schemeClr val="bg1"/>
                          </a:solidFill>
                          <a:latin typeface="Arabic Typesetting" pitchFamily="66" charset="-78"/>
                          <a:cs typeface="Traditional Arabic" pitchFamily="2" charset="-78"/>
                        </a:rPr>
                        <a:t>- نصوص حوارية توجيهية مسموعة</a:t>
                      </a:r>
                      <a:endParaRPr lang="fr-FR" sz="1400" b="1" dirty="0">
                        <a:solidFill>
                          <a:schemeClr val="bg1"/>
                        </a:solidFill>
                        <a:latin typeface="Arabic Typesetting" pitchFamily="66" charset="-78"/>
                        <a:cs typeface="Traditional Arabic" pitchFamily="2" charset="-78"/>
                      </a:endParaRPr>
                    </a:p>
                    <a:p>
                      <a:pPr marL="107950" indent="-89535" algn="r" rtl="1">
                        <a:lnSpc>
                          <a:spcPct val="100000"/>
                        </a:lnSpc>
                        <a:spcAft>
                          <a:spcPts val="0"/>
                        </a:spcAft>
                      </a:pPr>
                      <a:r>
                        <a:rPr lang="ar-DZ" sz="1600" b="1" dirty="0">
                          <a:solidFill>
                            <a:schemeClr val="bg1"/>
                          </a:solidFill>
                          <a:latin typeface="Arabic Typesetting" pitchFamily="66" charset="-78"/>
                          <a:cs typeface="Traditional Arabic" pitchFamily="2" charset="-78"/>
                        </a:rPr>
                        <a:t>- أدوات الاستفهام -  أسماء الإشارة – الضمائر - الظـروف الألفاظ الدالة على التحية والمجاملة - الروابط اللغوية - فعل الأمر وصيغه - الأسماء الموصولة - النفي والنهي – التقدير -* الملكية –التوكيد – التعجب ــ الشك </a:t>
                      </a:r>
                      <a:endParaRPr lang="fr-FR" sz="1400" b="1" dirty="0">
                        <a:solidFill>
                          <a:schemeClr val="bg1"/>
                        </a:solidFill>
                        <a:latin typeface="Arabic Typesetting" pitchFamily="66" charset="-78"/>
                        <a:cs typeface="Traditional Arabic" pitchFamily="2" charset="-78"/>
                      </a:endParaRPr>
                    </a:p>
                    <a:p>
                      <a:pPr marL="107950" indent="-89535" algn="r" rtl="1">
                        <a:lnSpc>
                          <a:spcPct val="100000"/>
                        </a:lnSpc>
                        <a:spcAft>
                          <a:spcPts val="0"/>
                        </a:spcAft>
                      </a:pPr>
                      <a:r>
                        <a:rPr lang="ar-DZ" sz="1600" b="1" dirty="0">
                          <a:solidFill>
                            <a:schemeClr val="bg1"/>
                          </a:solidFill>
                          <a:latin typeface="Arabic Typesetting" pitchFamily="66" charset="-78"/>
                          <a:cs typeface="Traditional Arabic" pitchFamily="2" charset="-78"/>
                        </a:rPr>
                        <a:t>- نصوص حوارية توجيهية مكتوبة</a:t>
                      </a:r>
                      <a:endParaRPr lang="fr-FR" sz="1400" b="1" dirty="0">
                        <a:solidFill>
                          <a:schemeClr val="bg1"/>
                        </a:solidFill>
                        <a:latin typeface="Arabic Typesetting" pitchFamily="66" charset="-78"/>
                        <a:cs typeface="Traditional Arabic" pitchFamily="2" charset="-78"/>
                      </a:endParaRPr>
                    </a:p>
                    <a:p>
                      <a:pPr marL="107950" indent="-89535" algn="r" rtl="1">
                        <a:lnSpc>
                          <a:spcPct val="100000"/>
                        </a:lnSpc>
                        <a:spcAft>
                          <a:spcPts val="0"/>
                        </a:spcAft>
                      </a:pPr>
                      <a:r>
                        <a:rPr lang="ar-DZ" sz="1600" b="1" dirty="0">
                          <a:solidFill>
                            <a:schemeClr val="bg1"/>
                          </a:solidFill>
                          <a:latin typeface="Arabic Typesetting" pitchFamily="66" charset="-78"/>
                          <a:cs typeface="Traditional Arabic" pitchFamily="2" charset="-78"/>
                        </a:rPr>
                        <a:t>- الكلمة والجملة – الحركات –التعريف–علامات الوقف– الترادف – التضاد</a:t>
                      </a:r>
                      <a:endParaRPr lang="fr-FR" sz="1400" b="1" dirty="0">
                        <a:solidFill>
                          <a:schemeClr val="bg1"/>
                        </a:solidFill>
                        <a:latin typeface="Arabic Typesetting" pitchFamily="66" charset="-78"/>
                        <a:cs typeface="Traditional Arabic" pitchFamily="2" charset="-78"/>
                      </a:endParaRPr>
                    </a:p>
                    <a:p>
                      <a:pPr marL="107950" indent="-89535" algn="r" rtl="1">
                        <a:lnSpc>
                          <a:spcPct val="100000"/>
                        </a:lnSpc>
                        <a:spcAft>
                          <a:spcPts val="0"/>
                        </a:spcAft>
                      </a:pPr>
                      <a:r>
                        <a:rPr lang="ar-DZ" sz="1600" b="1" dirty="0">
                          <a:solidFill>
                            <a:schemeClr val="bg1"/>
                          </a:solidFill>
                          <a:latin typeface="Arabic Typesetting" pitchFamily="66" charset="-78"/>
                          <a:cs typeface="Traditional Arabic" pitchFamily="2" charset="-78"/>
                        </a:rPr>
                        <a:t>- الكتابة (خطوط وأشكال) - حروف وكلمات وجمل</a:t>
                      </a:r>
                      <a:endParaRPr lang="fr-FR" sz="1400" b="1" dirty="0">
                        <a:solidFill>
                          <a:schemeClr val="bg1"/>
                        </a:solidFill>
                        <a:latin typeface="Arabic Typesetting" pitchFamily="66" charset="-78"/>
                        <a:cs typeface="Traditional Arabic" pitchFamily="2" charset="-78"/>
                      </a:endParaRPr>
                    </a:p>
                    <a:p>
                      <a:pPr marL="107950" indent="-89535" algn="r" rtl="1">
                        <a:lnSpc>
                          <a:spcPct val="100000"/>
                        </a:lnSpc>
                        <a:spcAft>
                          <a:spcPts val="0"/>
                        </a:spcAft>
                      </a:pPr>
                      <a:r>
                        <a:rPr lang="ar-DZ" sz="1600" b="1" dirty="0">
                          <a:solidFill>
                            <a:schemeClr val="bg1"/>
                          </a:solidFill>
                          <a:latin typeface="Arabic Typesetting" pitchFamily="66" charset="-78"/>
                          <a:cs typeface="Traditional Arabic" pitchFamily="2" charset="-78"/>
                        </a:rPr>
                        <a:t>- الرسم الإملائي للتاء والهمزة – الأصوات</a:t>
                      </a:r>
                      <a:r>
                        <a:rPr lang="ar-DZ" sz="1800" b="1" dirty="0">
                          <a:solidFill>
                            <a:schemeClr val="bg1"/>
                          </a:solidFill>
                          <a:latin typeface="Arabic Typesetting" pitchFamily="66" charset="-78"/>
                          <a:cs typeface="Traditional Arabic" pitchFamily="2" charset="-78"/>
                        </a:rPr>
                        <a:t> - </a:t>
                      </a:r>
                      <a:r>
                        <a:rPr lang="ar-DZ" sz="1600" b="1" dirty="0">
                          <a:solidFill>
                            <a:schemeClr val="bg1"/>
                          </a:solidFill>
                          <a:latin typeface="Arabic Typesetting" pitchFamily="66" charset="-78"/>
                          <a:cs typeface="Traditional Arabic" pitchFamily="2" charset="-78"/>
                        </a:rPr>
                        <a:t>كلمات وجمل وفقرات-تعلم الإدماج</a:t>
                      </a:r>
                      <a:endParaRPr lang="fr-FR" sz="1400" b="1" dirty="0">
                        <a:solidFill>
                          <a:schemeClr val="bg1"/>
                        </a:solidFill>
                        <a:latin typeface="Arabic Typesetting" pitchFamily="66" charset="-78"/>
                        <a:cs typeface="Traditional Arabic"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a:txBody>
                    <a:bodyPr/>
                    <a:lstStyle/>
                    <a:p>
                      <a:pPr algn="ctr" rtl="1">
                        <a:lnSpc>
                          <a:spcPts val="1700"/>
                        </a:lnSpc>
                        <a:spcAft>
                          <a:spcPts val="0"/>
                        </a:spcAft>
                      </a:pPr>
                      <a:r>
                        <a:rPr lang="ar-DZ" sz="1800" dirty="0">
                          <a:solidFill>
                            <a:schemeClr val="bg1"/>
                          </a:solidFill>
                          <a:latin typeface="Arabic Typesetting" pitchFamily="66" charset="-78"/>
                          <a:ea typeface="Times New Roman"/>
                          <a:cs typeface="Traditional Arabic" pitchFamily="2" charset="-78"/>
                        </a:rPr>
                        <a:t>يفهم خطابات منطوقة يغلب عليها النمطان الحواري والتوجيهي ويتجاوب معها.</a:t>
                      </a:r>
                      <a:endParaRPr lang="fr-FR" sz="1600" dirty="0">
                        <a:solidFill>
                          <a:schemeClr val="bg1"/>
                        </a:solidFill>
                        <a:latin typeface="Arabic Typesetting" pitchFamily="66" charset="-78"/>
                        <a:ea typeface="Times New Roman"/>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rtl="1">
                        <a:lnSpc>
                          <a:spcPct val="115000"/>
                        </a:lnSpc>
                        <a:spcAft>
                          <a:spcPts val="600"/>
                        </a:spcAft>
                      </a:pPr>
                      <a:r>
                        <a:rPr lang="ar-DZ" sz="1800" b="1" dirty="0">
                          <a:solidFill>
                            <a:schemeClr val="bg1"/>
                          </a:solidFill>
                          <a:latin typeface="Arabic Typesetting" pitchFamily="66" charset="-78"/>
                          <a:cs typeface="Traditional Arabic" pitchFamily="2" charset="-78"/>
                        </a:rPr>
                        <a:t>فهم  المنطوق</a:t>
                      </a:r>
                      <a:endParaRPr lang="fr-FR" sz="1400" dirty="0">
                        <a:solidFill>
                          <a:schemeClr val="bg1"/>
                        </a:solidFill>
                        <a:latin typeface="Arabic Typesetting" pitchFamily="66" charset="-78"/>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algn="ctr"/>
                      <a:endParaRPr lang="fr-FR" dirty="0"/>
                    </a:p>
                  </a:txBody>
                  <a:tcPr marL="89535" marR="89535" marT="0" marB="0"/>
                </a:tc>
              </a:tr>
              <a:tr h="981960">
                <a:tc vMerge="1">
                  <a:txBody>
                    <a:bodyPr/>
                    <a:lstStyle/>
                    <a:p>
                      <a:endParaRPr lang="fr-FR"/>
                    </a:p>
                  </a:txBody>
                  <a:tcPr/>
                </a:tc>
                <a:tc vMerge="1">
                  <a:txBody>
                    <a:bodyPr/>
                    <a:lstStyle/>
                    <a:p>
                      <a:endParaRPr lang="fr-FR"/>
                    </a:p>
                  </a:txBody>
                  <a:tcPr/>
                </a:tc>
                <a:tc>
                  <a:txBody>
                    <a:bodyPr/>
                    <a:lstStyle/>
                    <a:p>
                      <a:pPr algn="ctr" rtl="1">
                        <a:lnSpc>
                          <a:spcPts val="1700"/>
                        </a:lnSpc>
                        <a:spcAft>
                          <a:spcPts val="0"/>
                        </a:spcAft>
                      </a:pPr>
                      <a:r>
                        <a:rPr lang="ar-DZ" sz="1800" dirty="0">
                          <a:solidFill>
                            <a:schemeClr val="bg1"/>
                          </a:solidFill>
                          <a:latin typeface="Arabic Typesetting" pitchFamily="66" charset="-78"/>
                          <a:ea typeface="Times New Roman"/>
                          <a:cs typeface="Traditional Arabic" pitchFamily="2" charset="-78"/>
                        </a:rPr>
                        <a:t> يحاور ويناقش موضوعات مختلفة </a:t>
                      </a:r>
                      <a:r>
                        <a:rPr lang="ar-DZ" sz="1800" dirty="0" err="1">
                          <a:solidFill>
                            <a:schemeClr val="bg1"/>
                          </a:solidFill>
                          <a:latin typeface="Arabic Typesetting" pitchFamily="66" charset="-78"/>
                          <a:ea typeface="Times New Roman"/>
                          <a:cs typeface="Traditional Arabic" pitchFamily="2" charset="-78"/>
                        </a:rPr>
                        <a:t>و</a:t>
                      </a:r>
                      <a:r>
                        <a:rPr lang="ar-DZ" sz="1800" dirty="0">
                          <a:solidFill>
                            <a:schemeClr val="bg1"/>
                          </a:solidFill>
                          <a:latin typeface="Arabic Typesetting" pitchFamily="66" charset="-78"/>
                          <a:ea typeface="Times New Roman"/>
                          <a:cs typeface="Traditional Arabic" pitchFamily="2" charset="-78"/>
                        </a:rPr>
                        <a:t> يقدم </a:t>
                      </a:r>
                      <a:r>
                        <a:rPr lang="ar-DZ" sz="1800" b="0" dirty="0">
                          <a:solidFill>
                            <a:schemeClr val="bg1"/>
                          </a:solidFill>
                          <a:latin typeface="Arabic Typesetting" pitchFamily="66" charset="-78"/>
                          <a:ea typeface="Times New Roman"/>
                          <a:cs typeface="Traditional Arabic" pitchFamily="2" charset="-78"/>
                        </a:rPr>
                        <a:t>توجيهات، انطلاقا من سندات متنوعة في وضعيات تواصلية دالة.</a:t>
                      </a:r>
                      <a:endParaRPr lang="fr-FR" sz="1600" b="0" dirty="0">
                        <a:solidFill>
                          <a:schemeClr val="bg1"/>
                        </a:solidFill>
                        <a:latin typeface="Arabic Typesetting" pitchFamily="66" charset="-78"/>
                        <a:ea typeface="Times New Roman"/>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rtl="1">
                        <a:lnSpc>
                          <a:spcPct val="115000"/>
                        </a:lnSpc>
                        <a:spcAft>
                          <a:spcPts val="600"/>
                        </a:spcAft>
                      </a:pPr>
                      <a:r>
                        <a:rPr lang="ar-DZ" sz="1800" b="1" dirty="0">
                          <a:solidFill>
                            <a:schemeClr val="bg1"/>
                          </a:solidFill>
                          <a:latin typeface="Arabic Typesetting" pitchFamily="66" charset="-78"/>
                          <a:cs typeface="Traditional Arabic" pitchFamily="2" charset="-78"/>
                        </a:rPr>
                        <a:t>التعبير الشفوي</a:t>
                      </a:r>
                      <a:endParaRPr lang="fr-FR" sz="1400" dirty="0">
                        <a:solidFill>
                          <a:schemeClr val="bg1"/>
                        </a:solidFill>
                        <a:latin typeface="Arabic Typesetting" pitchFamily="66" charset="-78"/>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algn="ctr"/>
                      <a:endParaRPr lang="fr-FR" dirty="0"/>
                    </a:p>
                  </a:txBody>
                  <a:tcPr marL="89535" marR="89535" marT="0" marB="0"/>
                </a:tc>
              </a:tr>
              <a:tr h="1069216">
                <a:tc vMerge="1">
                  <a:txBody>
                    <a:bodyPr/>
                    <a:lstStyle/>
                    <a:p>
                      <a:endParaRPr lang="fr-FR"/>
                    </a:p>
                  </a:txBody>
                  <a:tcPr/>
                </a:tc>
                <a:tc vMerge="1">
                  <a:txBody>
                    <a:bodyPr/>
                    <a:lstStyle/>
                    <a:p>
                      <a:endParaRPr lang="fr-FR"/>
                    </a:p>
                  </a:txBody>
                  <a:tcPr/>
                </a:tc>
                <a:tc>
                  <a:txBody>
                    <a:bodyPr/>
                    <a:lstStyle/>
                    <a:p>
                      <a:pPr algn="ctr" rtl="1">
                        <a:lnSpc>
                          <a:spcPts val="1700"/>
                        </a:lnSpc>
                        <a:spcAft>
                          <a:spcPts val="0"/>
                        </a:spcAft>
                      </a:pPr>
                      <a:r>
                        <a:rPr lang="ar-DZ" sz="1800" b="0" dirty="0">
                          <a:solidFill>
                            <a:schemeClr val="bg1"/>
                          </a:solidFill>
                          <a:latin typeface="Arabic Typesetting" pitchFamily="66" charset="-78"/>
                          <a:ea typeface="Times New Roman"/>
                          <a:cs typeface="Traditional Arabic" pitchFamily="2" charset="-78"/>
                        </a:rPr>
                        <a:t>- يقرأ </a:t>
                      </a:r>
                      <a:r>
                        <a:rPr lang="ar-DZ" sz="1600" b="0" dirty="0">
                          <a:solidFill>
                            <a:schemeClr val="bg1"/>
                          </a:solidFill>
                          <a:latin typeface="Arabic Typesetting" pitchFamily="66" charset="-78"/>
                          <a:ea typeface="Times New Roman"/>
                          <a:cs typeface="Traditional Arabic" pitchFamily="2" charset="-78"/>
                        </a:rPr>
                        <a:t>نصوصا بسيطة، يغلب عليها النمطان الحواري والتوجيهي تتكوّن من عشر إلى أربعين كلمة مشكولة شكلا تامّـا قراءة سليمة ويفهمها</a:t>
                      </a:r>
                      <a:r>
                        <a:rPr lang="ar-DZ" sz="1800" b="0" dirty="0">
                          <a:solidFill>
                            <a:schemeClr val="bg1"/>
                          </a:solidFill>
                          <a:latin typeface="Arabic Typesetting" pitchFamily="66" charset="-78"/>
                          <a:ea typeface="Times New Roman"/>
                          <a:cs typeface="Traditional Arabic" pitchFamily="2" charset="-78"/>
                        </a:rPr>
                        <a:t>.</a:t>
                      </a:r>
                      <a:endParaRPr lang="fr-FR" sz="1400" b="0" dirty="0">
                        <a:solidFill>
                          <a:schemeClr val="bg1"/>
                        </a:solidFill>
                        <a:latin typeface="Arabic Typesetting" pitchFamily="66" charset="-78"/>
                        <a:ea typeface="Times New Roman"/>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102870" algn="r" rtl="1">
                        <a:lnSpc>
                          <a:spcPct val="115000"/>
                        </a:lnSpc>
                        <a:spcAft>
                          <a:spcPts val="600"/>
                        </a:spcAft>
                      </a:pPr>
                      <a:r>
                        <a:rPr lang="ar-DZ" sz="1800" b="1" dirty="0">
                          <a:solidFill>
                            <a:schemeClr val="bg1"/>
                          </a:solidFill>
                          <a:latin typeface="Arabic Typesetting" pitchFamily="66" charset="-78"/>
                          <a:cs typeface="Traditional Arabic" pitchFamily="2" charset="-78"/>
                        </a:rPr>
                        <a:t>فهم المكتوب (القراءة)</a:t>
                      </a:r>
                      <a:endParaRPr lang="fr-FR" sz="1400" dirty="0">
                        <a:solidFill>
                          <a:schemeClr val="bg1"/>
                        </a:solidFill>
                        <a:latin typeface="Arabic Typesetting" pitchFamily="66" charset="-78"/>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algn="ctr"/>
                      <a:endParaRPr lang="fr-FR" dirty="0"/>
                    </a:p>
                  </a:txBody>
                  <a:tcPr marL="89535" marR="89535" marT="0" marB="0"/>
                </a:tc>
              </a:tr>
              <a:tr h="1821229">
                <a:tc vMerge="1">
                  <a:txBody>
                    <a:bodyPr/>
                    <a:lstStyle/>
                    <a:p>
                      <a:endParaRPr lang="fr-FR"/>
                    </a:p>
                  </a:txBody>
                  <a:tcPr/>
                </a:tc>
                <a:tc vMerge="1">
                  <a:txBody>
                    <a:bodyPr/>
                    <a:lstStyle/>
                    <a:p>
                      <a:endParaRPr lang="fr-FR"/>
                    </a:p>
                  </a:txBody>
                  <a:tcPr/>
                </a:tc>
                <a:tc>
                  <a:txBody>
                    <a:bodyPr/>
                    <a:lstStyle/>
                    <a:p>
                      <a:pPr algn="ctr" rtl="1">
                        <a:lnSpc>
                          <a:spcPct val="100000"/>
                        </a:lnSpc>
                        <a:spcAft>
                          <a:spcPts val="0"/>
                        </a:spcAft>
                      </a:pPr>
                      <a:r>
                        <a:rPr lang="ar-DZ" sz="1800" dirty="0">
                          <a:solidFill>
                            <a:schemeClr val="bg1"/>
                          </a:solidFill>
                          <a:latin typeface="Arabic Typesetting" pitchFamily="66" charset="-78"/>
                          <a:ea typeface="Times New Roman"/>
                          <a:cs typeface="Traditional Arabic" pitchFamily="2" charset="-78"/>
                        </a:rPr>
                        <a:t>ينتج كتابة من أربع إلى ثماني جل  يغلب عليها النمطان الحواري و التوجيهي في وضعيات تواصلية </a:t>
                      </a:r>
                      <a:r>
                        <a:rPr lang="ar-DZ" sz="1800" dirty="0" smtClean="0">
                          <a:solidFill>
                            <a:schemeClr val="bg1"/>
                          </a:solidFill>
                          <a:latin typeface="Arabic Typesetting" pitchFamily="66" charset="-78"/>
                          <a:ea typeface="Times New Roman"/>
                          <a:cs typeface="Traditional Arabic" pitchFamily="2" charset="-78"/>
                        </a:rPr>
                        <a:t>دالة</a:t>
                      </a:r>
                      <a:endParaRPr lang="fr-FR" sz="1600" dirty="0">
                        <a:solidFill>
                          <a:schemeClr val="bg1"/>
                        </a:solidFill>
                        <a:latin typeface="Arabic Typesetting" pitchFamily="66" charset="-78"/>
                        <a:ea typeface="Times New Roman"/>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a:txBody>
                    <a:bodyPr/>
                    <a:lstStyle/>
                    <a:p>
                      <a:pPr algn="ctr" rtl="1">
                        <a:lnSpc>
                          <a:spcPct val="115000"/>
                        </a:lnSpc>
                        <a:spcAft>
                          <a:spcPts val="0"/>
                        </a:spcAft>
                      </a:pPr>
                      <a:r>
                        <a:rPr lang="ar-DZ" sz="1800" b="1" dirty="0">
                          <a:solidFill>
                            <a:schemeClr val="bg1"/>
                          </a:solidFill>
                          <a:latin typeface="Arabic Typesetting" pitchFamily="66" charset="-78"/>
                          <a:cs typeface="Traditional Arabic" pitchFamily="2" charset="-78"/>
                        </a:rPr>
                        <a:t>التعبير </a:t>
                      </a:r>
                      <a:r>
                        <a:rPr lang="ar-DZ" sz="1800" b="1" dirty="0" smtClean="0">
                          <a:solidFill>
                            <a:schemeClr val="bg1"/>
                          </a:solidFill>
                          <a:latin typeface="Arabic Typesetting" pitchFamily="66" charset="-78"/>
                          <a:cs typeface="Traditional Arabic" pitchFamily="2" charset="-78"/>
                        </a:rPr>
                        <a:t>الكتابي</a:t>
                      </a:r>
                      <a:endParaRPr lang="fr-FR" sz="1400" dirty="0">
                        <a:solidFill>
                          <a:schemeClr val="bg1"/>
                        </a:solidFill>
                        <a:latin typeface="Arabic Typesetting" pitchFamily="66" charset="-78"/>
                        <a:cs typeface="Traditional Arabic"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vMerge="1">
                  <a:txBody>
                    <a:bodyPr/>
                    <a:lstStyle/>
                    <a:p>
                      <a:pPr algn="ctr"/>
                      <a:endParaRPr lang="fr-FR" dirty="0"/>
                    </a:p>
                  </a:txBody>
                  <a:tcPr marL="89535" marR="89535" marT="0" marB="0"/>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520940" cy="54864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ar-DZ" sz="4000" dirty="0" smtClean="0">
                <a:latin typeface="Arabic Typesetting" pitchFamily="66" charset="-78"/>
                <a:cs typeface="Arabic Typesetting" pitchFamily="66" charset="-78"/>
              </a:rPr>
              <a:t>برامج السنة الأولى</a:t>
            </a:r>
            <a:endParaRPr lang="fr-FR" sz="4000" dirty="0">
              <a:latin typeface="Arabic Typesetting" pitchFamily="66" charset="-78"/>
              <a:cs typeface="Arabic Typesetting" pitchFamily="66" charset="-78"/>
            </a:endParaRPr>
          </a:p>
        </p:txBody>
      </p:sp>
      <p:sp>
        <p:nvSpPr>
          <p:cNvPr id="3" name="Espace réservé du contenu 2"/>
          <p:cNvSpPr>
            <a:spLocks noGrp="1"/>
          </p:cNvSpPr>
          <p:nvPr>
            <p:ph idx="1"/>
          </p:nvPr>
        </p:nvSpPr>
        <p:spPr>
          <a:xfrm>
            <a:off x="285688" y="1000108"/>
            <a:ext cx="8644030" cy="5543082"/>
          </a:xfrm>
        </p:spPr>
        <p:style>
          <a:lnRef idx="2">
            <a:schemeClr val="dk1"/>
          </a:lnRef>
          <a:fillRef idx="1">
            <a:schemeClr val="lt1"/>
          </a:fillRef>
          <a:effectRef idx="0">
            <a:schemeClr val="dk1"/>
          </a:effectRef>
          <a:fontRef idx="minor">
            <a:schemeClr val="dk1"/>
          </a:fontRef>
        </p:style>
        <p:txBody>
          <a:bodyPr>
            <a:normAutofit/>
          </a:bodyPr>
          <a:lstStyle/>
          <a:p>
            <a:pPr algn="r" rtl="1"/>
            <a:endParaRPr lang="ar-DZ" dirty="0" smtClean="0"/>
          </a:p>
          <a:p>
            <a:pPr algn="r" rtl="1"/>
            <a:endParaRPr lang="ar-DZ" dirty="0" smtClean="0"/>
          </a:p>
          <a:p>
            <a:pPr algn="r" rtl="1"/>
            <a:endParaRPr lang="ar-DZ" dirty="0" smtClean="0"/>
          </a:p>
          <a:p>
            <a:pPr algn="r" rtl="1"/>
            <a:endParaRPr lang="fr-FR" dirty="0" smtClean="0"/>
          </a:p>
          <a:p>
            <a:pPr algn="r" rtl="1"/>
            <a:endParaRPr lang="fr-FR" dirty="0" smtClean="0"/>
          </a:p>
          <a:p>
            <a:pPr algn="r" rtl="1"/>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67204760"/>
              </p:ext>
            </p:extLst>
          </p:nvPr>
        </p:nvGraphicFramePr>
        <p:xfrm>
          <a:off x="323528" y="692696"/>
          <a:ext cx="8572561" cy="5056936"/>
        </p:xfrm>
        <a:graphic>
          <a:graphicData uri="http://schemas.openxmlformats.org/drawingml/2006/table">
            <a:tbl>
              <a:tblPr firstRow="1" bandRow="1">
                <a:tableStyleId>{5C22544A-7EE6-4342-B048-85BDC9FD1C3A}</a:tableStyleId>
              </a:tblPr>
              <a:tblGrid>
                <a:gridCol w="6798147"/>
                <a:gridCol w="829606"/>
                <a:gridCol w="944808"/>
              </a:tblGrid>
              <a:tr h="1020797">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400" dirty="0" smtClean="0">
                          <a:latin typeface="Arabic Typesetting" pitchFamily="66" charset="-78"/>
                          <a:cs typeface="Arabic Typesetting" pitchFamily="66" charset="-78"/>
                        </a:rPr>
                        <a:t>يتواصل مشافهة بلغة  سليمة ويقرأ نصوصا بسيطة، يغلب عليها النمط الحواري تتكوّن من عشر إلى عشرين كلمة مشكولة شكلا تامّـا قراءة سليمة، وينتجها كتابة في وضعيات تواصلية دالة .</a:t>
                      </a:r>
                      <a:endParaRPr lang="fr-FR" sz="2400" dirty="0" smtClean="0">
                        <a:latin typeface="Arabic Typesetting" pitchFamily="66" charset="-78"/>
                        <a:cs typeface="Arabic Typesetting" pitchFamily="66" charset="-78"/>
                      </a:endParaRPr>
                    </a:p>
                  </a:txBody>
                  <a:tcPr/>
                </a:tc>
                <a:tc hMerge="1">
                  <a:txBody>
                    <a:bodyPr/>
                    <a:lstStyle/>
                    <a:p>
                      <a:pPr algn="r" rtl="1"/>
                      <a:endParaRPr lang="fr-FR" dirty="0">
                        <a:latin typeface="Arabic Typesetting" pitchFamily="66" charset="-78"/>
                        <a:cs typeface="Arabic Typesetting" pitchFamily="66"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Arabic Typesetting" pitchFamily="66" charset="-78"/>
                          <a:cs typeface="Arabic Typesetting" pitchFamily="66" charset="-78"/>
                        </a:rPr>
                        <a:t>نص الكفاءة الشاملة</a:t>
                      </a:r>
                      <a:endParaRPr lang="fr-FR" sz="2400" dirty="0" smtClean="0">
                        <a:solidFill>
                          <a:schemeClr val="tx1"/>
                        </a:solidFill>
                        <a:latin typeface="Arabic Typesetting" pitchFamily="66" charset="-78"/>
                        <a:cs typeface="Arabic Typesetting" pitchFamily="66" charset="-78"/>
                      </a:endParaRPr>
                    </a:p>
                  </a:txBody>
                  <a:tcPr>
                    <a:solidFill>
                      <a:schemeClr val="accent2">
                        <a:lumMod val="20000"/>
                        <a:lumOff val="80000"/>
                      </a:schemeClr>
                    </a:solidFill>
                  </a:tcPr>
                </a:tc>
              </a:tr>
              <a:tr h="622276">
                <a:tc>
                  <a:txBody>
                    <a:bodyPr/>
                    <a:lstStyle/>
                    <a:p>
                      <a:pPr algn="r" rtl="1"/>
                      <a:r>
                        <a:rPr lang="ar-DZ" sz="1600" b="1" dirty="0" smtClean="0">
                          <a:latin typeface="Arabic Typesetting" pitchFamily="66" charset="-78"/>
                          <a:cs typeface="Arabic Typesetting" pitchFamily="66" charset="-78"/>
                        </a:rPr>
                        <a:t>من خلال نصوص اللغة العربية :  يعتز بلغته / يقدر مكونات الهوية الجزائرية ويحترم رموزها / ينمي قيمه الخلقية والدينية والمدنية المستمدة من مكونات الهُوية الوطنية</a:t>
                      </a:r>
                      <a:endParaRPr lang="fr-FR" sz="1600" b="1" dirty="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الهوية الوطنية</a:t>
                      </a:r>
                      <a:endParaRPr lang="fr-FR" sz="1600" b="1" dirty="0" smtClean="0">
                        <a:latin typeface="Arabic Typesetting" pitchFamily="66" charset="-78"/>
                        <a:cs typeface="Arabic Typesetting" pitchFamily="66" charset="-78"/>
                      </a:endParaRPr>
                    </a:p>
                  </a:txBody>
                  <a:tcPr>
                    <a:solidFill>
                      <a:srgbClr val="92D050"/>
                    </a:solidFill>
                  </a:tcPr>
                </a:tc>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3200" b="0" dirty="0" smtClean="0">
                          <a:latin typeface="Arabic Typesetting" pitchFamily="66" charset="-78"/>
                          <a:cs typeface="Arabic Typesetting" pitchFamily="66" charset="-78"/>
                        </a:rPr>
                        <a:t>القيــــم</a:t>
                      </a:r>
                      <a:endParaRPr lang="fr-FR" sz="3200" b="0" dirty="0" smtClean="0">
                        <a:latin typeface="Arabic Typesetting" pitchFamily="66" charset="-78"/>
                        <a:cs typeface="Arabic Typesetting" pitchFamily="66" charset="-78"/>
                      </a:endParaRPr>
                    </a:p>
                    <a:p>
                      <a:pPr algn="r" rtl="1"/>
                      <a:endParaRPr lang="fr-FR" sz="3200" b="0" dirty="0">
                        <a:latin typeface="Arabic Typesetting" pitchFamily="66" charset="-78"/>
                        <a:cs typeface="Arabic Typesetting" pitchFamily="66" charset="-78"/>
                      </a:endParaRPr>
                    </a:p>
                  </a:txBody>
                  <a:tcPr vert="vert270">
                    <a:solidFill>
                      <a:schemeClr val="accent2">
                        <a:lumMod val="20000"/>
                        <a:lumOff val="80000"/>
                      </a:schemeClr>
                    </a:solidFill>
                  </a:tcPr>
                </a:tc>
              </a:tr>
              <a:tr h="66548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يتحلى بروح التعاون والتضامن والعمل الجماعي والصدق في التعامل، ويساهم في  الحياة الثقافية للمدرسة والحي أو القرية/ ينتهج أساليب الاستماع والحوار وينبذ العنصرية والعنف بمختلف أشكاله</a:t>
                      </a:r>
                      <a:endParaRPr lang="fr-FR" sz="1600" b="1" dirty="0" smtClean="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algn="r" rtl="1"/>
                      <a:r>
                        <a:rPr lang="ar-DZ" sz="1600" b="1" dirty="0" smtClean="0">
                          <a:latin typeface="Arabic Typesetting" pitchFamily="66" charset="-78"/>
                          <a:cs typeface="Arabic Typesetting" pitchFamily="66" charset="-78"/>
                        </a:rPr>
                        <a:t>المواطنة</a:t>
                      </a:r>
                      <a:endParaRPr lang="fr-FR" sz="1600" b="1" dirty="0">
                        <a:latin typeface="Arabic Typesetting" pitchFamily="66" charset="-78"/>
                        <a:cs typeface="Arabic Typesetting" pitchFamily="66" charset="-78"/>
                      </a:endParaRPr>
                    </a:p>
                  </a:txBody>
                  <a:tcPr>
                    <a:solidFill>
                      <a:srgbClr val="92D050"/>
                    </a:solidFill>
                  </a:tcPr>
                </a:tc>
                <a:tc vMerge="1">
                  <a:txBody>
                    <a:bodyPr/>
                    <a:lstStyle/>
                    <a:p>
                      <a:pPr algn="r" rtl="1"/>
                      <a:endParaRPr lang="fr-FR" dirty="0">
                        <a:latin typeface="Arabic Typesetting" pitchFamily="66" charset="-78"/>
                        <a:cs typeface="Arabic Typesetting" pitchFamily="66" charset="-78"/>
                      </a:endParaRPr>
                    </a:p>
                  </a:txBody>
                  <a:tcPr/>
                </a:tc>
              </a:tr>
              <a:tr h="67991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يحترم ثقافات وحضارات العالم، ويتقبل الاختلاف ويسعى إلى التعايش السلمي مع الآخرين بعد التعرف على الآداب الإقليمية والعالمية / يستخلص من تجارب الآخرين ما يمكنه من فهم عصره وبناء مستقبله</a:t>
                      </a: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التفتح على العالم</a:t>
                      </a:r>
                      <a:endParaRPr lang="fr-FR" sz="1600" b="1" dirty="0" smtClean="0">
                        <a:latin typeface="Arabic Typesetting" pitchFamily="66" charset="-78"/>
                        <a:cs typeface="Arabic Typesetting" pitchFamily="66" charset="-78"/>
                      </a:endParaRPr>
                    </a:p>
                  </a:txBody>
                  <a:tcPr>
                    <a:solidFill>
                      <a:srgbClr val="92D050"/>
                    </a:solidFill>
                  </a:tcPr>
                </a:tc>
                <a:tc vMerge="1">
                  <a:txBody>
                    <a:bodyPr/>
                    <a:lstStyle/>
                    <a:p>
                      <a:pPr algn="r" rtl="1"/>
                      <a:endParaRPr lang="fr-FR" dirty="0">
                        <a:latin typeface="Arabic Typesetting" pitchFamily="66" charset="-78"/>
                        <a:cs typeface="Arabic Typesetting" pitchFamily="66" charset="-78"/>
                      </a:endParaRPr>
                    </a:p>
                  </a:txBody>
                  <a:tcPr/>
                </a:tc>
              </a:tr>
              <a:tr h="36927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 يكتسب قدرات تعبيرية ( مشافهة وكتابة) / يتحكم في الآليات الأولية للقراءة</a:t>
                      </a:r>
                      <a:endParaRPr lang="fr-FR" sz="1600" b="1" dirty="0" smtClean="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طابع فكري</a:t>
                      </a:r>
                      <a:endParaRPr lang="fr-FR" sz="1600" b="1" dirty="0" smtClean="0">
                        <a:latin typeface="Arabic Typesetting" pitchFamily="66" charset="-78"/>
                        <a:cs typeface="Arabic Typesetting" pitchFamily="66" charset="-78"/>
                      </a:endParaRPr>
                    </a:p>
                  </a:txBody>
                  <a:tcPr>
                    <a:solidFill>
                      <a:srgbClr val="92D050"/>
                    </a:solidFill>
                  </a:tcPr>
                </a:tc>
                <a:tc rowSpan="4">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3200" dirty="0" smtClean="0">
                          <a:latin typeface="Arabic Typesetting" pitchFamily="66" charset="-78"/>
                          <a:cs typeface="Arabic Typesetting" pitchFamily="66" charset="-78"/>
                        </a:rPr>
                        <a:t>الكفاءات العرضية</a:t>
                      </a:r>
                      <a:endParaRPr lang="fr-FR" sz="3200" dirty="0" smtClean="0">
                        <a:latin typeface="Arabic Typesetting" pitchFamily="66" charset="-78"/>
                        <a:cs typeface="Arabic Typesetting" pitchFamily="66" charset="-78"/>
                      </a:endParaRPr>
                    </a:p>
                    <a:p>
                      <a:pPr algn="r" rtl="1"/>
                      <a:endParaRPr lang="fr-FR" sz="3200" dirty="0">
                        <a:latin typeface="Arabic Typesetting" pitchFamily="66" charset="-78"/>
                        <a:cs typeface="Arabic Typesetting" pitchFamily="66" charset="-78"/>
                      </a:endParaRPr>
                    </a:p>
                  </a:txBody>
                  <a:tcPr vert="vert270">
                    <a:solidFill>
                      <a:schemeClr val="accent2">
                        <a:lumMod val="20000"/>
                        <a:lumOff val="80000"/>
                      </a:schemeClr>
                    </a:solidFill>
                  </a:tcPr>
                </a:tc>
              </a:tr>
              <a:tr h="638961">
                <a:tc>
                  <a:txBody>
                    <a:bodyPr/>
                    <a:lstStyle/>
                    <a:p>
                      <a:pPr algn="r" rtl="1"/>
                      <a:r>
                        <a:rPr lang="ar-DZ" sz="1600" b="1" dirty="0" smtClean="0">
                          <a:latin typeface="Arabic Typesetting" pitchFamily="66" charset="-78"/>
                          <a:cs typeface="Arabic Typesetting" pitchFamily="66" charset="-78"/>
                        </a:rPr>
                        <a:t>يكسب المعطيات ويوظفها في التعبير الشفوي والكتابي / ينضبط مع الزمن المخصص لإنجاز الأنشطة / يتعرف على وسائل الإيصال والإعلام</a:t>
                      </a:r>
                      <a:endParaRPr lang="fr-FR" sz="1600" b="1" dirty="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طابع منهجي</a:t>
                      </a:r>
                      <a:endParaRPr lang="fr-FR" sz="1600" b="1" dirty="0" smtClean="0">
                        <a:latin typeface="Arabic Typesetting" pitchFamily="66" charset="-78"/>
                        <a:cs typeface="Arabic Typesetting" pitchFamily="66" charset="-78"/>
                      </a:endParaRPr>
                    </a:p>
                  </a:txBody>
                  <a:tcPr>
                    <a:solidFill>
                      <a:srgbClr val="92D050"/>
                    </a:solidFill>
                  </a:tcPr>
                </a:tc>
                <a:tc vMerge="1">
                  <a:txBody>
                    <a:bodyPr/>
                    <a:lstStyle/>
                    <a:p>
                      <a:pPr algn="r" rtl="1"/>
                      <a:endParaRPr lang="fr-FR" dirty="0">
                        <a:latin typeface="Arabic Typesetting" pitchFamily="66" charset="-78"/>
                        <a:cs typeface="Arabic Typesetting" pitchFamily="66" charset="-78"/>
                      </a:endParaRPr>
                    </a:p>
                  </a:txBody>
                  <a:tcPr/>
                </a:tc>
              </a:tr>
              <a:tr h="413989">
                <a:tc>
                  <a:txBody>
                    <a:bodyPr/>
                    <a:lstStyle/>
                    <a:p>
                      <a:pPr algn="r" rtl="1"/>
                      <a:r>
                        <a:rPr lang="ar-DZ" sz="1600" b="1" dirty="0" smtClean="0">
                          <a:latin typeface="Arabic Typesetting" pitchFamily="66" charset="-78"/>
                          <a:cs typeface="Arabic Typesetting" pitchFamily="66" charset="-78"/>
                        </a:rPr>
                        <a:t>يتعرف على الأساليب المناسبة للوضعية الحوارية والتوجيهية/ يستجيب للتعليمات الموجهة له/ يتجاوب مع الوضعيات </a:t>
                      </a:r>
                      <a:endParaRPr lang="fr-FR" sz="1600" b="1" dirty="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طابع تواصل</a:t>
                      </a:r>
                      <a:endParaRPr lang="fr-FR" sz="1600" b="1" dirty="0" smtClean="0">
                        <a:latin typeface="Arabic Typesetting" pitchFamily="66" charset="-78"/>
                        <a:cs typeface="Arabic Typesetting" pitchFamily="66" charset="-78"/>
                      </a:endParaRPr>
                    </a:p>
                  </a:txBody>
                  <a:tcPr>
                    <a:solidFill>
                      <a:srgbClr val="92D050"/>
                    </a:solidFill>
                  </a:tcPr>
                </a:tc>
                <a:tc vMerge="1">
                  <a:txBody>
                    <a:bodyPr/>
                    <a:lstStyle/>
                    <a:p>
                      <a:pPr algn="r" rtl="1"/>
                      <a:endParaRPr lang="fr-FR" dirty="0">
                        <a:latin typeface="Arabic Typesetting" pitchFamily="66" charset="-78"/>
                        <a:cs typeface="Arabic Typesetting" pitchFamily="66" charset="-78"/>
                      </a:endParaRPr>
                    </a:p>
                  </a:txBody>
                  <a:tcPr/>
                </a:tc>
              </a:tr>
              <a:tr h="646234">
                <a:tc>
                  <a:txBody>
                    <a:bodyPr/>
                    <a:lstStyle/>
                    <a:p>
                      <a:pPr algn="r" rtl="1"/>
                      <a:r>
                        <a:rPr lang="ar-DZ" sz="1600" b="1" dirty="0" smtClean="0">
                          <a:latin typeface="Arabic Typesetting" pitchFamily="66" charset="-78"/>
                          <a:cs typeface="Arabic Typesetting" pitchFamily="66" charset="-78"/>
                        </a:rPr>
                        <a:t>- يثبت ذاته واستقلاليته/ يكتسب معلومات لتحقيق مشروعه الشخصي </a:t>
                      </a:r>
                      <a:endParaRPr lang="fr-FR" sz="1600" b="1" dirty="0" smtClean="0">
                        <a:latin typeface="Arabic Typesetting" pitchFamily="66" charset="-78"/>
                        <a:cs typeface="Arabic Typesetting" pitchFamily="66" charset="-78"/>
                      </a:endParaRPr>
                    </a:p>
                    <a:p>
                      <a:pPr algn="r" rtl="1"/>
                      <a:r>
                        <a:rPr lang="ar-DZ" sz="1600" b="1" dirty="0" smtClean="0">
                          <a:latin typeface="Arabic Typesetting" pitchFamily="66" charset="-78"/>
                          <a:cs typeface="Arabic Typesetting" pitchFamily="66" charset="-78"/>
                        </a:rPr>
                        <a:t>/ يساهم في المبادرات المقترحة</a:t>
                      </a:r>
                      <a:endParaRPr lang="fr-FR" sz="1600" b="1" dirty="0" smtClean="0">
                        <a:latin typeface="Arabic Typesetting" pitchFamily="66" charset="-78"/>
                        <a:cs typeface="Arabic Typesetting" pitchFamily="66" charset="-78"/>
                      </a:endParaRPr>
                    </a:p>
                  </a:txBody>
                  <a:tcPr>
                    <a:solidFill>
                      <a:schemeClr val="accent3">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600" b="1" dirty="0" smtClean="0">
                          <a:latin typeface="Arabic Typesetting" pitchFamily="66" charset="-78"/>
                          <a:cs typeface="Arabic Typesetting" pitchFamily="66" charset="-78"/>
                        </a:rPr>
                        <a:t>طابع ش/واجتماعي</a:t>
                      </a:r>
                      <a:endParaRPr lang="fr-FR" sz="1600" b="1" dirty="0" smtClean="0">
                        <a:latin typeface="Arabic Typesetting" pitchFamily="66" charset="-78"/>
                        <a:cs typeface="Arabic Typesetting" pitchFamily="66" charset="-78"/>
                      </a:endParaRPr>
                    </a:p>
                  </a:txBody>
                  <a:tcPr>
                    <a:solidFill>
                      <a:srgbClr val="92D050"/>
                    </a:solidFill>
                  </a:tcPr>
                </a:tc>
                <a:tc vMerge="1">
                  <a:txBody>
                    <a:bodyPr/>
                    <a:lstStyle/>
                    <a:p>
                      <a:pPr algn="r" rtl="1"/>
                      <a:endParaRPr lang="fr-FR" dirty="0">
                        <a:latin typeface="Arabic Typesetting" pitchFamily="66" charset="-78"/>
                        <a:cs typeface="Arabic Typesetting" pitchFamily="66" charset="-78"/>
                      </a:endParaRPr>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520940" cy="69269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ar-DZ" sz="4000" dirty="0" smtClean="0">
                <a:latin typeface="Arabic Typesetting" pitchFamily="66" charset="-78"/>
                <a:cs typeface="Arabic Typesetting" pitchFamily="66" charset="-78"/>
              </a:rPr>
              <a:t>برنامج السنــة الأولــى</a:t>
            </a:r>
            <a:endParaRPr lang="fr-FR" sz="4000" dirty="0">
              <a:latin typeface="Arabic Typesetting" pitchFamily="66" charset="-78"/>
              <a:cs typeface="Arabic Typesetting" pitchFamily="66" charset="-78"/>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08388927"/>
              </p:ext>
            </p:extLst>
          </p:nvPr>
        </p:nvGraphicFramePr>
        <p:xfrm>
          <a:off x="214313" y="764704"/>
          <a:ext cx="8715378" cy="5904656"/>
        </p:xfrm>
        <a:graphic>
          <a:graphicData uri="http://schemas.openxmlformats.org/drawingml/2006/table">
            <a:tbl>
              <a:tblPr firstRow="1" bandRow="1">
                <a:tableStyleId>{5C22544A-7EE6-4342-B048-85BDC9FD1C3A}</a:tableStyleId>
              </a:tblPr>
              <a:tblGrid>
                <a:gridCol w="2629495"/>
                <a:gridCol w="1296144"/>
                <a:gridCol w="1440160"/>
                <a:gridCol w="1224136"/>
                <a:gridCol w="1268214"/>
                <a:gridCol w="857229"/>
              </a:tblGrid>
              <a:tr h="1086875">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b="1" dirty="0" smtClean="0">
                          <a:solidFill>
                            <a:schemeClr val="bg1"/>
                          </a:solidFill>
                          <a:latin typeface="Arabic Typesetting" pitchFamily="66" charset="-78"/>
                          <a:ea typeface="Times New Roman"/>
                          <a:cs typeface="Arabic Typesetting" pitchFamily="66" charset="-78"/>
                        </a:rPr>
                        <a:t>معايير ومؤشّرات التقويم</a:t>
                      </a:r>
                      <a:endParaRPr lang="fr-FR" sz="1400" dirty="0" smtClean="0">
                        <a:solidFill>
                          <a:schemeClr val="bg1"/>
                        </a:solidFill>
                        <a:latin typeface="Arabic Typesetting" pitchFamily="66" charset="-78"/>
                        <a:ea typeface="Times New Roman"/>
                        <a:cs typeface="Arabic Typesetting" pitchFamily="66" charset="-78"/>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chemeClr val="bg1"/>
                          </a:solidFill>
                          <a:latin typeface="Arabic Typesetting" pitchFamily="66" charset="-78"/>
                          <a:ea typeface="Times New Roman"/>
                          <a:cs typeface="Arabic Typesetting" pitchFamily="66" charset="-78"/>
                        </a:rPr>
                        <a:t>أنماط لوضعيات تعلّمية</a:t>
                      </a:r>
                      <a:endParaRPr lang="fr-FR" sz="14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r>
                        <a:rPr lang="ar-DZ" sz="1800" dirty="0" smtClean="0">
                          <a:solidFill>
                            <a:schemeClr val="bg1"/>
                          </a:solidFill>
                          <a:latin typeface="Arabic Typesetting" pitchFamily="66" charset="-78"/>
                          <a:ea typeface="Times New Roman"/>
                          <a:cs typeface="Arabic Typesetting" pitchFamily="66" charset="-78"/>
                        </a:rPr>
                        <a:t>المحتويات المعرفية</a:t>
                      </a:r>
                      <a:endParaRPr lang="fr-FR" sz="14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2000" dirty="0" smtClean="0">
                          <a:solidFill>
                            <a:schemeClr val="bg1"/>
                          </a:solidFill>
                          <a:latin typeface="Arabic Typesetting" pitchFamily="66" charset="-78"/>
                          <a:ea typeface="Times New Roman"/>
                          <a:cs typeface="Arabic Typesetting" pitchFamily="66" charset="-78"/>
                        </a:rPr>
                        <a:t>مركبات </a:t>
                      </a:r>
                      <a:r>
                        <a:rPr lang="ar-DZ" sz="1800" dirty="0" smtClean="0">
                          <a:solidFill>
                            <a:schemeClr val="bg1"/>
                          </a:solidFill>
                          <a:latin typeface="Arabic Typesetting" pitchFamily="66" charset="-78"/>
                          <a:ea typeface="Times New Roman"/>
                          <a:cs typeface="Arabic Typesetting" pitchFamily="66" charset="-78"/>
                        </a:rPr>
                        <a:t>الكفاءة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chemeClr val="bg1"/>
                          </a:solidFill>
                          <a:latin typeface="Arabic Typesetting" pitchFamily="66" charset="-78"/>
                          <a:ea typeface="Times New Roman"/>
                          <a:cs typeface="Arabic Typesetting" pitchFamily="66" charset="-78"/>
                        </a:rPr>
                        <a:t>الكفاءات الختامية</a:t>
                      </a:r>
                      <a:endParaRPr lang="fr-FR" sz="14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b="1" dirty="0" smtClean="0">
                          <a:solidFill>
                            <a:schemeClr val="bg1"/>
                          </a:solidFill>
                          <a:latin typeface="Arabic Typesetting" pitchFamily="66" charset="-78"/>
                          <a:ea typeface="Times New Roman"/>
                          <a:cs typeface="Arabic Typesetting" pitchFamily="66" charset="-78"/>
                        </a:rPr>
                        <a:t>الميدان</a:t>
                      </a:r>
                      <a:endParaRPr lang="fr-FR" sz="14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r>
              <a:tr h="1046620">
                <a:tc>
                  <a:txBody>
                    <a:bodyPr/>
                    <a:lstStyle/>
                    <a:p>
                      <a:pPr algn="r" rtl="1">
                        <a:lnSpc>
                          <a:spcPct val="115000"/>
                        </a:lnSpc>
                        <a:spcAft>
                          <a:spcPts val="0"/>
                        </a:spcAft>
                      </a:pPr>
                      <a:r>
                        <a:rPr lang="ar-SA" sz="1300">
                          <a:latin typeface="Calibri"/>
                          <a:ea typeface="Times New Roman"/>
                          <a:cs typeface="Traditional Arabic"/>
                        </a:rPr>
                        <a:t>*</a:t>
                      </a:r>
                      <a:r>
                        <a:rPr lang="ar-SA" sz="1300">
                          <a:latin typeface="Calibri"/>
                          <a:ea typeface="Times New Roman"/>
                          <a:cs typeface="Simplified Arabic"/>
                        </a:rPr>
                        <a:t>فهم المعنى العام لنصوص منطوقة ذات دلالة  </a:t>
                      </a:r>
                      <a:endParaRPr lang="fr-FR" sz="1100" dirty="0">
                        <a:latin typeface="Calibri"/>
                        <a:ea typeface="Times New Roman"/>
                        <a:cs typeface="Arial"/>
                      </a:endParaRPr>
                    </a:p>
                    <a:p>
                      <a:pPr algn="r" rtl="1">
                        <a:lnSpc>
                          <a:spcPct val="115000"/>
                        </a:lnSpc>
                        <a:spcAft>
                          <a:spcPts val="0"/>
                        </a:spcAft>
                      </a:pPr>
                      <a:r>
                        <a:rPr lang="ar-SA" sz="1300">
                          <a:latin typeface="Calibri"/>
                          <a:ea typeface="Times New Roman"/>
                          <a:cs typeface="Simplified Arabic"/>
                        </a:rPr>
                        <a:t>ا*لحصول على معلومات محدّدة من نصوص منطوقة ذات دلالة</a:t>
                      </a:r>
                      <a:endParaRPr lang="fr-FR" sz="1100" dirty="0">
                        <a:latin typeface="Calibri"/>
                        <a:ea typeface="Times New Roman"/>
                        <a:cs typeface="Arial"/>
                      </a:endParaRPr>
                    </a:p>
                    <a:p>
                      <a:pPr algn="r" rtl="1">
                        <a:lnSpc>
                          <a:spcPts val="1600"/>
                        </a:lnSpc>
                        <a:spcAft>
                          <a:spcPts val="1000"/>
                        </a:spcAft>
                      </a:pPr>
                      <a:r>
                        <a:rPr lang="ar-SA" sz="1300">
                          <a:latin typeface="Calibri"/>
                          <a:ea typeface="Times New Roman"/>
                          <a:cs typeface="Simplified Arabic"/>
                        </a:rPr>
                        <a:t>*فهم تسلسل الأحداث في النص المنطوق</a:t>
                      </a: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r" rtl="1">
                        <a:lnSpc>
                          <a:spcPts val="1600"/>
                        </a:lnSpc>
                        <a:spcAft>
                          <a:spcPts val="0"/>
                        </a:spcAft>
                      </a:pPr>
                      <a:r>
                        <a:rPr lang="ar-DZ" sz="1300">
                          <a:latin typeface="Calibri"/>
                          <a:ea typeface="Times New Roman"/>
                          <a:cs typeface="Simplified Arabic"/>
                        </a:rPr>
                        <a:t>1.</a:t>
                      </a:r>
                      <a:r>
                        <a:rPr lang="ar-SA" sz="1300">
                          <a:latin typeface="Calibri"/>
                          <a:ea typeface="Times New Roman"/>
                          <a:cs typeface="Simplified Arabic"/>
                        </a:rPr>
                        <a:t> وضعيات إصغاء لمنطوق </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r" rtl="1"/>
                      <a:r>
                        <a:rPr lang="ar-DZ" sz="2000" kern="1200" dirty="0" smtClean="0">
                          <a:solidFill>
                            <a:schemeClr val="dk1"/>
                          </a:solidFill>
                          <a:latin typeface="Arabic Typesetting" pitchFamily="66" charset="-78"/>
                          <a:ea typeface="+mn-ea"/>
                          <a:cs typeface="Arabic Typesetting" pitchFamily="66" charset="-78"/>
                        </a:rPr>
                        <a:t>نصوص شفهية يغلب عليها النمط الحـواري ؛</a:t>
                      </a:r>
                      <a:endParaRPr lang="fr-FR" sz="2000" kern="1200" dirty="0" smtClean="0">
                        <a:solidFill>
                          <a:schemeClr val="dk1"/>
                        </a:solidFill>
                        <a:latin typeface="Arabic Typesetting" pitchFamily="66" charset="-78"/>
                        <a:ea typeface="+mn-ea"/>
                        <a:cs typeface="Arabic Typesetting" pitchFamily="66" charset="-78"/>
                      </a:endParaRPr>
                    </a:p>
                    <a:p>
                      <a:pPr algn="r" rtl="1"/>
                      <a:r>
                        <a:rPr lang="ar-DZ" sz="2000" kern="1200" dirty="0" smtClean="0">
                          <a:solidFill>
                            <a:schemeClr val="dk1"/>
                          </a:solidFill>
                          <a:latin typeface="Arabic Typesetting" pitchFamily="66" charset="-78"/>
                          <a:ea typeface="+mn-ea"/>
                          <a:cs typeface="Arabic Typesetting" pitchFamily="66" charset="-78"/>
                        </a:rPr>
                        <a:t>ـ جمل استفهامية وتعجّبيـة ؛</a:t>
                      </a:r>
                      <a:endParaRPr lang="fr-FR" sz="2000" kern="1200" dirty="0" smtClean="0">
                        <a:solidFill>
                          <a:schemeClr val="dk1"/>
                        </a:solidFill>
                        <a:latin typeface="Arabic Typesetting" pitchFamily="66" charset="-78"/>
                        <a:ea typeface="+mn-ea"/>
                        <a:cs typeface="Arabic Typesetting" pitchFamily="66" charset="-78"/>
                      </a:endParaRPr>
                    </a:p>
                    <a:p>
                      <a:pPr algn="r" rtl="1"/>
                      <a:r>
                        <a:rPr lang="fr-FR" sz="2000" b="1" kern="1200" dirty="0" smtClean="0">
                          <a:solidFill>
                            <a:schemeClr val="dk1"/>
                          </a:solidFill>
                          <a:latin typeface="Arabic Typesetting" pitchFamily="66" charset="-78"/>
                          <a:ea typeface="+mn-ea"/>
                          <a:cs typeface="Arabic Typesetting" pitchFamily="66" charset="-78"/>
                        </a:rPr>
                        <a:t>.</a:t>
                      </a:r>
                      <a:r>
                        <a:rPr lang="ar-DZ" sz="2000" kern="1200" dirty="0" smtClean="0">
                          <a:solidFill>
                            <a:schemeClr val="dk1"/>
                          </a:solidFill>
                          <a:latin typeface="Arabic Typesetting" pitchFamily="66" charset="-78"/>
                          <a:ea typeface="+mn-ea"/>
                          <a:cs typeface="Arabic Typesetting" pitchFamily="66" charset="-78"/>
                        </a:rPr>
                        <a:t> نصوص تتوفّر على كلمات تحتوي على أصوات متنوعة؛</a:t>
                      </a:r>
                      <a:endParaRPr lang="fr-FR" sz="2000" kern="1200" dirty="0" smtClean="0">
                        <a:solidFill>
                          <a:schemeClr val="dk1"/>
                        </a:solidFill>
                        <a:latin typeface="Arabic Typesetting" pitchFamily="66" charset="-78"/>
                        <a:ea typeface="+mn-ea"/>
                        <a:cs typeface="Arabic Typesetting" pitchFamily="66" charset="-78"/>
                      </a:endParaRPr>
                    </a:p>
                    <a:p>
                      <a:pPr algn="r"/>
                      <a:r>
                        <a:rPr lang="ar-DZ" sz="2000" kern="1200" dirty="0" smtClean="0">
                          <a:solidFill>
                            <a:schemeClr val="dk1"/>
                          </a:solidFill>
                          <a:latin typeface="Arabic Typesetting" pitchFamily="66" charset="-78"/>
                          <a:ea typeface="+mn-ea"/>
                          <a:cs typeface="Arabic Typesetting" pitchFamily="66" charset="-78"/>
                        </a:rPr>
                        <a:t>ـ رصيد لغوي ملائم للوضعيات التواصلية البسيطة</a:t>
                      </a:r>
                      <a:endParaRPr lang="fr-FR" sz="1400" dirty="0" smtClean="0">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lnSpc>
                          <a:spcPct val="115000"/>
                        </a:lnSpc>
                        <a:spcAft>
                          <a:spcPts val="0"/>
                        </a:spcAft>
                      </a:pPr>
                      <a:r>
                        <a:rPr lang="ar-SA" sz="1300">
                          <a:latin typeface="Calibri"/>
                          <a:ea typeface="Times New Roman"/>
                          <a:cs typeface="Simplified Arabic"/>
                        </a:rPr>
                        <a:t>* فهم المعنى الظاهر في النص المنطوق/استخراج معلومات</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127635" marR="0" indent="-127635" algn="ctr" defTabSz="914400" rtl="1" eaLnBrk="1" fontAlgn="auto" latinLnBrk="0" hangingPunct="1">
                        <a:lnSpc>
                          <a:spcPct val="150000"/>
                        </a:lnSpc>
                        <a:spcBef>
                          <a:spcPts val="0"/>
                        </a:spcBef>
                        <a:spcAft>
                          <a:spcPts val="0"/>
                        </a:spcAft>
                        <a:buClrTx/>
                        <a:buSzTx/>
                        <a:buFontTx/>
                        <a:buNone/>
                        <a:tabLst>
                          <a:tab pos="100965" algn="r"/>
                        </a:tabLst>
                        <a:defRPr/>
                      </a:pPr>
                      <a:r>
                        <a:rPr lang="ar-DZ" sz="2400" kern="1200" dirty="0" smtClean="0">
                          <a:solidFill>
                            <a:schemeClr val="dk1"/>
                          </a:solidFill>
                          <a:latin typeface="Arabic Typesetting" pitchFamily="66" charset="-78"/>
                          <a:ea typeface="+mn-ea"/>
                          <a:cs typeface="Arabic Typesetting" pitchFamily="66" charset="-78"/>
                        </a:rPr>
                        <a:t>يفهم خطابات منطوقة يغلب عليها النمط الحواري </a:t>
                      </a:r>
                      <a:endParaRPr lang="fr-FR" sz="2400" kern="1200" dirty="0" smtClean="0">
                        <a:solidFill>
                          <a:schemeClr val="dk1"/>
                        </a:solidFill>
                        <a:latin typeface="Arabic Typesetting" pitchFamily="66" charset="-78"/>
                        <a:ea typeface="+mn-ea"/>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a:lnSpc>
                          <a:spcPct val="115000"/>
                        </a:lnSpc>
                        <a:spcBef>
                          <a:spcPts val="3000"/>
                        </a:spcBef>
                        <a:spcAft>
                          <a:spcPts val="1000"/>
                        </a:spcAft>
                      </a:pPr>
                      <a:r>
                        <a:rPr lang="ar-DZ" sz="1600" b="1" dirty="0" smtClean="0">
                          <a:latin typeface="Arabic Typesetting" pitchFamily="66" charset="-78"/>
                          <a:ea typeface="Times New Roman"/>
                          <a:cs typeface="Arabic Typesetting" pitchFamily="66" charset="-78"/>
                        </a:rPr>
                        <a:t>فهم المنطوق</a:t>
                      </a:r>
                      <a:endParaRPr lang="fr-FR" sz="1400" dirty="0" smtClean="0">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9CCFF"/>
                    </a:solidFill>
                  </a:tcPr>
                </a:tc>
              </a:tr>
              <a:tr h="1231443">
                <a:tc>
                  <a:txBody>
                    <a:bodyPr/>
                    <a:lstStyle/>
                    <a:p>
                      <a:pPr algn="r" rtl="1">
                        <a:lnSpc>
                          <a:spcPct val="115000"/>
                        </a:lnSpc>
                        <a:spcAft>
                          <a:spcPts val="0"/>
                        </a:spcAft>
                      </a:pPr>
                      <a:r>
                        <a:rPr lang="ar-SA" sz="1300">
                          <a:latin typeface="Calibri"/>
                          <a:ea typeface="Times New Roman"/>
                          <a:cs typeface="Simplified Arabic"/>
                        </a:rPr>
                        <a:t>فهم معاني كلمات غير مألوفة بالاعتماد على نبرة الصوت والسياق</a:t>
                      </a:r>
                      <a:r>
                        <a:rPr lang="fr-FR" sz="1300" dirty="0">
                          <a:latin typeface="Simplified Arabic"/>
                          <a:ea typeface="Times New Roman"/>
                          <a:cs typeface="Arial"/>
                        </a:rPr>
                        <a:t>.</a:t>
                      </a:r>
                      <a:endParaRPr lang="fr-FR" sz="1100" dirty="0">
                        <a:latin typeface="Calibri"/>
                        <a:ea typeface="Times New Roman"/>
                        <a:cs typeface="Arial"/>
                      </a:endParaRPr>
                    </a:p>
                    <a:p>
                      <a:pPr algn="r" rtl="1">
                        <a:lnSpc>
                          <a:spcPct val="115000"/>
                        </a:lnSpc>
                        <a:spcAft>
                          <a:spcPts val="0"/>
                        </a:spcAft>
                      </a:pPr>
                      <a:r>
                        <a:rPr lang="fr-FR" sz="1300" dirty="0">
                          <a:latin typeface="Simplified Arabic"/>
                          <a:ea typeface="Times New Roman"/>
                          <a:cs typeface="Arial"/>
                        </a:rPr>
                        <a:t>* </a:t>
                      </a:r>
                      <a:r>
                        <a:rPr lang="ar-SA" sz="1300">
                          <a:latin typeface="Calibri"/>
                          <a:ea typeface="Times New Roman"/>
                          <a:cs typeface="Simplified Arabic"/>
                        </a:rPr>
                        <a:t>تمييز الحقيقة من الخيال في النصّ المنطوق</a:t>
                      </a:r>
                      <a:r>
                        <a:rPr lang="fr-FR" sz="1300" dirty="0">
                          <a:latin typeface="Simplified Arabic"/>
                          <a:ea typeface="Times New Roman"/>
                          <a:cs typeface="Arial"/>
                        </a:rPr>
                        <a:t>.</a:t>
                      </a:r>
                      <a:endParaRPr lang="fr-FR" sz="1100" dirty="0">
                        <a:latin typeface="Calibri"/>
                        <a:ea typeface="Times New Roman"/>
                        <a:cs typeface="Arial"/>
                      </a:endParaRPr>
                    </a:p>
                    <a:p>
                      <a:pPr algn="r" rtl="1">
                        <a:lnSpc>
                          <a:spcPct val="115000"/>
                        </a:lnSpc>
                        <a:spcAft>
                          <a:spcPts val="0"/>
                        </a:spcAft>
                      </a:pPr>
                      <a:r>
                        <a:rPr lang="ar-SA" sz="1300">
                          <a:latin typeface="Calibri"/>
                          <a:ea typeface="Times New Roman"/>
                          <a:cs typeface="Simplified Arabic"/>
                        </a:rPr>
                        <a:t>* فهم العناصر التعبيرية  في النص المنطوق</a:t>
                      </a: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760" marR="71755" indent="-111760" algn="ctr" rtl="1">
                        <a:lnSpc>
                          <a:spcPts val="1600"/>
                        </a:lnSpc>
                        <a:spcAft>
                          <a:spcPts val="0"/>
                        </a:spcAft>
                      </a:pPr>
                      <a:r>
                        <a:rPr lang="ar-DZ" sz="1300">
                          <a:latin typeface="Times New Roman"/>
                          <a:ea typeface="Times New Roman"/>
                          <a:cs typeface="Simplified Arabic"/>
                        </a:rPr>
                        <a:t>2. </a:t>
                      </a:r>
                      <a:r>
                        <a:rPr lang="ar-DZ" sz="1300">
                          <a:latin typeface="Times New Roman"/>
                          <a:ea typeface="SimSun"/>
                          <a:cs typeface="Simplified Arabic"/>
                        </a:rPr>
                        <a:t>وضعيات للفهم انطلاقا من سندات متنوعة (صور، مشاهد ...)</a:t>
                      </a:r>
                      <a:endParaRPr lang="fr-FR" sz="1600" dirty="0">
                        <a:latin typeface="Times New Roman"/>
                        <a:ea typeface="SimSun"/>
                        <a:cs typeface="Arabic Transparen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c>
                  <a:txBody>
                    <a:bodyPr/>
                    <a:lstStyle/>
                    <a:p>
                      <a:pPr algn="r" rtl="1">
                        <a:lnSpc>
                          <a:spcPct val="115000"/>
                        </a:lnSpc>
                        <a:spcAft>
                          <a:spcPts val="0"/>
                        </a:spcAft>
                      </a:pPr>
                      <a:r>
                        <a:rPr lang="ar-SA" sz="1300" dirty="0">
                          <a:latin typeface="Calibri"/>
                          <a:ea typeface="Times New Roman"/>
                          <a:cs typeface="Simplified Arabic"/>
                        </a:rPr>
                        <a:t>*  فهم المعنى الضمني استنتاج (أحكام، بيانات، تفسيرات...)</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27635" indent="-127635" algn="ctr" rtl="1">
                        <a:lnSpc>
                          <a:spcPts val="1800"/>
                        </a:lnSpc>
                        <a:spcAft>
                          <a:spcPts val="0"/>
                        </a:spcAf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1308275">
                <a:tc>
                  <a:txBody>
                    <a:bodyPr/>
                    <a:lstStyle/>
                    <a:p>
                      <a:pPr algn="r" rtl="1">
                        <a:lnSpc>
                          <a:spcPct val="115000"/>
                        </a:lnSpc>
                        <a:spcAft>
                          <a:spcPts val="0"/>
                        </a:spcAft>
                      </a:pPr>
                      <a:r>
                        <a:rPr lang="fr-FR" sz="1300" dirty="0">
                          <a:latin typeface="Simplified Arabic"/>
                          <a:ea typeface="Times New Roman"/>
                          <a:cs typeface="Arial"/>
                        </a:rPr>
                        <a:t>*</a:t>
                      </a:r>
                      <a:r>
                        <a:rPr lang="ar-SA" sz="1300">
                          <a:latin typeface="Calibri"/>
                          <a:ea typeface="Times New Roman"/>
                          <a:cs typeface="Simplified Arabic"/>
                        </a:rPr>
                        <a:t>الربط بين النص المنطوق و المكتسبات القبلية</a:t>
                      </a:r>
                      <a:endParaRPr lang="fr-FR" sz="1100" dirty="0">
                        <a:latin typeface="Calibri"/>
                        <a:ea typeface="Times New Roman"/>
                        <a:cs typeface="Arial"/>
                      </a:endParaRPr>
                    </a:p>
                    <a:p>
                      <a:pPr algn="r" rtl="1">
                        <a:lnSpc>
                          <a:spcPct val="115000"/>
                        </a:lnSpc>
                        <a:spcAft>
                          <a:spcPts val="0"/>
                        </a:spcAft>
                      </a:pPr>
                      <a:r>
                        <a:rPr lang="ar-SA" sz="1300">
                          <a:latin typeface="Calibri"/>
                          <a:ea typeface="Times New Roman"/>
                          <a:cs typeface="Simplified Arabic"/>
                        </a:rPr>
                        <a:t>* تطبيق تعليمات وإرشادات</a:t>
                      </a:r>
                      <a:r>
                        <a:rPr lang="ar-DZ" sz="1300">
                          <a:latin typeface="Calibri"/>
                          <a:ea typeface="Times New Roman"/>
                          <a:cs typeface="Simplified Arabic"/>
                        </a:rPr>
                        <a:t> ال</a:t>
                      </a:r>
                      <a:r>
                        <a:rPr lang="ar-SA" sz="1300">
                          <a:latin typeface="Calibri"/>
                          <a:ea typeface="Times New Roman"/>
                          <a:cs typeface="Simplified Arabic"/>
                        </a:rPr>
                        <a:t>نصّ المنطوق في الواقع المعيش </a:t>
                      </a:r>
                      <a:endParaRPr lang="fr-FR" sz="1100" dirty="0">
                        <a:latin typeface="Calibri"/>
                        <a:ea typeface="Times New Roman"/>
                        <a:cs typeface="Arial"/>
                      </a:endParaRPr>
                    </a:p>
                    <a:p>
                      <a:pPr algn="r" rtl="1">
                        <a:lnSpc>
                          <a:spcPct val="115000"/>
                        </a:lnSpc>
                        <a:spcAft>
                          <a:spcPts val="0"/>
                        </a:spcAft>
                      </a:pPr>
                      <a:r>
                        <a:rPr lang="ar-SA" sz="1300">
                          <a:latin typeface="Calibri"/>
                          <a:ea typeface="Times New Roman"/>
                          <a:cs typeface="Simplified Arabic"/>
                        </a:rPr>
                        <a:t>*تحديد أساليب الحوار المستعملة في النص المنطوق</a:t>
                      </a: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ts val="1600"/>
                        </a:lnSpc>
                        <a:spcAft>
                          <a:spcPts val="1000"/>
                        </a:spcAft>
                      </a:pPr>
                      <a:r>
                        <a:rPr lang="ar-SA" sz="1300">
                          <a:latin typeface="Calibri"/>
                          <a:ea typeface="Times New Roman"/>
                          <a:cs typeface="Simplified Arabic"/>
                        </a:rPr>
                        <a:t>3.وضعيات لتعلّم الإدماج</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c>
                  <a:txBody>
                    <a:bodyPr/>
                    <a:lstStyle/>
                    <a:p>
                      <a:pPr marL="111760" indent="-111760" algn="r" rtl="1">
                        <a:lnSpc>
                          <a:spcPct val="115000"/>
                        </a:lnSpc>
                        <a:spcAft>
                          <a:spcPts val="0"/>
                        </a:spcAft>
                      </a:pPr>
                      <a:r>
                        <a:rPr lang="ar-SA" sz="1300" dirty="0">
                          <a:latin typeface="Calibri"/>
                          <a:ea typeface="Times New Roman"/>
                          <a:cs typeface="Simplified Arabic"/>
                        </a:rPr>
                        <a:t>* تفسير ودمج أفكار ومعلومات</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11760" indent="-111760" algn="ctr" rtl="1">
                        <a:lnSpc>
                          <a:spcPts val="1800"/>
                        </a:lnSpc>
                        <a:spcAft>
                          <a:spcPts val="0"/>
                        </a:spcAf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1231443">
                <a:tc>
                  <a:txBody>
                    <a:bodyPr/>
                    <a:lstStyle/>
                    <a:p>
                      <a:pPr algn="r" rtl="1">
                        <a:lnSpc>
                          <a:spcPct val="115000"/>
                        </a:lnSpc>
                        <a:spcAft>
                          <a:spcPts val="0"/>
                        </a:spcAft>
                      </a:pPr>
                      <a:r>
                        <a:rPr lang="ar-SA" sz="1300" dirty="0">
                          <a:latin typeface="Calibri"/>
                          <a:ea typeface="Times New Roman"/>
                          <a:cs typeface="Simplified Arabic"/>
                        </a:rPr>
                        <a:t>* إصدار أحكام على النصّ المنطوق</a:t>
                      </a:r>
                      <a:r>
                        <a:rPr lang="fr-FR" sz="1300" dirty="0">
                          <a:latin typeface="Simplified Arabic"/>
                          <a:ea typeface="Times New Roman"/>
                          <a:cs typeface="Arial"/>
                        </a:rPr>
                        <a:t>.</a:t>
                      </a:r>
                      <a:endParaRPr lang="fr-FR" sz="1100" dirty="0">
                        <a:latin typeface="Calibri"/>
                        <a:ea typeface="Times New Roman"/>
                        <a:cs typeface="Arial"/>
                      </a:endParaRPr>
                    </a:p>
                    <a:p>
                      <a:pPr algn="r" rtl="1">
                        <a:lnSpc>
                          <a:spcPct val="115000"/>
                        </a:lnSpc>
                        <a:spcAft>
                          <a:spcPts val="0"/>
                        </a:spcAft>
                      </a:pPr>
                      <a:r>
                        <a:rPr lang="ar-SA" sz="1300" dirty="0">
                          <a:latin typeface="Calibri"/>
                          <a:ea typeface="Times New Roman"/>
                          <a:cs typeface="Simplified Arabic"/>
                        </a:rPr>
                        <a:t>* تمييز الجوّ السائد في النصّ المنطوق من خلال نبرة الصوت</a:t>
                      </a:r>
                      <a:r>
                        <a:rPr lang="fr-FR" sz="1300" dirty="0">
                          <a:latin typeface="Simplified Arabic"/>
                          <a:ea typeface="Times New Roman"/>
                          <a:cs typeface="Arial"/>
                        </a:rPr>
                        <a:t>.</a:t>
                      </a:r>
                      <a:endParaRPr lang="fr-FR" sz="1100" dirty="0">
                        <a:latin typeface="Calibri"/>
                        <a:ea typeface="Times New Roman"/>
                        <a:cs typeface="Arial"/>
                      </a:endParaRPr>
                    </a:p>
                    <a:p>
                      <a:pPr algn="r" rtl="1">
                        <a:lnSpc>
                          <a:spcPct val="115000"/>
                        </a:lnSpc>
                        <a:spcAft>
                          <a:spcPts val="0"/>
                        </a:spcAft>
                      </a:pPr>
                      <a:r>
                        <a:rPr lang="ar-SA" sz="1300" dirty="0">
                          <a:latin typeface="Calibri"/>
                          <a:ea typeface="Times New Roman"/>
                          <a:cs typeface="Simplified Arabic"/>
                        </a:rPr>
                        <a:t>* تثمين القيم الواردة في النص</a:t>
                      </a: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lnSpc>
                          <a:spcPts val="1600"/>
                        </a:lnSpc>
                        <a:spcAft>
                          <a:spcPts val="0"/>
                        </a:spcAft>
                      </a:pPr>
                      <a:r>
                        <a:rPr lang="ar-SA" sz="1300" dirty="0">
                          <a:latin typeface="Calibri"/>
                          <a:ea typeface="Times New Roman"/>
                          <a:cs typeface="Simplified Arabic"/>
                        </a:rPr>
                        <a:t>4 وضعيات تجنّيد موارد </a:t>
                      </a:r>
                      <a:r>
                        <a:rPr lang="ar-SA" sz="1300" dirty="0" err="1">
                          <a:latin typeface="Calibri"/>
                          <a:ea typeface="Times New Roman"/>
                          <a:cs typeface="Simplified Arabic"/>
                        </a:rPr>
                        <a:t>للتعبّر</a:t>
                      </a:r>
                      <a:r>
                        <a:rPr lang="ar-SA" sz="1300" dirty="0">
                          <a:latin typeface="Calibri"/>
                          <a:ea typeface="Times New Roman"/>
                          <a:cs typeface="Simplified Arabic"/>
                        </a:rPr>
                        <a:t> عن الفهم</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c>
                  <a:txBody>
                    <a:bodyPr/>
                    <a:lstStyle/>
                    <a:p>
                      <a:pPr marL="111125" indent="-111125" algn="r" rtl="1">
                        <a:lnSpc>
                          <a:spcPct val="115000"/>
                        </a:lnSpc>
                        <a:spcAft>
                          <a:spcPts val="0"/>
                        </a:spcAft>
                      </a:pPr>
                      <a:r>
                        <a:rPr lang="ar-SA" sz="1300" dirty="0">
                          <a:latin typeface="Calibri"/>
                          <a:ea typeface="Times New Roman"/>
                          <a:cs typeface="Simplified Arabic"/>
                        </a:rPr>
                        <a:t>* تقييم المضمون ووظيفة المركبات اللغوية والنصية</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pPr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501122" cy="6072230"/>
          </a:xfrm>
        </p:spPr>
        <p:txBody>
          <a:bodyPr/>
          <a:lstStyle/>
          <a:p>
            <a:r>
              <a:rPr lang="ar-DZ"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809317259"/>
              </p:ext>
            </p:extLst>
          </p:nvPr>
        </p:nvGraphicFramePr>
        <p:xfrm>
          <a:off x="214284" y="285728"/>
          <a:ext cx="8715432" cy="6012323"/>
        </p:xfrm>
        <a:graphic>
          <a:graphicData uri="http://schemas.openxmlformats.org/drawingml/2006/table">
            <a:tbl>
              <a:tblPr firstRow="1" bandRow="1">
                <a:tableStyleId>{5C22544A-7EE6-4342-B048-85BDC9FD1C3A}</a:tableStyleId>
              </a:tblPr>
              <a:tblGrid>
                <a:gridCol w="1189364"/>
                <a:gridCol w="1080120"/>
                <a:gridCol w="4176464"/>
                <a:gridCol w="720080"/>
                <a:gridCol w="906464"/>
                <a:gridCol w="642940"/>
              </a:tblGrid>
              <a:tr h="63571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b="1" dirty="0" smtClean="0">
                          <a:solidFill>
                            <a:schemeClr val="bg1"/>
                          </a:solidFill>
                          <a:latin typeface="Arabic Typesetting" pitchFamily="66" charset="-78"/>
                          <a:ea typeface="Times New Roman"/>
                          <a:cs typeface="Arabic Typesetting" pitchFamily="66" charset="-78"/>
                        </a:rPr>
                        <a:t>معايير ومؤشّرات التقويم</a:t>
                      </a:r>
                      <a:endParaRPr lang="fr-FR" sz="1200" dirty="0" smtClean="0">
                        <a:solidFill>
                          <a:schemeClr val="bg1"/>
                        </a:solidFill>
                        <a:latin typeface="Arabic Typesetting" pitchFamily="66" charset="-78"/>
                        <a:ea typeface="Times New Roman"/>
                        <a:cs typeface="Arabic Typesetting" pitchFamily="66" charset="-78"/>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dirty="0" smtClean="0">
                          <a:solidFill>
                            <a:schemeClr val="bg1"/>
                          </a:solidFill>
                          <a:latin typeface="Arabic Typesetting" pitchFamily="66" charset="-78"/>
                          <a:ea typeface="Times New Roman"/>
                          <a:cs typeface="Arabic Typesetting" pitchFamily="66" charset="-78"/>
                        </a:rPr>
                        <a:t>أنماط لوضعيات تعلّمية</a:t>
                      </a:r>
                      <a:endParaRPr lang="fr-FR" sz="12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r>
                        <a:rPr lang="ar-DZ" sz="1600" dirty="0" smtClean="0">
                          <a:solidFill>
                            <a:schemeClr val="bg1"/>
                          </a:solidFill>
                          <a:latin typeface="Arabic Typesetting" pitchFamily="66" charset="-78"/>
                          <a:ea typeface="Times New Roman"/>
                          <a:cs typeface="Arabic Typesetting" pitchFamily="66" charset="-78"/>
                        </a:rPr>
                        <a:t>المحتويات المعرفية</a:t>
                      </a:r>
                      <a:endParaRPr lang="fr-FR" sz="12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chemeClr val="bg1"/>
                          </a:solidFill>
                          <a:latin typeface="Arabic Typesetting" pitchFamily="66" charset="-78"/>
                          <a:ea typeface="Times New Roman"/>
                          <a:cs typeface="Arabic Typesetting" pitchFamily="66" charset="-78"/>
                        </a:rPr>
                        <a:t>مركبات </a:t>
                      </a:r>
                      <a:r>
                        <a:rPr lang="ar-DZ" sz="1600" dirty="0" smtClean="0">
                          <a:solidFill>
                            <a:schemeClr val="bg1"/>
                          </a:solidFill>
                          <a:latin typeface="Arabic Typesetting" pitchFamily="66" charset="-78"/>
                          <a:ea typeface="Times New Roman"/>
                          <a:cs typeface="Arabic Typesetting" pitchFamily="66" charset="-78"/>
                        </a:rPr>
                        <a:t>الكفاءة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dirty="0" smtClean="0">
                          <a:solidFill>
                            <a:schemeClr val="bg1"/>
                          </a:solidFill>
                          <a:latin typeface="Arabic Typesetting" pitchFamily="66" charset="-78"/>
                          <a:ea typeface="Times New Roman"/>
                          <a:cs typeface="Arabic Typesetting" pitchFamily="66" charset="-78"/>
                        </a:rPr>
                        <a:t>الكفاءات الختامية</a:t>
                      </a:r>
                      <a:endParaRPr lang="fr-FR" sz="12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b="1" dirty="0" smtClean="0">
                          <a:solidFill>
                            <a:schemeClr val="bg1"/>
                          </a:solidFill>
                          <a:latin typeface="Arabic Typesetting" pitchFamily="66" charset="-78"/>
                          <a:ea typeface="Times New Roman"/>
                          <a:cs typeface="Arabic Typesetting" pitchFamily="66" charset="-78"/>
                        </a:rPr>
                        <a:t>الميدان</a:t>
                      </a:r>
                      <a:endParaRPr lang="fr-FR" sz="1200"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CCC"/>
                    </a:solidFill>
                  </a:tcPr>
                </a:tc>
              </a:tr>
              <a:tr h="1005880">
                <a:tc>
                  <a:txBody>
                    <a:bodyPr/>
                    <a:lstStyle/>
                    <a:p>
                      <a:pPr algn="r" rtl="1">
                        <a:lnSpc>
                          <a:spcPct val="115000"/>
                        </a:lnSpc>
                        <a:spcAft>
                          <a:spcPts val="0"/>
                        </a:spcAft>
                      </a:pPr>
                      <a:r>
                        <a:rPr lang="ar-SA" sz="1300">
                          <a:solidFill>
                            <a:schemeClr val="bg1"/>
                          </a:solidFill>
                          <a:latin typeface="Calibri"/>
                          <a:ea typeface="Times New Roman"/>
                          <a:cs typeface="Simplified Arabic"/>
                        </a:rPr>
                        <a:t>* سرد قصة مقروءة أو مرئية أو مسموعة</a:t>
                      </a:r>
                      <a:endParaRPr lang="fr-FR" sz="1100" dirty="0">
                        <a:solidFill>
                          <a:schemeClr val="bg1"/>
                        </a:solidFill>
                        <a:latin typeface="Calibri"/>
                        <a:ea typeface="Times New Roman"/>
                        <a:cs typeface="Arial"/>
                      </a:endParaRPr>
                    </a:p>
                    <a:p>
                      <a:pPr algn="r" rtl="1">
                        <a:lnSpc>
                          <a:spcPct val="115000"/>
                        </a:lnSpc>
                        <a:spcAft>
                          <a:spcPts val="0"/>
                        </a:spcAft>
                      </a:pPr>
                      <a:r>
                        <a:rPr lang="ar-SA" sz="1300">
                          <a:solidFill>
                            <a:schemeClr val="bg1"/>
                          </a:solidFill>
                          <a:latin typeface="Calibri"/>
                          <a:ea typeface="Times New Roman"/>
                          <a:cs typeface="Simplified Arabic"/>
                        </a:rPr>
                        <a:t>*  إعادة حكاية من الواقع القريب أومن الخيال أو من كليهما</a:t>
                      </a:r>
                      <a:endParaRPr lang="fr-FR" sz="1100" dirty="0">
                        <a:solidFill>
                          <a:schemeClr val="bg1"/>
                        </a:solidFill>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1">
                        <a:lnSpc>
                          <a:spcPct val="115000"/>
                        </a:lnSpc>
                        <a:spcBef>
                          <a:spcPts val="600"/>
                        </a:spcBef>
                        <a:spcAft>
                          <a:spcPts val="0"/>
                        </a:spcAft>
                      </a:pPr>
                      <a:r>
                        <a:rPr lang="ar-DZ" sz="1300" dirty="0" err="1">
                          <a:solidFill>
                            <a:schemeClr val="bg1"/>
                          </a:solidFill>
                          <a:latin typeface="Calibri"/>
                          <a:ea typeface="Times New Roman"/>
                          <a:cs typeface="Simplified Arabic"/>
                        </a:rPr>
                        <a:t>1.</a:t>
                      </a:r>
                      <a:r>
                        <a:rPr lang="ar-DZ" sz="1300" dirty="0">
                          <a:solidFill>
                            <a:schemeClr val="bg1"/>
                          </a:solidFill>
                          <a:latin typeface="Calibri"/>
                          <a:ea typeface="Times New Roman"/>
                          <a:cs typeface="Simplified Arabic"/>
                        </a:rPr>
                        <a:t> وضعيات تسمح بتناول الكلمة والتعبير بلغة سليمة حسب مستوى</a:t>
                      </a:r>
                      <a:endParaRPr lang="fr-FR" sz="11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7">
                  <a:txBody>
                    <a:bodyPr/>
                    <a:lstStyle/>
                    <a:p>
                      <a:pPr algn="r" rtl="1"/>
                      <a:r>
                        <a:rPr lang="ar-DZ" sz="1800" b="1" kern="1200" dirty="0" smtClean="0">
                          <a:solidFill>
                            <a:schemeClr val="bg1"/>
                          </a:solidFill>
                          <a:latin typeface="Arabic Typesetting" pitchFamily="66" charset="-78"/>
                          <a:ea typeface="+mn-ea"/>
                          <a:cs typeface="Arabic Typesetting" pitchFamily="66" charset="-78"/>
                        </a:rPr>
                        <a:t>التحية: السلام، صباح الخير، مساء  الخير</a:t>
                      </a:r>
                      <a:endParaRPr lang="fr-FR" sz="1800" b="1" kern="1200" dirty="0" smtClean="0">
                        <a:solidFill>
                          <a:schemeClr val="bg1"/>
                        </a:solidFill>
                        <a:latin typeface="Arabic Typesetting" pitchFamily="66" charset="-78"/>
                        <a:ea typeface="+mn-ea"/>
                        <a:cs typeface="Arabic Typesetting" pitchFamily="66" charset="-78"/>
                      </a:endParaRPr>
                    </a:p>
                    <a:p>
                      <a:pPr algn="r" rtl="1"/>
                      <a:r>
                        <a:rPr lang="ar-DZ" sz="1800" b="1" kern="1200" dirty="0" smtClean="0">
                          <a:solidFill>
                            <a:schemeClr val="bg1"/>
                          </a:solidFill>
                          <a:latin typeface="Arabic Typesetting" pitchFamily="66" charset="-78"/>
                          <a:ea typeface="+mn-ea"/>
                          <a:cs typeface="Arabic Typesetting" pitchFamily="66" charset="-78"/>
                        </a:rPr>
                        <a:t>الترحيب: مرحبا، ...</a:t>
                      </a:r>
                      <a:endParaRPr lang="fr-FR" sz="1800" b="1" kern="1200" dirty="0" smtClean="0">
                        <a:solidFill>
                          <a:schemeClr val="bg1"/>
                        </a:solidFill>
                        <a:latin typeface="Arabic Typesetting" pitchFamily="66" charset="-78"/>
                        <a:ea typeface="+mn-ea"/>
                        <a:cs typeface="Arabic Typesetting" pitchFamily="66" charset="-78"/>
                      </a:endParaRPr>
                    </a:p>
                    <a:p>
                      <a:pPr algn="r" rtl="1"/>
                      <a:r>
                        <a:rPr lang="ar-DZ" sz="1800" b="1" kern="1200" dirty="0" smtClean="0">
                          <a:solidFill>
                            <a:schemeClr val="bg1"/>
                          </a:solidFill>
                          <a:latin typeface="Arabic Typesetting" pitchFamily="66" charset="-78"/>
                          <a:ea typeface="+mn-ea"/>
                          <a:cs typeface="Arabic Typesetting" pitchFamily="66" charset="-78"/>
                        </a:rPr>
                        <a:t>الشكر والاستحسان: شكرا، أحسنت / الاعتذار:عفوا،. ..</a:t>
                      </a:r>
                      <a:endParaRPr lang="fr-FR" sz="1800" b="1" kern="1200" dirty="0" smtClean="0">
                        <a:solidFill>
                          <a:schemeClr val="bg1"/>
                        </a:solidFill>
                        <a:latin typeface="Arabic Typesetting" pitchFamily="66" charset="-78"/>
                        <a:ea typeface="+mn-ea"/>
                        <a:cs typeface="Arabic Typesetting" pitchFamily="66" charset="-78"/>
                      </a:endParaRPr>
                    </a:p>
                    <a:p>
                      <a:pPr algn="r" rtl="1"/>
                      <a:r>
                        <a:rPr lang="ar-DZ" sz="1800" b="1" kern="1200" dirty="0" smtClean="0">
                          <a:solidFill>
                            <a:schemeClr val="bg1"/>
                          </a:solidFill>
                          <a:latin typeface="Arabic Typesetting" pitchFamily="66" charset="-78"/>
                          <a:ea typeface="+mn-ea"/>
                          <a:cs typeface="Arabic Typesetting" pitchFamily="66" charset="-78"/>
                        </a:rPr>
                        <a:t>التهنئة: </a:t>
                      </a:r>
                      <a:r>
                        <a:rPr lang="ar-DZ" sz="1800" b="1" kern="1200" dirty="0" err="1" smtClean="0">
                          <a:solidFill>
                            <a:schemeClr val="bg1"/>
                          </a:solidFill>
                          <a:latin typeface="Arabic Typesetting" pitchFamily="66" charset="-78"/>
                          <a:ea typeface="+mn-ea"/>
                          <a:cs typeface="Arabic Typesetting" pitchFamily="66" charset="-78"/>
                        </a:rPr>
                        <a:t>مبارك </a:t>
                      </a:r>
                      <a:r>
                        <a:rPr lang="ar-DZ" sz="1800" b="1" kern="1200" dirty="0" smtClean="0">
                          <a:solidFill>
                            <a:schemeClr val="bg1"/>
                          </a:solidFill>
                          <a:latin typeface="Arabic Typesetting" pitchFamily="66" charset="-78"/>
                          <a:ea typeface="+mn-ea"/>
                          <a:cs typeface="Arabic Typesetting" pitchFamily="66" charset="-78"/>
                        </a:rPr>
                        <a:t>... /الجـواب: نعم، لا</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الاستفهام:من، ما، أين، كيف، كم، ماذا، لماذا، متى</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الضمائر المنفصلة(ماعدا المثنّى)</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الضمائر المتّصلة: الياء،الكاف،الهاء،كُم، </a:t>
                      </a:r>
                      <a:r>
                        <a:rPr lang="ar-DZ" sz="1800" b="1" kern="1200" dirty="0" err="1" smtClean="0">
                          <a:solidFill>
                            <a:schemeClr val="bg1"/>
                          </a:solidFill>
                          <a:latin typeface="Arabic Typesetting" pitchFamily="66" charset="-78"/>
                          <a:ea typeface="+mn-ea"/>
                          <a:cs typeface="Arabic Typesetting" pitchFamily="66" charset="-78"/>
                        </a:rPr>
                        <a:t>ت</a:t>
                      </a:r>
                      <a:r>
                        <a:rPr lang="ar-DZ" sz="1800" b="1" kern="1200" dirty="0" smtClean="0">
                          <a:solidFill>
                            <a:schemeClr val="bg1"/>
                          </a:solidFill>
                          <a:latin typeface="Arabic Typesetting" pitchFamily="66" charset="-78"/>
                          <a:ea typeface="+mn-ea"/>
                          <a:cs typeface="Arabic Typesetting" pitchFamily="66" charset="-78"/>
                        </a:rPr>
                        <a:t>، </a:t>
                      </a:r>
                      <a:r>
                        <a:rPr lang="ar-DZ" sz="1800" b="1" kern="1200" dirty="0" err="1" smtClean="0">
                          <a:solidFill>
                            <a:schemeClr val="bg1"/>
                          </a:solidFill>
                          <a:latin typeface="Arabic Typesetting" pitchFamily="66" charset="-78"/>
                          <a:ea typeface="+mn-ea"/>
                          <a:cs typeface="Arabic Typesetting" pitchFamily="66" charset="-78"/>
                        </a:rPr>
                        <a:t>نا</a:t>
                      </a:r>
                      <a:r>
                        <a:rPr lang="ar-DZ" sz="1800" b="1" kern="1200" dirty="0" smtClean="0">
                          <a:solidFill>
                            <a:schemeClr val="bg1"/>
                          </a:solidFill>
                          <a:latin typeface="Arabic Typesetting" pitchFamily="66" charset="-78"/>
                          <a:ea typeface="+mn-ea"/>
                          <a:cs typeface="Arabic Typesetting" pitchFamily="66" charset="-78"/>
                        </a:rPr>
                        <a:t>،</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الصيغ الدالّة على المكان:هنا، هناك، فوق، تحت، أمام، وراء، بين، يمين، يسار، داخل، خارج، قبل، بعد</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الصيغ الدالّة على الزمن: اليوم، غدا، أمس،صباحا، مساء، الآن، قبل، بعد/ تقدير الكمّية:قليل، كثير، ...</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 التعليل: لأنّ ، لـ  / النداء: يا، أيّها، أيّتها</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التعجب: صيغة ما أفعله / </a:t>
                      </a:r>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العطف: </a:t>
                      </a:r>
                      <a:r>
                        <a:rPr lang="ar-DZ" sz="1800" b="1" kern="1200" dirty="0" err="1" smtClean="0">
                          <a:solidFill>
                            <a:schemeClr val="bg1"/>
                          </a:solidFill>
                          <a:latin typeface="Arabic Typesetting" pitchFamily="66" charset="-78"/>
                          <a:ea typeface="+mn-ea"/>
                          <a:cs typeface="Arabic Typesetting" pitchFamily="66" charset="-78"/>
                        </a:rPr>
                        <a:t>و</a:t>
                      </a:r>
                      <a:r>
                        <a:rPr lang="ar-DZ" sz="1800" b="1" kern="1200" dirty="0" smtClean="0">
                          <a:solidFill>
                            <a:schemeClr val="bg1"/>
                          </a:solidFill>
                          <a:latin typeface="Arabic Typesetting" pitchFamily="66" charset="-78"/>
                          <a:ea typeface="+mn-ea"/>
                          <a:cs typeface="Arabic Typesetting" pitchFamily="66" charset="-78"/>
                        </a:rPr>
                        <a:t>، ثم، أو</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الأدوات الدالة على الملكية: عندي، لي،</a:t>
                      </a:r>
                      <a:endParaRPr lang="fr-FR" sz="1800" b="1" kern="1200" dirty="0" smtClean="0">
                        <a:solidFill>
                          <a:schemeClr val="bg1"/>
                        </a:solidFill>
                        <a:latin typeface="Arabic Typesetting" pitchFamily="66" charset="-78"/>
                        <a:ea typeface="+mn-ea"/>
                        <a:cs typeface="Arabic Typesetting" pitchFamily="66" charset="-78"/>
                      </a:endParaRPr>
                    </a:p>
                    <a:p>
                      <a:pPr algn="r" rtl="1"/>
                      <a:r>
                        <a:rPr lang="fr-FR" sz="1800" b="1" kern="1200" dirty="0" smtClean="0">
                          <a:solidFill>
                            <a:schemeClr val="bg1"/>
                          </a:solidFill>
                          <a:latin typeface="Arabic Typesetting" pitchFamily="66" charset="-78"/>
                          <a:ea typeface="+mn-ea"/>
                          <a:cs typeface="Arabic Typesetting" pitchFamily="66" charset="-78"/>
                        </a:rPr>
                        <a:t>.</a:t>
                      </a:r>
                      <a:r>
                        <a:rPr lang="ar-DZ" sz="1800" b="1" kern="1200" dirty="0" smtClean="0">
                          <a:solidFill>
                            <a:schemeClr val="bg1"/>
                          </a:solidFill>
                          <a:latin typeface="Arabic Typesetting" pitchFamily="66" charset="-78"/>
                          <a:ea typeface="+mn-ea"/>
                          <a:cs typeface="Arabic Typesetting" pitchFamily="66" charset="-78"/>
                        </a:rPr>
                        <a:t>الشك: ربّما ، / الترادف ، التضادّ، الألوان</a:t>
                      </a:r>
                      <a:endParaRPr lang="fr-FR" sz="1800" b="1" kern="1200" dirty="0" smtClean="0">
                        <a:solidFill>
                          <a:schemeClr val="bg1"/>
                        </a:solidFill>
                        <a:latin typeface="Arabic Typesetting" pitchFamily="66" charset="-78"/>
                        <a:ea typeface="+mn-ea"/>
                        <a:cs typeface="Arabic Typesetting" pitchFamily="66" charset="-78"/>
                      </a:endParaRPr>
                    </a:p>
                    <a:p>
                      <a:pPr algn="r"/>
                      <a:r>
                        <a:rPr lang="ar-DZ" sz="1800" b="1" kern="1200" dirty="0" smtClean="0">
                          <a:solidFill>
                            <a:schemeClr val="bg1"/>
                          </a:solidFill>
                          <a:latin typeface="Arabic Typesetting" pitchFamily="66" charset="-78"/>
                          <a:ea typeface="+mn-ea"/>
                          <a:cs typeface="Arabic Typesetting" pitchFamily="66" charset="-78"/>
                        </a:rPr>
                        <a:t> رصيد لغوي ملائم للوضعيات التواصلية البسيطة</a:t>
                      </a:r>
                      <a:r>
                        <a:rPr lang="ar-DZ" sz="2400" b="1" kern="1200" dirty="0" smtClean="0">
                          <a:solidFill>
                            <a:schemeClr val="bg1"/>
                          </a:solidFill>
                          <a:latin typeface="Arabic Typesetting" pitchFamily="66" charset="-78"/>
                          <a:ea typeface="+mn-ea"/>
                          <a:cs typeface="Arabic Typesetting" pitchFamily="66" charset="-78"/>
                        </a:rPr>
                        <a:t>.</a:t>
                      </a:r>
                      <a:endParaRPr lang="fr-FR" sz="1400" b="1" dirty="0" smtClean="0">
                        <a:solidFill>
                          <a:schemeClr val="bg1"/>
                        </a:solidFill>
                        <a:latin typeface="Arabic Typesetting" pitchFamily="66" charset="-78"/>
                        <a:ea typeface="Times New Roman"/>
                        <a:cs typeface="Arabic Typesetting" pitchFamily="66"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a:txBody>
                    <a:bodyPr/>
                    <a:lstStyle/>
                    <a:p>
                      <a:pPr algn="r" rtl="1">
                        <a:lnSpc>
                          <a:spcPct val="115000"/>
                        </a:lnSpc>
                        <a:spcAft>
                          <a:spcPts val="0"/>
                        </a:spcAft>
                      </a:pPr>
                      <a:r>
                        <a:rPr lang="ar-SA" sz="1600" dirty="0">
                          <a:solidFill>
                            <a:schemeClr val="bg1"/>
                          </a:solidFill>
                          <a:latin typeface="Calibri"/>
                          <a:ea typeface="Times New Roman"/>
                          <a:cs typeface="Simplified Arabic"/>
                        </a:rPr>
                        <a:t>*القصّ</a:t>
                      </a:r>
                      <a:endParaRPr lang="fr-FR" sz="14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7">
                  <a:txBody>
                    <a:bodyPr/>
                    <a:lstStyle/>
                    <a:p>
                      <a:pPr algn="r" rtl="1"/>
                      <a:r>
                        <a:rPr lang="ar-DZ" sz="1800" b="1" kern="1200" dirty="0" smtClean="0">
                          <a:solidFill>
                            <a:schemeClr val="bg1"/>
                          </a:solidFill>
                          <a:latin typeface="Arabic Typesetting" pitchFamily="66" charset="-78"/>
                          <a:ea typeface="+mn-ea"/>
                          <a:cs typeface="Arabic Typesetting" pitchFamily="66" charset="-78"/>
                        </a:rPr>
                        <a:t>يحاور، ويناقش موضوعات مختلفة ، انطلاقا من سندات متنوعة في وضعيات تواصلية دالة.</a:t>
                      </a:r>
                      <a:endParaRPr lang="fr-FR" sz="1800" b="1" kern="1200" dirty="0">
                        <a:solidFill>
                          <a:schemeClr val="bg1"/>
                        </a:solidFill>
                        <a:latin typeface="Arabic Typesetting" pitchFamily="66" charset="-78"/>
                        <a:ea typeface="+mn-ea"/>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7">
                  <a:txBody>
                    <a:bodyPr/>
                    <a:lstStyle/>
                    <a:p>
                      <a:pPr algn="ctr"/>
                      <a:r>
                        <a:rPr lang="ar-DZ" sz="1800" b="1" dirty="0" smtClean="0">
                          <a:solidFill>
                            <a:schemeClr val="bg1"/>
                          </a:solidFill>
                          <a:latin typeface="Arabic Typesetting" pitchFamily="66" charset="-78"/>
                          <a:ea typeface="Times New Roman"/>
                          <a:cs typeface="Arabic Typesetting" pitchFamily="66" charset="-78"/>
                        </a:rPr>
                        <a:t>التعبير الشفوي</a:t>
                      </a:r>
                      <a:endParaRPr lang="fr-FR" sz="1800" b="1" dirty="0" smtClean="0">
                        <a:solidFill>
                          <a:schemeClr val="bg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CC"/>
                    </a:solidFill>
                  </a:tcPr>
                </a:tc>
              </a:tr>
              <a:tr h="220499">
                <a:tc rowSpan="2">
                  <a:txBody>
                    <a:bodyPr/>
                    <a:lstStyle/>
                    <a:p>
                      <a:pPr algn="r" rtl="1">
                        <a:lnSpc>
                          <a:spcPct val="115000"/>
                        </a:lnSpc>
                        <a:spcAft>
                          <a:spcPts val="1000"/>
                        </a:spcAft>
                      </a:pPr>
                      <a:r>
                        <a:rPr lang="ar-SA" sz="1300" dirty="0">
                          <a:solidFill>
                            <a:schemeClr val="bg1"/>
                          </a:solidFill>
                          <a:latin typeface="Calibri"/>
                          <a:ea typeface="Times New Roman"/>
                          <a:cs typeface="Simplified Arabic"/>
                        </a:rPr>
                        <a:t>*وصف أشياء وأحداث من المحيط القريب</a:t>
                      </a:r>
                      <a:r>
                        <a:rPr lang="fr-FR" sz="1300" dirty="0">
                          <a:solidFill>
                            <a:schemeClr val="bg1"/>
                          </a:solidFill>
                          <a:latin typeface="Simplified Arabic"/>
                          <a:ea typeface="Times New Roman"/>
                          <a:cs typeface="Arial"/>
                        </a:rPr>
                        <a:t>.</a:t>
                      </a:r>
                      <a:endParaRPr lang="fr-FR" sz="1100" dirty="0">
                        <a:solidFill>
                          <a:schemeClr val="bg1"/>
                        </a:solidFill>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marL="111125" indent="-111125" algn="r" rtl="1">
                        <a:lnSpc>
                          <a:spcPct val="115000"/>
                        </a:lnSpc>
                        <a:spcBef>
                          <a:spcPts val="600"/>
                        </a:spcBef>
                        <a:spcAft>
                          <a:spcPts val="0"/>
                        </a:spcAft>
                      </a:pPr>
                      <a:r>
                        <a:rPr lang="ar-DZ" sz="1300" dirty="0">
                          <a:solidFill>
                            <a:schemeClr val="bg1"/>
                          </a:solidFill>
                          <a:latin typeface="Calibri"/>
                          <a:ea typeface="Times New Roman"/>
                          <a:cs typeface="Simplified Arabic"/>
                        </a:rPr>
                        <a:t>2. وضعيات تسمح بوصف حدث </a:t>
                      </a:r>
                      <a:endParaRPr lang="fr-FR" sz="11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236923">
                <a:tc vMerge="1">
                  <a:txBody>
                    <a:bodyPr/>
                    <a:lstStyle/>
                    <a:p>
                      <a:pPr algn="r" rtl="1">
                        <a:lnSpc>
                          <a:spcPct val="115000"/>
                        </a:lnSpc>
                        <a:spcAft>
                          <a:spcPts val="1000"/>
                        </a:spcAft>
                      </a:pP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marL="111125" indent="-111125" algn="r" rtl="1">
                        <a:lnSpc>
                          <a:spcPct val="115000"/>
                        </a:lnSpc>
                        <a:spcBef>
                          <a:spcPts val="600"/>
                        </a:spcBef>
                        <a:spcAft>
                          <a:spcPts val="0"/>
                        </a:spcAft>
                      </a:pP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fr-FR" dirty="0"/>
                    </a:p>
                  </a:txBody>
                  <a:tcPr/>
                </a:tc>
                <a:tc rowSpan="2">
                  <a:txBody>
                    <a:bodyPr/>
                    <a:lstStyle/>
                    <a:p>
                      <a:pPr algn="r" rtl="1">
                        <a:lnSpc>
                          <a:spcPct val="115000"/>
                        </a:lnSpc>
                        <a:spcAft>
                          <a:spcPts val="0"/>
                        </a:spcAft>
                      </a:pPr>
                      <a:r>
                        <a:rPr lang="ar-SA" sz="1600" dirty="0" smtClean="0">
                          <a:solidFill>
                            <a:schemeClr val="bg1"/>
                          </a:solidFill>
                          <a:latin typeface="Calibri"/>
                          <a:ea typeface="Times New Roman"/>
                          <a:cs typeface="Simplified Arabic"/>
                        </a:rPr>
                        <a:t>الإخبار</a:t>
                      </a:r>
                      <a:r>
                        <a:rPr lang="fr-FR" sz="1600" dirty="0" smtClean="0">
                          <a:solidFill>
                            <a:schemeClr val="bg1"/>
                          </a:solidFill>
                          <a:latin typeface="Simplified Arabic"/>
                          <a:ea typeface="Times New Roman"/>
                          <a:cs typeface="Arial"/>
                        </a:rPr>
                        <a:t> </a:t>
                      </a:r>
                      <a:r>
                        <a:rPr lang="fr-FR" sz="1600" dirty="0">
                          <a:solidFill>
                            <a:schemeClr val="bg1"/>
                          </a:solidFill>
                          <a:latin typeface="Simplified Arabic"/>
                          <a:ea typeface="Times New Roman"/>
                          <a:cs typeface="Arial"/>
                        </a:rPr>
                        <a:t>- </a:t>
                      </a:r>
                      <a:r>
                        <a:rPr lang="ar-SA" sz="1600" dirty="0">
                          <a:solidFill>
                            <a:schemeClr val="bg1"/>
                          </a:solidFill>
                          <a:latin typeface="Calibri"/>
                          <a:ea typeface="Times New Roman"/>
                          <a:cs typeface="Simplified Arabic"/>
                        </a:rPr>
                        <a:t>الوصف</a:t>
                      </a:r>
                      <a:endParaRPr lang="fr-FR" sz="14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366758">
                <a:tc rowSpan="2">
                  <a:txBody>
                    <a:bodyPr/>
                    <a:lstStyle/>
                    <a:p>
                      <a:pPr algn="r" rtl="1">
                        <a:lnSpc>
                          <a:spcPct val="115000"/>
                        </a:lnSpc>
                        <a:spcAft>
                          <a:spcPts val="1000"/>
                        </a:spcAft>
                      </a:pPr>
                      <a:r>
                        <a:rPr lang="ar-SA" sz="1300" dirty="0">
                          <a:solidFill>
                            <a:schemeClr val="bg1"/>
                          </a:solidFill>
                          <a:latin typeface="Calibri"/>
                          <a:ea typeface="Times New Roman"/>
                          <a:cs typeface="Simplified Arabic"/>
                        </a:rPr>
                        <a:t>*توجيه إرشادات عن موضوعات مألوفة</a:t>
                      </a:r>
                      <a:endParaRPr lang="fr-FR" sz="1100" dirty="0">
                        <a:solidFill>
                          <a:schemeClr val="bg1"/>
                        </a:solidFill>
                        <a:latin typeface="Calibri"/>
                        <a:ea typeface="Times New Roman"/>
                        <a:cs typeface="Arial"/>
                      </a:endParaRPr>
                    </a:p>
                    <a:p>
                      <a:pPr algn="r" rtl="1">
                        <a:lnSpc>
                          <a:spcPct val="115000"/>
                        </a:lnSpc>
                        <a:spcAft>
                          <a:spcPts val="1000"/>
                        </a:spcAft>
                      </a:pPr>
                      <a:r>
                        <a:rPr lang="ar-SA" sz="1300" dirty="0">
                          <a:solidFill>
                            <a:schemeClr val="bg1"/>
                          </a:solidFill>
                          <a:latin typeface="Calibri"/>
                          <a:ea typeface="Times New Roman"/>
                          <a:cs typeface="Simplified Arabic"/>
                        </a:rPr>
                        <a:t>*التعبير عن الرأي أو المشاعر باستعمال روابط السبب</a:t>
                      </a:r>
                      <a:endParaRPr lang="fr-FR" sz="1100" dirty="0">
                        <a:solidFill>
                          <a:schemeClr val="bg1"/>
                        </a:solidFill>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marL="111125" indent="-111125" algn="r" rtl="1">
                        <a:lnSpc>
                          <a:spcPct val="115000"/>
                        </a:lnSpc>
                        <a:spcBef>
                          <a:spcPts val="1200"/>
                        </a:spcBef>
                        <a:spcAft>
                          <a:spcPts val="0"/>
                        </a:spcAft>
                      </a:pPr>
                      <a:r>
                        <a:rPr lang="ar-DZ" sz="1300">
                          <a:solidFill>
                            <a:schemeClr val="bg1"/>
                          </a:solidFill>
                          <a:latin typeface="Calibri"/>
                          <a:ea typeface="Times New Roman"/>
                          <a:cs typeface="Simplified Arabic"/>
                        </a:rPr>
                        <a:t>3. وضعيات تمكّن المتعلّم من تقديم إرشادات وتوجيهات </a:t>
                      </a:r>
                      <a:endParaRPr lang="fr-FR" sz="11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789970">
                <a:tc vMerge="1">
                  <a:txBody>
                    <a:bodyPr/>
                    <a:lstStyle/>
                    <a:p>
                      <a:pPr algn="r" rtl="1">
                        <a:lnSpc>
                          <a:spcPct val="115000"/>
                        </a:lnSpc>
                        <a:spcAft>
                          <a:spcPts val="1000"/>
                        </a:spcAft>
                      </a:pPr>
                      <a:endParaRPr lang="fr-FR" sz="110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marL="111125" indent="-111125" algn="r" rtl="1">
                        <a:lnSpc>
                          <a:spcPct val="115000"/>
                        </a:lnSpc>
                        <a:spcBef>
                          <a:spcPts val="1200"/>
                        </a:spcBef>
                        <a:spcAft>
                          <a:spcPts val="0"/>
                        </a:spcAft>
                      </a:pPr>
                      <a:endParaRPr lang="fr-FR" sz="110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fr-FR" dirty="0"/>
                    </a:p>
                  </a:txBody>
                  <a:tcPr/>
                </a:tc>
                <a:tc rowSpan="2">
                  <a:txBody>
                    <a:bodyPr/>
                    <a:lstStyle/>
                    <a:p>
                      <a:pPr algn="r" rtl="1">
                        <a:lnSpc>
                          <a:spcPct val="115000"/>
                        </a:lnSpc>
                        <a:spcAft>
                          <a:spcPts val="0"/>
                        </a:spcAft>
                      </a:pPr>
                      <a:r>
                        <a:rPr lang="ar-SA" sz="1600" dirty="0">
                          <a:solidFill>
                            <a:schemeClr val="bg1"/>
                          </a:solidFill>
                          <a:latin typeface="Calibri"/>
                          <a:ea typeface="Times New Roman"/>
                          <a:cs typeface="Simplified Arabic"/>
                        </a:rPr>
                        <a:t>*التوجيه</a:t>
                      </a:r>
                      <a:endParaRPr lang="fr-FR" sz="14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724441">
                <a:tc rowSpan="2">
                  <a:txBody>
                    <a:bodyPr/>
                    <a:lstStyle/>
                    <a:p>
                      <a:pPr algn="r" rtl="1">
                        <a:lnSpc>
                          <a:spcPct val="115000"/>
                        </a:lnSpc>
                        <a:spcAft>
                          <a:spcPts val="0"/>
                        </a:spcAft>
                      </a:pPr>
                      <a:r>
                        <a:rPr lang="ar-SA" sz="1300" dirty="0">
                          <a:solidFill>
                            <a:schemeClr val="bg1"/>
                          </a:solidFill>
                          <a:latin typeface="Calibri"/>
                          <a:ea typeface="Times New Roman"/>
                          <a:cs typeface="Simplified Arabic"/>
                        </a:rPr>
                        <a:t>*التعبير عن الرأي والمشاعر في موضوع مألوف </a:t>
                      </a:r>
                      <a:endParaRPr lang="fr-FR" sz="1100" dirty="0">
                        <a:solidFill>
                          <a:schemeClr val="bg1"/>
                        </a:solidFill>
                        <a:latin typeface="Calibri"/>
                        <a:ea typeface="Times New Roman"/>
                        <a:cs typeface="Arial"/>
                      </a:endParaRPr>
                    </a:p>
                    <a:p>
                      <a:pPr algn="r" rtl="1">
                        <a:lnSpc>
                          <a:spcPct val="115000"/>
                        </a:lnSpc>
                        <a:spcAft>
                          <a:spcPts val="0"/>
                        </a:spcAft>
                      </a:pPr>
                      <a:r>
                        <a:rPr lang="ar-SA" sz="1300" dirty="0">
                          <a:solidFill>
                            <a:schemeClr val="bg1"/>
                          </a:solidFill>
                          <a:latin typeface="Calibri"/>
                          <a:ea typeface="Times New Roman"/>
                          <a:cs typeface="Simplified Arabic"/>
                        </a:rPr>
                        <a:t>أو شخص قريب بلغة مفهومة </a:t>
                      </a:r>
                      <a:endParaRPr lang="fr-FR" sz="1100" dirty="0">
                        <a:solidFill>
                          <a:schemeClr val="bg1"/>
                        </a:solidFill>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a:txBody>
                    <a:bodyPr/>
                    <a:lstStyle/>
                    <a:p>
                      <a:pPr algn="r" rtl="1">
                        <a:lnSpc>
                          <a:spcPct val="115000"/>
                        </a:lnSpc>
                        <a:spcAft>
                          <a:spcPts val="0"/>
                        </a:spcAft>
                      </a:pPr>
                      <a:r>
                        <a:rPr lang="fr-FR" sz="1300" dirty="0">
                          <a:solidFill>
                            <a:schemeClr val="bg1"/>
                          </a:solidFill>
                          <a:latin typeface="Calibri"/>
                          <a:ea typeface="Times New Roman"/>
                          <a:cs typeface="Simplified Arabic"/>
                        </a:rPr>
                        <a:t>4 </a:t>
                      </a:r>
                      <a:r>
                        <a:rPr lang="ar-DZ" sz="1300" b="1" dirty="0">
                          <a:solidFill>
                            <a:schemeClr val="bg1"/>
                          </a:solidFill>
                          <a:latin typeface="Calibri"/>
                          <a:ea typeface="Times New Roman"/>
                          <a:cs typeface="Simplified Arabic"/>
                        </a:rPr>
                        <a:t>.</a:t>
                      </a:r>
                      <a:r>
                        <a:rPr lang="ar-DZ" sz="1300" dirty="0">
                          <a:solidFill>
                            <a:schemeClr val="bg1"/>
                          </a:solidFill>
                          <a:latin typeface="Calibri"/>
                          <a:ea typeface="Times New Roman"/>
                          <a:cs typeface="Simplified Arabic"/>
                        </a:rPr>
                        <a:t> وضعيات تمكّن المتعلّم من تناول الكلمة لتقديم نفسه أو غيره. </a:t>
                      </a:r>
                      <a:endParaRPr lang="fr-FR" sz="11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107594">
                <a:tc vMerge="1">
                  <a:txBody>
                    <a:bodyPr/>
                    <a:lstStyle/>
                    <a:p>
                      <a:pPr algn="r" rtl="1">
                        <a:lnSpc>
                          <a:spcPct val="115000"/>
                        </a:lnSpc>
                        <a:spcAft>
                          <a:spcPts val="0"/>
                        </a:spcAft>
                      </a:pP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vMerge="1">
                  <a:txBody>
                    <a:bodyPr/>
                    <a:lstStyle/>
                    <a:p>
                      <a:pPr algn="r" rtl="1">
                        <a:lnSpc>
                          <a:spcPct val="115000"/>
                        </a:lnSpc>
                        <a:spcAft>
                          <a:spcPts val="0"/>
                        </a:spcAft>
                      </a:pP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vMerge="1">
                  <a:txBody>
                    <a:bodyPr/>
                    <a:lstStyle/>
                    <a:p>
                      <a:endParaRPr lang="fr-FR" dirty="0"/>
                    </a:p>
                  </a:txBody>
                  <a:tcPr/>
                </a:tc>
                <a:tc>
                  <a:txBody>
                    <a:bodyPr/>
                    <a:lstStyle/>
                    <a:p>
                      <a:pPr algn="r" rtl="1">
                        <a:lnSpc>
                          <a:spcPct val="115000"/>
                        </a:lnSpc>
                        <a:spcAft>
                          <a:spcPts val="1000"/>
                        </a:spcAft>
                      </a:pPr>
                      <a:r>
                        <a:rPr lang="ar-SA" sz="1600" dirty="0">
                          <a:solidFill>
                            <a:schemeClr val="bg1"/>
                          </a:solidFill>
                          <a:latin typeface="Calibri"/>
                          <a:ea typeface="Times New Roman"/>
                          <a:cs typeface="Simplified Arabic"/>
                        </a:rPr>
                        <a:t>*الإقناع</a:t>
                      </a:r>
                      <a:endParaRPr lang="fr-FR" sz="1400" dirty="0">
                        <a:solidFill>
                          <a:schemeClr val="bg1"/>
                        </a:solidFill>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722994" y="274638"/>
            <a:ext cx="7714648" cy="774516"/>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rtl="1">
              <a:spcBef>
                <a:spcPct val="0"/>
              </a:spcBef>
              <a:defRPr/>
            </a:pPr>
            <a:r>
              <a:rPr lang="ar-DZ" sz="4000" b="1" dirty="0">
                <a:solidFill>
                  <a:srgbClr val="FFFFFF"/>
                </a:solidFill>
                <a:latin typeface="Times New Roman"/>
              </a:rPr>
              <a:t> </a:t>
            </a:r>
            <a:r>
              <a:rPr lang="ar-DZ" sz="2800" b="1" dirty="0">
                <a:solidFill>
                  <a:srgbClr val="FFFFFF"/>
                </a:solidFill>
                <a:latin typeface="Times New Roman"/>
              </a:rPr>
              <a:t>متوسط العدد السنوي</a:t>
            </a:r>
            <a:r>
              <a:rPr lang="fr-FR" sz="2800" b="1" dirty="0">
                <a:solidFill>
                  <a:srgbClr val="FFFFFF"/>
                </a:solidFill>
                <a:latin typeface="Times New Roman"/>
              </a:rPr>
              <a:t> </a:t>
            </a:r>
            <a:r>
              <a:rPr lang="ar-DZ" sz="2800" b="1" dirty="0">
                <a:solidFill>
                  <a:srgbClr val="FFFFFF"/>
                </a:solidFill>
                <a:latin typeface="Times New Roman"/>
              </a:rPr>
              <a:t>لأسابيع التعليم لأطفال 7 و 8 سنوات </a:t>
            </a:r>
            <a:r>
              <a:rPr lang="ar-DZ" sz="2000" b="1" dirty="0">
                <a:solidFill>
                  <a:srgbClr val="FFFFFF"/>
                </a:solidFill>
                <a:latin typeface="Times New Roman"/>
              </a:rPr>
              <a:t/>
            </a:r>
            <a:br>
              <a:rPr lang="ar-DZ" sz="2000" b="1" dirty="0">
                <a:solidFill>
                  <a:srgbClr val="FFFFFF"/>
                </a:solidFill>
                <a:latin typeface="Times New Roman"/>
              </a:rPr>
            </a:br>
            <a:endParaRPr lang="fr-FR" sz="2000" dirty="0">
              <a:solidFill>
                <a:srgbClr val="FFFFFF"/>
              </a:solidFill>
              <a:latin typeface="Times New Roman"/>
            </a:endParaRPr>
          </a:p>
        </p:txBody>
      </p:sp>
      <p:grpSp>
        <p:nvGrpSpPr>
          <p:cNvPr id="16387" name="Groupe 10"/>
          <p:cNvGrpSpPr>
            <a:grpSpLocks/>
          </p:cNvGrpSpPr>
          <p:nvPr/>
        </p:nvGrpSpPr>
        <p:grpSpPr bwMode="auto">
          <a:xfrm>
            <a:off x="134753" y="1206500"/>
            <a:ext cx="8818747" cy="5483058"/>
            <a:chOff x="251520" y="1714488"/>
            <a:chExt cx="8638680" cy="4585712"/>
          </a:xfrm>
        </p:grpSpPr>
        <p:pic>
          <p:nvPicPr>
            <p:cNvPr id="16390" name="Image 2" descr="C:\Users\Rafik\Desktop\CNP\Documents comparatifs\France et Europe\téléchar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04" y="1714488"/>
              <a:ext cx="7318596" cy="458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56316" y="4797026"/>
              <a:ext cx="934984" cy="461905"/>
            </a:xfrm>
            <a:prstGeom prst="rect">
              <a:avLst/>
            </a:prstGeom>
            <a:noFill/>
          </p:spPr>
          <p:txBody>
            <a:bodyPr>
              <a:spAutoFit/>
            </a:bodyPr>
            <a:lstStyle/>
            <a:p>
              <a:pPr eaLnBrk="0" fontAlgn="base" hangingPunct="0">
                <a:spcBef>
                  <a:spcPct val="0"/>
                </a:spcBef>
                <a:spcAft>
                  <a:spcPct val="0"/>
                </a:spcAft>
                <a:defRPr/>
              </a:pPr>
              <a:r>
                <a:rPr lang="ar-DZ" sz="2400" b="1" dirty="0">
                  <a:solidFill>
                    <a:srgbClr val="0066CC">
                      <a:lumMod val="50000"/>
                    </a:srgbClr>
                  </a:solidFill>
                </a:rPr>
                <a:t>الجزائر</a:t>
              </a:r>
              <a:endParaRPr lang="fr-FR" sz="2400" b="1" dirty="0">
                <a:solidFill>
                  <a:srgbClr val="0066CC">
                    <a:lumMod val="50000"/>
                  </a:srgbClr>
                </a:solidFill>
              </a:endParaRPr>
            </a:p>
          </p:txBody>
        </p:sp>
        <p:grpSp>
          <p:nvGrpSpPr>
            <p:cNvPr id="16392" name="Groupe 12"/>
            <p:cNvGrpSpPr>
              <a:grpSpLocks/>
            </p:cNvGrpSpPr>
            <p:nvPr/>
          </p:nvGrpSpPr>
          <p:grpSpPr bwMode="auto">
            <a:xfrm>
              <a:off x="827584" y="3068960"/>
              <a:ext cx="5290972" cy="2808312"/>
              <a:chOff x="78183" y="2852936"/>
              <a:chExt cx="6005985" cy="2808312"/>
            </a:xfrm>
          </p:grpSpPr>
          <p:sp>
            <p:nvSpPr>
              <p:cNvPr id="7" name="Étoile à 5 branches 6"/>
              <p:cNvSpPr/>
              <p:nvPr/>
            </p:nvSpPr>
            <p:spPr>
              <a:xfrm>
                <a:off x="159458" y="5014335"/>
                <a:ext cx="288309" cy="21587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r-FR" sz="2400" dirty="0">
                  <a:solidFill>
                    <a:srgbClr val="FF0000"/>
                  </a:solidFill>
                </a:endParaRPr>
              </a:p>
            </p:txBody>
          </p:sp>
          <p:sp useBgFill="1">
            <p:nvSpPr>
              <p:cNvPr id="8" name="Rectangle 7"/>
              <p:cNvSpPr/>
              <p:nvPr/>
            </p:nvSpPr>
            <p:spPr>
              <a:xfrm>
                <a:off x="5651737" y="2852432"/>
                <a:ext cx="432463" cy="4317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r-FR" sz="2400" dirty="0">
                  <a:solidFill>
                    <a:srgbClr val="FFFFFF"/>
                  </a:solidFill>
                </a:endParaRPr>
              </a:p>
            </p:txBody>
          </p:sp>
          <p:sp>
            <p:nvSpPr>
              <p:cNvPr id="9" name="ZoneTexte 8"/>
              <p:cNvSpPr txBox="1"/>
              <p:nvPr/>
            </p:nvSpPr>
            <p:spPr>
              <a:xfrm>
                <a:off x="78371" y="5354018"/>
                <a:ext cx="504540" cy="307936"/>
              </a:xfrm>
              <a:prstGeom prst="rect">
                <a:avLst/>
              </a:prstGeom>
              <a:noFill/>
            </p:spPr>
            <p:txBody>
              <a:bodyPr>
                <a:spAutoFit/>
              </a:bodyPr>
              <a:lstStyle/>
              <a:p>
                <a:pPr eaLnBrk="0" fontAlgn="base" hangingPunct="0">
                  <a:spcBef>
                    <a:spcPct val="0"/>
                  </a:spcBef>
                  <a:spcAft>
                    <a:spcPct val="0"/>
                  </a:spcAft>
                  <a:defRPr/>
                </a:pPr>
                <a:r>
                  <a:rPr lang="ar-DZ" sz="1400" b="1" dirty="0">
                    <a:solidFill>
                      <a:srgbClr val="0066CC">
                        <a:lumMod val="50000"/>
                      </a:srgbClr>
                    </a:solidFill>
                  </a:rPr>
                  <a:t>32</a:t>
                </a:r>
                <a:endParaRPr lang="fr-FR" sz="1400" b="1" dirty="0">
                  <a:solidFill>
                    <a:srgbClr val="0066CC">
                      <a:lumMod val="50000"/>
                    </a:srgbClr>
                  </a:solidFill>
                </a:endParaRPr>
              </a:p>
            </p:txBody>
          </p:sp>
        </p:grpSp>
        <p:cxnSp>
          <p:nvCxnSpPr>
            <p:cNvPr id="10" name="Connecteur droit 9"/>
            <p:cNvCxnSpPr/>
            <p:nvPr/>
          </p:nvCxnSpPr>
          <p:spPr>
            <a:xfrm rot="10800000">
              <a:off x="251520" y="5584327"/>
              <a:ext cx="1500102"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488114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heel(1)">
                                      <p:cBhvr>
                                        <p:cTn id="14"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501122" cy="6072230"/>
          </a:xfrm>
        </p:spPr>
        <p:txBody>
          <a:bodyPr/>
          <a:lstStyle/>
          <a:p>
            <a:r>
              <a:rPr lang="ar-DZ"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302541431"/>
              </p:ext>
            </p:extLst>
          </p:nvPr>
        </p:nvGraphicFramePr>
        <p:xfrm>
          <a:off x="0" y="0"/>
          <a:ext cx="8964488" cy="6586415"/>
        </p:xfrm>
        <a:graphic>
          <a:graphicData uri="http://schemas.openxmlformats.org/drawingml/2006/table">
            <a:tbl>
              <a:tblPr firstRow="1" bandRow="1">
                <a:tableStyleId>{5C22544A-7EE6-4342-B048-85BDC9FD1C3A}</a:tableStyleId>
              </a:tblPr>
              <a:tblGrid>
                <a:gridCol w="1661119"/>
                <a:gridCol w="1254114"/>
                <a:gridCol w="3319713"/>
                <a:gridCol w="1032800"/>
                <a:gridCol w="1035429"/>
                <a:gridCol w="661313"/>
              </a:tblGrid>
              <a:tr h="583834">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b="1" dirty="0" smtClean="0">
                          <a:solidFill>
                            <a:srgbClr val="002060"/>
                          </a:solidFill>
                          <a:latin typeface="Arabic Typesetting" pitchFamily="66" charset="-78"/>
                          <a:ea typeface="Times New Roman"/>
                          <a:cs typeface="Arabic Typesetting" pitchFamily="66" charset="-78"/>
                        </a:rPr>
                        <a:t>معايير ومؤشّرات التقويم</a:t>
                      </a:r>
                      <a:endParaRPr lang="fr-FR" sz="1200" dirty="0" smtClean="0">
                        <a:solidFill>
                          <a:srgbClr val="002060"/>
                        </a:solidFill>
                        <a:latin typeface="Arabic Typesetting" pitchFamily="66" charset="-78"/>
                        <a:ea typeface="Times New Roman"/>
                        <a:cs typeface="Arabic Typesetting" pitchFamily="66" charset="-78"/>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dirty="0" smtClean="0">
                          <a:solidFill>
                            <a:srgbClr val="002060"/>
                          </a:solidFill>
                          <a:latin typeface="Arabic Typesetting" pitchFamily="66" charset="-78"/>
                          <a:ea typeface="Times New Roman"/>
                          <a:cs typeface="Arabic Typesetting" pitchFamily="66" charset="-78"/>
                        </a:rPr>
                        <a:t>أنماط لوضعيات تعلّمية</a:t>
                      </a:r>
                      <a:endParaRPr lang="fr-FR" sz="12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r>
                        <a:rPr lang="ar-DZ" sz="1600" dirty="0" smtClean="0">
                          <a:solidFill>
                            <a:srgbClr val="002060"/>
                          </a:solidFill>
                          <a:latin typeface="Arabic Typesetting" pitchFamily="66" charset="-78"/>
                          <a:ea typeface="Times New Roman"/>
                          <a:cs typeface="Arabic Typesetting" pitchFamily="66" charset="-78"/>
                        </a:rPr>
                        <a:t>المحتويات المعرفية</a:t>
                      </a:r>
                      <a:endParaRPr lang="fr-FR" sz="12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rgbClr val="002060"/>
                          </a:solidFill>
                          <a:latin typeface="Arabic Typesetting" pitchFamily="66" charset="-78"/>
                          <a:ea typeface="Times New Roman"/>
                          <a:cs typeface="Arabic Typesetting" pitchFamily="66" charset="-78"/>
                        </a:rPr>
                        <a:t>مركبات </a:t>
                      </a:r>
                      <a:r>
                        <a:rPr lang="ar-DZ" sz="1600" dirty="0" smtClean="0">
                          <a:solidFill>
                            <a:srgbClr val="002060"/>
                          </a:solidFill>
                          <a:latin typeface="Arabic Typesetting" pitchFamily="66" charset="-78"/>
                          <a:ea typeface="Times New Roman"/>
                          <a:cs typeface="Arabic Typesetting" pitchFamily="66" charset="-78"/>
                        </a:rPr>
                        <a:t>الكفاءة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dirty="0" smtClean="0">
                          <a:solidFill>
                            <a:srgbClr val="002060"/>
                          </a:solidFill>
                          <a:latin typeface="Arabic Typesetting" pitchFamily="66" charset="-78"/>
                          <a:ea typeface="Times New Roman"/>
                          <a:cs typeface="Arabic Typesetting" pitchFamily="66" charset="-78"/>
                        </a:rPr>
                        <a:t>الكفاءات الختامية</a:t>
                      </a:r>
                      <a:endParaRPr lang="fr-FR" sz="12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600" b="1" dirty="0" smtClean="0">
                          <a:solidFill>
                            <a:srgbClr val="002060"/>
                          </a:solidFill>
                          <a:latin typeface="Arabic Typesetting" pitchFamily="66" charset="-78"/>
                          <a:ea typeface="Times New Roman"/>
                          <a:cs typeface="Arabic Typesetting" pitchFamily="66" charset="-78"/>
                        </a:rPr>
                        <a:t>الميدان</a:t>
                      </a:r>
                      <a:endParaRPr lang="fr-FR" sz="12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r>
              <a:tr h="1372675">
                <a:tc>
                  <a:txBody>
                    <a:bodyPr/>
                    <a:lstStyle/>
                    <a:p>
                      <a:pPr algn="r" rtl="1">
                        <a:lnSpc>
                          <a:spcPct val="115000"/>
                        </a:lnSpc>
                        <a:spcAft>
                          <a:spcPts val="0"/>
                        </a:spcAft>
                      </a:pPr>
                      <a:r>
                        <a:rPr lang="ar-SA" sz="1200" dirty="0">
                          <a:latin typeface="Calibri"/>
                          <a:ea typeface="Times New Roman"/>
                          <a:cs typeface="Simplified Arabic"/>
                        </a:rPr>
                        <a:t>فهم معاني كلمات بالاعتماد على السياق</a:t>
                      </a:r>
                      <a:endParaRPr lang="fr-FR" sz="1100" dirty="0">
                        <a:latin typeface="Calibri"/>
                        <a:ea typeface="Times New Roman"/>
                        <a:cs typeface="Arial"/>
                      </a:endParaRPr>
                    </a:p>
                    <a:p>
                      <a:pPr algn="r" rtl="1">
                        <a:lnSpc>
                          <a:spcPct val="115000"/>
                        </a:lnSpc>
                        <a:spcAft>
                          <a:spcPts val="0"/>
                        </a:spcAft>
                      </a:pPr>
                      <a:r>
                        <a:rPr lang="fr-FR" sz="1200" dirty="0">
                          <a:latin typeface="Simplified Arabic"/>
                          <a:ea typeface="Times New Roman"/>
                          <a:cs typeface="Arial"/>
                        </a:rPr>
                        <a:t>* </a:t>
                      </a:r>
                      <a:r>
                        <a:rPr lang="ar-SA" sz="1200" dirty="0">
                          <a:latin typeface="Calibri"/>
                          <a:ea typeface="Times New Roman"/>
                          <a:cs typeface="Simplified Arabic"/>
                        </a:rPr>
                        <a:t>فهم العلاقات بين أجزاء الجملة أو النص بالاعتماد على الروابط الواردة فيه</a:t>
                      </a:r>
                      <a:endParaRPr lang="fr-FR" sz="11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141605" indent="-141605" algn="r" rtl="1">
                        <a:lnSpc>
                          <a:spcPts val="1500"/>
                        </a:lnSpc>
                        <a:spcAft>
                          <a:spcPts val="0"/>
                        </a:spcAft>
                      </a:pPr>
                      <a:r>
                        <a:rPr lang="fr-FR" sz="1400" b="1" dirty="0">
                          <a:latin typeface="Simplified Arabic"/>
                          <a:ea typeface="Times New Roman"/>
                          <a:cs typeface="Arial"/>
                        </a:rPr>
                        <a:t>.</a:t>
                      </a:r>
                      <a:r>
                        <a:rPr lang="ar-DZ" sz="1400" dirty="0">
                          <a:latin typeface="Calibri"/>
                          <a:ea typeface="Times New Roman"/>
                          <a:cs typeface="Simplified Arabic"/>
                        </a:rPr>
                        <a:t> وضعيات قرائية لتحديد المعاني الجملة، الكلمة، والحرف</a:t>
                      </a:r>
                      <a:r>
                        <a:rPr lang="fr-FR" sz="1400" b="1" dirty="0">
                          <a:latin typeface="Simplified Arabic"/>
                          <a:ea typeface="Times New Roman"/>
                          <a:cs typeface="Arial"/>
                        </a:rPr>
                        <a:t>.</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6">
                  <a:txBody>
                    <a:bodyPr/>
                    <a:lstStyle/>
                    <a:p>
                      <a:pPr algn="r" rtl="1"/>
                      <a:r>
                        <a:rPr lang="ar-DZ" sz="1800" b="1" kern="1200" dirty="0" smtClean="0">
                          <a:solidFill>
                            <a:schemeClr val="dk1"/>
                          </a:solidFill>
                          <a:latin typeface="Arabic Typesetting" pitchFamily="66" charset="-78"/>
                          <a:ea typeface="+mn-ea"/>
                          <a:cs typeface="Arabic Typesetting" pitchFamily="66" charset="-78"/>
                        </a:rPr>
                        <a:t>نصوص قصيرة، جمل، كلمات</a:t>
                      </a:r>
                      <a:r>
                        <a:rPr lang="ar-DZ" sz="1800" kern="1200" dirty="0" smtClean="0">
                          <a:solidFill>
                            <a:schemeClr val="dk1"/>
                          </a:solidFill>
                          <a:latin typeface="Arabic Typesetting" pitchFamily="66" charset="-78"/>
                          <a:ea typeface="+mn-ea"/>
                          <a:cs typeface="Arabic Typesetting" pitchFamily="66" charset="-78"/>
                        </a:rPr>
                        <a:t>.</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الحروف الهجائية، داخل الكلمات ومنفردة.</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 الحروف المتشابهة شكـلا</a:t>
                      </a:r>
                      <a:r>
                        <a:rPr lang="ar-DZ" sz="1800" kern="1200" dirty="0" smtClean="0">
                          <a:solidFill>
                            <a:schemeClr val="dk1"/>
                          </a:solidFill>
                          <a:latin typeface="Arabic Typesetting" pitchFamily="66" charset="-78"/>
                          <a:ea typeface="+mn-ea"/>
                          <a:cs typeface="Arabic Typesetting" pitchFamily="66" charset="-78"/>
                        </a:rPr>
                        <a:t>: ( </a:t>
                      </a:r>
                      <a:r>
                        <a:rPr lang="ar-DZ" sz="1800" kern="1200" dirty="0" err="1" smtClean="0">
                          <a:solidFill>
                            <a:schemeClr val="dk1"/>
                          </a:solidFill>
                          <a:latin typeface="Arabic Typesetting" pitchFamily="66" charset="-78"/>
                          <a:ea typeface="+mn-ea"/>
                          <a:cs typeface="Arabic Typesetting" pitchFamily="66" charset="-78"/>
                        </a:rPr>
                        <a:t>ب</a:t>
                      </a:r>
                      <a:r>
                        <a:rPr lang="ar-DZ" sz="1800" kern="1200" dirty="0" smtClean="0">
                          <a:solidFill>
                            <a:schemeClr val="dk1"/>
                          </a:solidFill>
                          <a:latin typeface="Arabic Typesetting" pitchFamily="66" charset="-78"/>
                          <a:ea typeface="+mn-ea"/>
                          <a:cs typeface="Arabic Typesetting" pitchFamily="66" charset="-78"/>
                        </a:rPr>
                        <a:t> ت </a:t>
                      </a:r>
                      <a:r>
                        <a:rPr lang="ar-DZ" sz="1800" kern="1200" dirty="0" err="1" smtClean="0">
                          <a:solidFill>
                            <a:schemeClr val="dk1"/>
                          </a:solidFill>
                          <a:latin typeface="Arabic Typesetting" pitchFamily="66" charset="-78"/>
                          <a:ea typeface="+mn-ea"/>
                          <a:cs typeface="Arabic Typesetting" pitchFamily="66" charset="-78"/>
                        </a:rPr>
                        <a:t>ث</a:t>
                      </a:r>
                      <a:r>
                        <a:rPr lang="ar-DZ" sz="1800" kern="1200" dirty="0" smtClean="0">
                          <a:solidFill>
                            <a:schemeClr val="dk1"/>
                          </a:solidFill>
                          <a:latin typeface="Arabic Typesetting" pitchFamily="66" charset="-78"/>
                          <a:ea typeface="+mn-ea"/>
                          <a:cs typeface="Arabic Typesetting" pitchFamily="66" charset="-78"/>
                        </a:rPr>
                        <a:t>)، ( </a:t>
                      </a:r>
                      <a:r>
                        <a:rPr lang="ar-DZ" sz="1800" kern="1200" dirty="0" err="1" smtClean="0">
                          <a:solidFill>
                            <a:schemeClr val="dk1"/>
                          </a:solidFill>
                          <a:latin typeface="Arabic Typesetting" pitchFamily="66" charset="-78"/>
                          <a:ea typeface="+mn-ea"/>
                          <a:cs typeface="Arabic Typesetting" pitchFamily="66" charset="-78"/>
                        </a:rPr>
                        <a:t>ع</a:t>
                      </a:r>
                      <a:r>
                        <a:rPr lang="ar-DZ" sz="1800" kern="1200" dirty="0" smtClean="0">
                          <a:solidFill>
                            <a:schemeClr val="dk1"/>
                          </a:solidFill>
                          <a:latin typeface="Arabic Typesetting" pitchFamily="66" charset="-78"/>
                          <a:ea typeface="+mn-ea"/>
                          <a:cs typeface="Arabic Typesetting" pitchFamily="66" charset="-78"/>
                        </a:rPr>
                        <a:t> غ )،   (ص </a:t>
                      </a:r>
                      <a:r>
                        <a:rPr lang="ar-DZ" sz="1800" kern="1200" dirty="0" err="1" smtClean="0">
                          <a:solidFill>
                            <a:schemeClr val="dk1"/>
                          </a:solidFill>
                          <a:latin typeface="Arabic Typesetting" pitchFamily="66" charset="-78"/>
                          <a:ea typeface="+mn-ea"/>
                          <a:cs typeface="Arabic Typesetting" pitchFamily="66" charset="-78"/>
                        </a:rPr>
                        <a:t>ض</a:t>
                      </a:r>
                      <a:r>
                        <a:rPr lang="ar-DZ" sz="1800" kern="1200" dirty="0" smtClean="0">
                          <a:solidFill>
                            <a:schemeClr val="dk1"/>
                          </a:solidFill>
                          <a:latin typeface="Arabic Typesetting" pitchFamily="66" charset="-78"/>
                          <a:ea typeface="+mn-ea"/>
                          <a:cs typeface="Arabic Typesetting" pitchFamily="66" charset="-78"/>
                        </a:rPr>
                        <a:t>)، ( </a:t>
                      </a:r>
                      <a:r>
                        <a:rPr lang="ar-DZ" sz="1800" kern="1200" dirty="0" err="1" smtClean="0">
                          <a:solidFill>
                            <a:schemeClr val="dk1"/>
                          </a:solidFill>
                          <a:latin typeface="Arabic Typesetting" pitchFamily="66" charset="-78"/>
                          <a:ea typeface="+mn-ea"/>
                          <a:cs typeface="Arabic Typesetting" pitchFamily="66" charset="-78"/>
                        </a:rPr>
                        <a:t>ط</a:t>
                      </a:r>
                      <a:r>
                        <a:rPr lang="ar-DZ" sz="1800" kern="1200" dirty="0" smtClean="0">
                          <a:solidFill>
                            <a:schemeClr val="dk1"/>
                          </a:solidFill>
                          <a:latin typeface="Arabic Typesetting" pitchFamily="66" charset="-78"/>
                          <a:ea typeface="+mn-ea"/>
                          <a:cs typeface="Arabic Typesetting" pitchFamily="66" charset="-78"/>
                        </a:rPr>
                        <a:t> ظ)، ( </a:t>
                      </a:r>
                      <a:r>
                        <a:rPr lang="ar-DZ" sz="1800" kern="1200" dirty="0" err="1" smtClean="0">
                          <a:solidFill>
                            <a:schemeClr val="dk1"/>
                          </a:solidFill>
                          <a:latin typeface="Arabic Typesetting" pitchFamily="66" charset="-78"/>
                          <a:ea typeface="+mn-ea"/>
                          <a:cs typeface="Arabic Typesetting" pitchFamily="66" charset="-78"/>
                        </a:rPr>
                        <a:t>د</a:t>
                      </a:r>
                      <a:r>
                        <a:rPr lang="ar-DZ" sz="1800" kern="1200" dirty="0" smtClean="0">
                          <a:solidFill>
                            <a:schemeClr val="dk1"/>
                          </a:solidFill>
                          <a:latin typeface="Arabic Typesetting" pitchFamily="66" charset="-78"/>
                          <a:ea typeface="+mn-ea"/>
                          <a:cs typeface="Arabic Typesetting" pitchFamily="66" charset="-78"/>
                        </a:rPr>
                        <a:t> ذ)، ( </a:t>
                      </a:r>
                      <a:r>
                        <a:rPr lang="ar-DZ" sz="1800" kern="1200" dirty="0" err="1" smtClean="0">
                          <a:solidFill>
                            <a:schemeClr val="dk1"/>
                          </a:solidFill>
                          <a:latin typeface="Arabic Typesetting" pitchFamily="66" charset="-78"/>
                          <a:ea typeface="+mn-ea"/>
                          <a:cs typeface="Arabic Typesetting" pitchFamily="66" charset="-78"/>
                        </a:rPr>
                        <a:t>ر</a:t>
                      </a:r>
                      <a:r>
                        <a:rPr lang="ar-DZ" sz="1800" kern="1200" dirty="0" smtClean="0">
                          <a:solidFill>
                            <a:schemeClr val="dk1"/>
                          </a:solidFill>
                          <a:latin typeface="Arabic Typesetting" pitchFamily="66" charset="-78"/>
                          <a:ea typeface="+mn-ea"/>
                          <a:cs typeface="Arabic Typesetting" pitchFamily="66" charset="-78"/>
                        </a:rPr>
                        <a:t> ز).</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الحروف المتشابهة نطقا:</a:t>
                      </a:r>
                      <a:r>
                        <a:rPr lang="ar-DZ" sz="1800" kern="1200" dirty="0" smtClean="0">
                          <a:solidFill>
                            <a:schemeClr val="dk1"/>
                          </a:solidFill>
                          <a:latin typeface="Arabic Typesetting" pitchFamily="66" charset="-78"/>
                          <a:ea typeface="+mn-ea"/>
                          <a:cs typeface="Arabic Typesetting" pitchFamily="66" charset="-78"/>
                        </a:rPr>
                        <a:t>(س </a:t>
                      </a:r>
                      <a:r>
                        <a:rPr lang="ar-DZ" sz="1800" kern="1200" dirty="0" err="1" smtClean="0">
                          <a:solidFill>
                            <a:schemeClr val="dk1"/>
                          </a:solidFill>
                          <a:latin typeface="Arabic Typesetting" pitchFamily="66" charset="-78"/>
                          <a:ea typeface="+mn-ea"/>
                          <a:cs typeface="Arabic Typesetting" pitchFamily="66" charset="-78"/>
                        </a:rPr>
                        <a:t>ص</a:t>
                      </a:r>
                      <a:r>
                        <a:rPr lang="ar-DZ" sz="1800" kern="1200" dirty="0" smtClean="0">
                          <a:solidFill>
                            <a:schemeClr val="dk1"/>
                          </a:solidFill>
                          <a:latin typeface="Arabic Typesetting" pitchFamily="66" charset="-78"/>
                          <a:ea typeface="+mn-ea"/>
                          <a:cs typeface="Arabic Typesetting" pitchFamily="66" charset="-78"/>
                        </a:rPr>
                        <a:t>) </a:t>
                      </a:r>
                      <a:r>
                        <a:rPr lang="ar-DZ" sz="1800" kern="1200" dirty="0" err="1" smtClean="0">
                          <a:solidFill>
                            <a:schemeClr val="dk1"/>
                          </a:solidFill>
                          <a:latin typeface="Arabic Typesetting" pitchFamily="66" charset="-78"/>
                          <a:ea typeface="+mn-ea"/>
                          <a:cs typeface="Arabic Typesetting" pitchFamily="66" charset="-78"/>
                        </a:rPr>
                        <a:t>ت</a:t>
                      </a:r>
                      <a:r>
                        <a:rPr lang="ar-DZ" sz="1800" kern="1200" dirty="0" smtClean="0">
                          <a:solidFill>
                            <a:schemeClr val="dk1"/>
                          </a:solidFill>
                          <a:latin typeface="Arabic Typesetting" pitchFamily="66" charset="-78"/>
                          <a:ea typeface="+mn-ea"/>
                          <a:cs typeface="Arabic Typesetting" pitchFamily="66" charset="-78"/>
                        </a:rPr>
                        <a:t> ط) (ض </a:t>
                      </a:r>
                      <a:r>
                        <a:rPr lang="ar-DZ" sz="1800" kern="1200" dirty="0" err="1" smtClean="0">
                          <a:solidFill>
                            <a:schemeClr val="dk1"/>
                          </a:solidFill>
                          <a:latin typeface="Arabic Typesetting" pitchFamily="66" charset="-78"/>
                          <a:ea typeface="+mn-ea"/>
                          <a:cs typeface="Arabic Typesetting" pitchFamily="66" charset="-78"/>
                        </a:rPr>
                        <a:t>ظ</a:t>
                      </a:r>
                      <a:r>
                        <a:rPr lang="ar-DZ" sz="1800" kern="1200" dirty="0" smtClean="0">
                          <a:solidFill>
                            <a:schemeClr val="dk1"/>
                          </a:solidFill>
                          <a:latin typeface="Arabic Typesetting" pitchFamily="66" charset="-78"/>
                          <a:ea typeface="+mn-ea"/>
                          <a:cs typeface="Arabic Typesetting" pitchFamily="66" charset="-78"/>
                        </a:rPr>
                        <a:t>).</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الحركات القصيرة والطويلة</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ظاهـرة السكون</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الحروف المضعّفة، والحروف المنونة</a:t>
                      </a:r>
                      <a:r>
                        <a:rPr lang="ar-DZ" sz="1800" kern="1200" dirty="0" smtClean="0">
                          <a:solidFill>
                            <a:schemeClr val="dk1"/>
                          </a:solidFill>
                          <a:latin typeface="Arabic Typesetting" pitchFamily="66" charset="-78"/>
                          <a:ea typeface="+mn-ea"/>
                          <a:cs typeface="Arabic Typesetting" pitchFamily="66" charset="-78"/>
                        </a:rPr>
                        <a:t>.</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أل التعريف (الشمسية، والقمرية ).</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مركّبات النص الحواري</a:t>
                      </a:r>
                      <a:r>
                        <a:rPr lang="ar-DZ" sz="1800" kern="1200" dirty="0" smtClean="0">
                          <a:solidFill>
                            <a:schemeClr val="dk1"/>
                          </a:solidFill>
                          <a:latin typeface="Arabic Typesetting" pitchFamily="66" charset="-78"/>
                          <a:ea typeface="+mn-ea"/>
                          <a:cs typeface="Arabic Typesetting" pitchFamily="66" charset="-78"/>
                        </a:rPr>
                        <a:t>:(الأطراف المتحاورة ،أفعال القول).</a:t>
                      </a:r>
                      <a:r>
                        <a:rPr lang="fr-FR" sz="1800" kern="1200" dirty="0" smtClean="0">
                          <a:solidFill>
                            <a:schemeClr val="dk1"/>
                          </a:solidFill>
                          <a:latin typeface="Arabic Typesetting" pitchFamily="66" charset="-78"/>
                          <a:ea typeface="+mn-ea"/>
                          <a:cs typeface="Arabic Typesetting" pitchFamily="66" charset="-78"/>
                        </a:rPr>
                        <a:t> .</a:t>
                      </a:r>
                      <a:r>
                        <a:rPr lang="ar-DZ" sz="1800" b="1" kern="1200" dirty="0" smtClean="0">
                          <a:solidFill>
                            <a:schemeClr val="dk1"/>
                          </a:solidFill>
                          <a:latin typeface="Arabic Typesetting" pitchFamily="66" charset="-78"/>
                          <a:ea typeface="+mn-ea"/>
                          <a:cs typeface="Arabic Typesetting" pitchFamily="66" charset="-78"/>
                        </a:rPr>
                        <a:t>علامات الوقف</a:t>
                      </a:r>
                      <a:r>
                        <a:rPr lang="ar-DZ" sz="1800" kern="1200" dirty="0" smtClean="0">
                          <a:solidFill>
                            <a:schemeClr val="dk1"/>
                          </a:solidFill>
                          <a:latin typeface="Arabic Typesetting" pitchFamily="66" charset="-78"/>
                          <a:ea typeface="+mn-ea"/>
                          <a:cs typeface="Arabic Typesetting" pitchFamily="66" charset="-78"/>
                        </a:rPr>
                        <a:t>:( النقطة، الفاصلة  المطّة، التعجّب، الاستفهام، القوسان، المزدوجان)؛</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مقاطع شعرية</a:t>
                      </a:r>
                      <a:r>
                        <a:rPr lang="ar-DZ" sz="1800" kern="1200" dirty="0" smtClean="0">
                          <a:solidFill>
                            <a:schemeClr val="dk1"/>
                          </a:solidFill>
                          <a:latin typeface="Arabic Typesetting" pitchFamily="66" charset="-78"/>
                          <a:ea typeface="+mn-ea"/>
                          <a:cs typeface="Arabic Typesetting" pitchFamily="66" charset="-78"/>
                        </a:rPr>
                        <a:t> (محفوظات وأناشيد) ؛</a:t>
                      </a:r>
                      <a:endParaRPr lang="fr-FR" sz="1800" kern="1200" dirty="0" smtClean="0">
                        <a:solidFill>
                          <a:schemeClr val="dk1"/>
                        </a:solidFill>
                        <a:latin typeface="Arabic Typesetting" pitchFamily="66" charset="-78"/>
                        <a:ea typeface="+mn-ea"/>
                        <a:cs typeface="Arabic Typesetting" pitchFamily="66" charset="-78"/>
                      </a:endParaRPr>
                    </a:p>
                    <a:p>
                      <a:pPr algn="r" rtl="1"/>
                      <a:r>
                        <a:rPr lang="fr-FR" sz="1800" kern="1200" dirty="0" smtClean="0">
                          <a:solidFill>
                            <a:schemeClr val="dk1"/>
                          </a:solidFill>
                          <a:latin typeface="Arabic Typesetting" pitchFamily="66" charset="-78"/>
                          <a:ea typeface="+mn-ea"/>
                          <a:cs typeface="Arabic Typesetting" pitchFamily="66" charset="-78"/>
                        </a:rPr>
                        <a:t>.</a:t>
                      </a:r>
                      <a:r>
                        <a:rPr lang="ar-DZ" sz="1800" b="1" kern="1200" dirty="0" smtClean="0">
                          <a:solidFill>
                            <a:schemeClr val="dk1"/>
                          </a:solidFill>
                          <a:latin typeface="Arabic Typesetting" pitchFamily="66" charset="-78"/>
                          <a:ea typeface="+mn-ea"/>
                          <a:cs typeface="Arabic Typesetting" pitchFamily="66" charset="-78"/>
                        </a:rPr>
                        <a:t>نصوص قصيرة متنوّعة للمطالعة يغلب عليها النمط الحواري </a:t>
                      </a:r>
                      <a:r>
                        <a:rPr lang="ar-DZ" sz="1800" kern="1200" dirty="0" smtClean="0">
                          <a:solidFill>
                            <a:schemeClr val="dk1"/>
                          </a:solidFill>
                          <a:latin typeface="Arabic Typesetting" pitchFamily="66" charset="-78"/>
                          <a:ea typeface="+mn-ea"/>
                          <a:cs typeface="Arabic Typesetting" pitchFamily="66" charset="-78"/>
                        </a:rPr>
                        <a:t>(قصّة، </a:t>
                      </a:r>
                      <a:r>
                        <a:rPr lang="ar-DZ" sz="1800" kern="1200" dirty="0" err="1" smtClean="0">
                          <a:solidFill>
                            <a:schemeClr val="dk1"/>
                          </a:solidFill>
                          <a:latin typeface="Arabic Typesetting" pitchFamily="66" charset="-78"/>
                          <a:ea typeface="+mn-ea"/>
                          <a:cs typeface="Arabic Typesetting" pitchFamily="66" charset="-78"/>
                        </a:rPr>
                        <a:t>حكاية،...</a:t>
                      </a:r>
                      <a:endParaRPr lang="fr-FR" sz="1800" kern="1200" dirty="0" smtClean="0">
                        <a:solidFill>
                          <a:schemeClr val="dk1"/>
                        </a:solidFill>
                        <a:latin typeface="Arabic Typesetting" pitchFamily="66" charset="-78"/>
                        <a:ea typeface="+mn-ea"/>
                        <a:cs typeface="Arabic Typesetting" pitchFamily="66" charset="-78"/>
                      </a:endParaRPr>
                    </a:p>
                    <a:p>
                      <a:pPr algn="r"/>
                      <a:r>
                        <a:rPr lang="fr-FR" sz="2000" kern="1200" dirty="0" smtClean="0">
                          <a:solidFill>
                            <a:schemeClr val="dk1"/>
                          </a:solidFill>
                          <a:latin typeface="Arabic Typesetting" pitchFamily="66" charset="-78"/>
                          <a:ea typeface="+mn-ea"/>
                          <a:cs typeface="Arabic Typesetting" pitchFamily="66" charset="-78"/>
                        </a:rPr>
                        <a:t>.</a:t>
                      </a:r>
                      <a:r>
                        <a:rPr lang="ar-DZ" sz="1600" b="1" kern="1200" dirty="0" smtClean="0">
                          <a:solidFill>
                            <a:schemeClr val="dk1"/>
                          </a:solidFill>
                          <a:latin typeface="Arabic Typesetting" pitchFamily="66" charset="-78"/>
                          <a:ea typeface="+mn-ea"/>
                          <a:cs typeface="Arabic Typesetting" pitchFamily="66" charset="-78"/>
                        </a:rPr>
                        <a:t>رصيد لغوي ملائم للوضعيات التواصلية البسيطة</a:t>
                      </a:r>
                      <a:endParaRPr lang="fr-FR" sz="2400" b="1" dirty="0">
                        <a:solidFill>
                          <a:schemeClr val="tx1"/>
                        </a:solidFill>
                        <a:latin typeface="Arabic Typesetting" pitchFamily="66" charset="-78"/>
                        <a:cs typeface="Arabic Typesetting" pitchFamily="66"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a:txBody>
                    <a:bodyPr/>
                    <a:lstStyle/>
                    <a:p>
                      <a:pPr algn="r" rtl="1">
                        <a:lnSpc>
                          <a:spcPct val="115000"/>
                        </a:lnSpc>
                        <a:spcAft>
                          <a:spcPts val="0"/>
                        </a:spcAft>
                      </a:pPr>
                      <a:r>
                        <a:rPr lang="ar-SA" sz="1400" dirty="0">
                          <a:latin typeface="Calibri"/>
                          <a:ea typeface="Times New Roman"/>
                          <a:cs typeface="Simplified Arabic"/>
                        </a:rPr>
                        <a:t>* فهم المعنى الظاهر في النص المنطوق/استخراج معلومات</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6">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kern="1200" dirty="0" smtClean="0">
                          <a:solidFill>
                            <a:schemeClr val="dk1"/>
                          </a:solidFill>
                          <a:latin typeface="Arabic Typesetting" pitchFamily="66" charset="-78"/>
                          <a:ea typeface="+mn-ea"/>
                          <a:cs typeface="Arabic Typesetting" pitchFamily="66" charset="-78"/>
                        </a:rPr>
                        <a:t>يقرأ نصوصا بسيطة، يغلب عليها النمط الحواري تتكوّن من عشر إلى عشرين كلمة </a:t>
                      </a:r>
                      <a:r>
                        <a:rPr lang="ar-DZ" sz="2000" kern="1200" dirty="0" err="1" smtClean="0">
                          <a:solidFill>
                            <a:schemeClr val="dk1"/>
                          </a:solidFill>
                          <a:latin typeface="Arabic Typesetting" pitchFamily="66" charset="-78"/>
                          <a:ea typeface="+mn-ea"/>
                          <a:cs typeface="Arabic Typesetting" pitchFamily="66" charset="-78"/>
                        </a:rPr>
                        <a:t>مشكولة</a:t>
                      </a:r>
                      <a:r>
                        <a:rPr lang="ar-DZ" sz="2000" kern="1200" dirty="0" smtClean="0">
                          <a:solidFill>
                            <a:schemeClr val="dk1"/>
                          </a:solidFill>
                          <a:latin typeface="Arabic Typesetting" pitchFamily="66" charset="-78"/>
                          <a:ea typeface="+mn-ea"/>
                          <a:cs typeface="Arabic Typesetting" pitchFamily="66" charset="-78"/>
                        </a:rPr>
                        <a:t> شكلا تامّـا قراءة سليمة ويفهمها</a:t>
                      </a:r>
                      <a:r>
                        <a:rPr lang="ar-DZ" sz="2400" kern="1200" dirty="0" smtClean="0">
                          <a:solidFill>
                            <a:schemeClr val="dk1"/>
                          </a:solidFill>
                          <a:latin typeface="Arabic Typesetting" pitchFamily="66" charset="-78"/>
                          <a:ea typeface="+mn-ea"/>
                          <a:cs typeface="Arabic Typesetting" pitchFamily="66" charset="-78"/>
                        </a:rPr>
                        <a:t>.</a:t>
                      </a:r>
                      <a:endParaRPr lang="fr-FR" sz="2400" kern="1200" dirty="0" smtClean="0">
                        <a:solidFill>
                          <a:schemeClr val="dk1"/>
                        </a:solidFill>
                        <a:latin typeface="Arabic Typesetting" pitchFamily="66" charset="-78"/>
                        <a:ea typeface="+mn-ea"/>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rowSpan="6">
                  <a:txBody>
                    <a:bodyPr/>
                    <a:lstStyle/>
                    <a:p>
                      <a:pPr algn="ctr"/>
                      <a:r>
                        <a:rPr lang="ar-DZ" sz="1800" b="1" kern="1200" dirty="0" smtClean="0">
                          <a:solidFill>
                            <a:schemeClr val="dk1"/>
                          </a:solidFill>
                          <a:latin typeface="Arabic Typesetting" pitchFamily="66" charset="-78"/>
                          <a:ea typeface="+mn-ea"/>
                          <a:cs typeface="Arabic Typesetting" pitchFamily="66" charset="-78"/>
                        </a:rPr>
                        <a:t>فهم المكتوب (القراءة</a:t>
                      </a:r>
                      <a:r>
                        <a:rPr lang="ar-DZ" sz="2000" b="1" kern="1200" dirty="0" smtClean="0">
                          <a:solidFill>
                            <a:schemeClr val="dk1"/>
                          </a:solidFill>
                          <a:latin typeface="Arabic Typesetting" pitchFamily="66" charset="-78"/>
                          <a:ea typeface="+mn-ea"/>
                          <a:cs typeface="Arabic Typesetting" pitchFamily="66" charset="-78"/>
                        </a:rPr>
                        <a:t>)</a:t>
                      </a:r>
                      <a:endParaRPr lang="fr-FR" sz="1600" b="1" dirty="0" smtClean="0">
                        <a:solidFill>
                          <a:schemeClr val="tx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CC"/>
                    </a:solidFill>
                  </a:tcPr>
                </a:tc>
              </a:tr>
              <a:tr h="1354618">
                <a:tc rowSpan="2">
                  <a:txBody>
                    <a:bodyPr/>
                    <a:lstStyle/>
                    <a:p>
                      <a:pPr algn="r" rtl="1">
                        <a:lnSpc>
                          <a:spcPct val="115000"/>
                        </a:lnSpc>
                        <a:spcAft>
                          <a:spcPts val="0"/>
                        </a:spcAft>
                      </a:pPr>
                      <a:r>
                        <a:rPr lang="fr-FR" sz="1200" dirty="0">
                          <a:latin typeface="Simplified Arabic"/>
                          <a:ea typeface="Times New Roman"/>
                          <a:cs typeface="Arial"/>
                        </a:rPr>
                        <a:t> </a:t>
                      </a:r>
                      <a:r>
                        <a:rPr lang="ar-SA" sz="1200" dirty="0">
                          <a:latin typeface="Calibri"/>
                          <a:ea typeface="Times New Roman"/>
                          <a:cs typeface="Simplified Arabic"/>
                        </a:rPr>
                        <a:t>*فهم معاني كلمات بالاعتماد على السياق</a:t>
                      </a:r>
                      <a:endParaRPr lang="fr-FR" sz="1100" dirty="0">
                        <a:latin typeface="Calibri"/>
                        <a:ea typeface="Times New Roman"/>
                        <a:cs typeface="Arial"/>
                      </a:endParaRPr>
                    </a:p>
                    <a:p>
                      <a:pPr algn="r" rtl="1">
                        <a:lnSpc>
                          <a:spcPct val="115000"/>
                        </a:lnSpc>
                        <a:spcAft>
                          <a:spcPts val="0"/>
                        </a:spcAft>
                      </a:pPr>
                      <a:r>
                        <a:rPr lang="fr-FR" sz="1200" dirty="0">
                          <a:latin typeface="Simplified Arabic"/>
                          <a:ea typeface="Times New Roman"/>
                          <a:cs typeface="Arial"/>
                        </a:rPr>
                        <a:t>* </a:t>
                      </a:r>
                      <a:r>
                        <a:rPr lang="ar-SA" sz="1200" dirty="0">
                          <a:latin typeface="Calibri"/>
                          <a:ea typeface="Times New Roman"/>
                          <a:cs typeface="Simplified Arabic"/>
                        </a:rPr>
                        <a:t>فهم العلاقات بين أجزاء النص بالاعتماد على الروابط الواردة فيه</a:t>
                      </a:r>
                      <a:endParaRPr lang="fr-FR" sz="1100" dirty="0">
                        <a:latin typeface="Calibri"/>
                        <a:ea typeface="Times New Roman"/>
                        <a:cs typeface="Arial"/>
                      </a:endParaRPr>
                    </a:p>
                    <a:p>
                      <a:pPr algn="r" rtl="1">
                        <a:lnSpc>
                          <a:spcPct val="115000"/>
                        </a:lnSpc>
                        <a:spcAft>
                          <a:spcPts val="0"/>
                        </a:spcAft>
                      </a:pPr>
                      <a:r>
                        <a:rPr lang="ar-DZ" sz="1200" dirty="0">
                          <a:latin typeface="Calibri"/>
                          <a:ea typeface="Times New Roman"/>
                          <a:cs typeface="Simplified Arabic"/>
                        </a:rPr>
                        <a:t>للتمييز بين مواطن الحرف</a:t>
                      </a:r>
                      <a:endParaRPr lang="fr-FR" sz="1100" dirty="0">
                        <a:latin typeface="Calibri"/>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rowSpan="2">
                  <a:txBody>
                    <a:bodyPr/>
                    <a:lstStyle/>
                    <a:p>
                      <a:pPr marL="111125" indent="-111125" algn="r" rtl="1">
                        <a:lnSpc>
                          <a:spcPts val="1500"/>
                        </a:lnSpc>
                        <a:spcAft>
                          <a:spcPts val="0"/>
                        </a:spcAft>
                      </a:pPr>
                      <a:r>
                        <a:rPr lang="fr-FR" sz="1400" b="1" dirty="0">
                          <a:latin typeface="Simplified Arabic"/>
                          <a:ea typeface="Times New Roman"/>
                          <a:cs typeface="Arial"/>
                        </a:rPr>
                        <a:t>.</a:t>
                      </a:r>
                      <a:r>
                        <a:rPr lang="ar-DZ" sz="1400" dirty="0">
                          <a:latin typeface="Calibri"/>
                          <a:ea typeface="Times New Roman"/>
                          <a:cs typeface="Simplified Arabic"/>
                        </a:rPr>
                        <a:t> وضعيات قرائية متميزة </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fr-FR" dirty="0"/>
                    </a:p>
                  </a:txBody>
                  <a:tcPr/>
                </a:tc>
                <a:tc>
                  <a:txBody>
                    <a:bodyPr/>
                    <a:lstStyle/>
                    <a:p>
                      <a:pPr algn="r" rtl="1">
                        <a:lnSpc>
                          <a:spcPct val="115000"/>
                        </a:lnSpc>
                        <a:spcAft>
                          <a:spcPts val="0"/>
                        </a:spcAft>
                      </a:pPr>
                      <a:r>
                        <a:rPr lang="ar-SA" sz="1400" dirty="0">
                          <a:latin typeface="Calibri"/>
                          <a:ea typeface="Times New Roman"/>
                          <a:cs typeface="Simplified Arabic"/>
                        </a:rPr>
                        <a:t>*  فهم المعنى الضمني استنتاج (أحكام، بيانات، تفسيرات...)</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323397">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111760" indent="-111760" algn="r" rtl="1">
                        <a:lnSpc>
                          <a:spcPct val="115000"/>
                        </a:lnSpc>
                        <a:spcAft>
                          <a:spcPts val="0"/>
                        </a:spcAft>
                      </a:pPr>
                      <a:r>
                        <a:rPr lang="ar-SA" sz="1400" dirty="0">
                          <a:latin typeface="Calibri"/>
                          <a:ea typeface="Times New Roman"/>
                          <a:cs typeface="Simplified Arabic"/>
                        </a:rPr>
                        <a:t>* تفسير ودمج أفكار ومعلومات</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fr-FR"/>
                    </a:p>
                  </a:txBody>
                  <a:tcPr/>
                </a:tc>
                <a:tc vMerge="1">
                  <a:txBody>
                    <a:bodyPr/>
                    <a:lstStyle/>
                    <a:p>
                      <a:endParaRPr lang="fr-FR"/>
                    </a:p>
                  </a:txBody>
                  <a:tcPr/>
                </a:tc>
              </a:tr>
              <a:tr h="933133">
                <a:tc rowSpan="2">
                  <a:txBody>
                    <a:bodyPr/>
                    <a:lstStyle/>
                    <a:p>
                      <a:pPr algn="r" rtl="1">
                        <a:lnSpc>
                          <a:spcPct val="115000"/>
                        </a:lnSpc>
                        <a:spcAft>
                          <a:spcPts val="0"/>
                        </a:spcAft>
                      </a:pPr>
                      <a:r>
                        <a:rPr lang="ar-DZ" sz="1200" dirty="0">
                          <a:latin typeface="Calibri"/>
                          <a:ea typeface="Times New Roman"/>
                          <a:cs typeface="Simplified Arabic"/>
                        </a:rPr>
                        <a:t>. </a:t>
                      </a:r>
                      <a:r>
                        <a:rPr lang="fr-FR" sz="1200" dirty="0">
                          <a:latin typeface="Simplified Arabic"/>
                          <a:ea typeface="Times New Roman"/>
                          <a:cs typeface="Arial"/>
                        </a:rPr>
                        <a:t>* </a:t>
                      </a:r>
                      <a:r>
                        <a:rPr lang="ar-SA" sz="1200" dirty="0">
                          <a:latin typeface="Calibri"/>
                          <a:ea typeface="Times New Roman"/>
                          <a:cs typeface="Simplified Arabic"/>
                        </a:rPr>
                        <a:t>تطبّق تعليمات وإرشادات</a:t>
                      </a:r>
                      <a:r>
                        <a:rPr lang="fr-FR" sz="1200" dirty="0">
                          <a:latin typeface="Simplified Arabic"/>
                          <a:ea typeface="Times New Roman"/>
                          <a:cs typeface="Arial"/>
                        </a:rPr>
                        <a:t>.</a:t>
                      </a:r>
                      <a:endParaRPr lang="fr-FR" sz="1100" dirty="0">
                        <a:latin typeface="Calibri"/>
                        <a:ea typeface="Times New Roman"/>
                        <a:cs typeface="Arial"/>
                      </a:endParaRPr>
                    </a:p>
                    <a:p>
                      <a:pPr algn="r" rtl="1">
                        <a:lnSpc>
                          <a:spcPct val="115000"/>
                        </a:lnSpc>
                        <a:spcAft>
                          <a:spcPts val="0"/>
                        </a:spcAft>
                      </a:pPr>
                      <a:r>
                        <a:rPr lang="fr-FR" sz="1200" dirty="0">
                          <a:latin typeface="Simplified Arabic"/>
                          <a:ea typeface="Times New Roman"/>
                          <a:cs typeface="Arial"/>
                        </a:rPr>
                        <a:t>* </a:t>
                      </a:r>
                      <a:r>
                        <a:rPr lang="ar-SA" sz="1200" dirty="0">
                          <a:latin typeface="Calibri"/>
                          <a:ea typeface="Times New Roman"/>
                          <a:cs typeface="Simplified Arabic"/>
                        </a:rPr>
                        <a:t>يقارن ويقابل المعلومات الواردة في النص المكتوب مع السندات البصرية المرافقة</a:t>
                      </a:r>
                      <a:endParaRPr lang="fr-FR" sz="1100" dirty="0">
                        <a:latin typeface="Calibri"/>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rowSpan="2">
                  <a:txBody>
                    <a:bodyPr/>
                    <a:lstStyle/>
                    <a:p>
                      <a:pPr marL="51435" indent="-51435" algn="r" rtl="1">
                        <a:lnSpc>
                          <a:spcPct val="115000"/>
                        </a:lnSpc>
                        <a:spcAft>
                          <a:spcPts val="0"/>
                        </a:spcAft>
                      </a:pPr>
                      <a:r>
                        <a:rPr lang="fr-FR" sz="1400" b="1" dirty="0">
                          <a:latin typeface="Simplified Arabic"/>
                          <a:ea typeface="Times New Roman"/>
                          <a:cs typeface="Arial"/>
                        </a:rPr>
                        <a:t>.</a:t>
                      </a:r>
                      <a:r>
                        <a:rPr lang="ar-DZ" sz="1400" dirty="0">
                          <a:latin typeface="Calibri"/>
                          <a:ea typeface="Times New Roman"/>
                          <a:cs typeface="Simplified Arabic"/>
                        </a:rPr>
                        <a:t> وضعيات قرائية لتفسير ودمج المعلومات والأفكار  </a:t>
                      </a:r>
                      <a:endParaRPr lang="fr-FR" sz="1200" dirty="0">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vMerge="1">
                  <a:txBody>
                    <a:bodyPr/>
                    <a:lstStyle/>
                    <a:p>
                      <a:endParaRPr lang="fr-FR" dirty="0"/>
                    </a:p>
                  </a:txBody>
                  <a:tcPr/>
                </a:tc>
                <a:tc vMerge="1">
                  <a:txBody>
                    <a:bodyPr/>
                    <a:lstStyle/>
                    <a:p>
                      <a:pPr marL="111760" indent="-111760" algn="r" rtl="1">
                        <a:lnSpc>
                          <a:spcPct val="115000"/>
                        </a:lnSpc>
                        <a:spcAft>
                          <a:spcPts val="0"/>
                        </a:spcAft>
                      </a:pP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399336">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111125" indent="-111125" algn="r" rtl="1">
                        <a:lnSpc>
                          <a:spcPct val="115000"/>
                        </a:lnSpc>
                        <a:spcAft>
                          <a:spcPts val="0"/>
                        </a:spcAft>
                      </a:pPr>
                      <a:r>
                        <a:rPr lang="ar-SA" sz="1400" dirty="0" smtClean="0">
                          <a:latin typeface="Calibri"/>
                          <a:ea typeface="Times New Roman"/>
                          <a:cs typeface="Simplified Arabic"/>
                        </a:rPr>
                        <a:t> </a:t>
                      </a:r>
                      <a:r>
                        <a:rPr lang="ar-SA" sz="1400" dirty="0">
                          <a:latin typeface="Calibri"/>
                          <a:ea typeface="Times New Roman"/>
                          <a:cs typeface="Simplified Arabic"/>
                        </a:rPr>
                        <a:t>تقييم المضمون ووظيفة</a:t>
                      </a:r>
                      <a:endParaRPr lang="fr-FR" sz="1200" dirty="0">
                        <a:latin typeface="Calibri"/>
                        <a:ea typeface="Times New Roman"/>
                        <a:cs typeface="Arial"/>
                      </a:endParaRPr>
                    </a:p>
                    <a:p>
                      <a:pPr marL="111125" indent="-111125" algn="r" rtl="1">
                        <a:lnSpc>
                          <a:spcPct val="115000"/>
                        </a:lnSpc>
                        <a:spcAft>
                          <a:spcPts val="0"/>
                        </a:spcAft>
                      </a:pPr>
                      <a:r>
                        <a:rPr lang="fr-FR" sz="1400" dirty="0">
                          <a:latin typeface="Simplified Arabic"/>
                          <a:ea typeface="Times New Roman"/>
                          <a:cs typeface="Arial"/>
                        </a:rPr>
                        <a:t> </a:t>
                      </a:r>
                      <a:r>
                        <a:rPr lang="ar-SA" sz="1400" dirty="0">
                          <a:latin typeface="Calibri"/>
                          <a:ea typeface="Times New Roman"/>
                          <a:cs typeface="Simplified Arabic"/>
                        </a:rPr>
                        <a:t>المركبات اللغوية والنصية</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vMerge="1">
                  <a:txBody>
                    <a:bodyPr/>
                    <a:lstStyle/>
                    <a:p>
                      <a:endParaRPr lang="fr-FR"/>
                    </a:p>
                  </a:txBody>
                  <a:tcPr/>
                </a:tc>
                <a:tc vMerge="1">
                  <a:txBody>
                    <a:bodyPr/>
                    <a:lstStyle/>
                    <a:p>
                      <a:endParaRPr lang="fr-FR"/>
                    </a:p>
                  </a:txBody>
                  <a:tcPr/>
                </a:tc>
              </a:tr>
              <a:tr h="1619422">
                <a:tc>
                  <a:txBody>
                    <a:bodyPr/>
                    <a:lstStyle/>
                    <a:p>
                      <a:pPr algn="r" rtl="1">
                        <a:lnSpc>
                          <a:spcPct val="115000"/>
                        </a:lnSpc>
                        <a:spcAft>
                          <a:spcPts val="0"/>
                        </a:spcAft>
                      </a:pPr>
                      <a:r>
                        <a:rPr lang="ar-SA" sz="1200" dirty="0">
                          <a:latin typeface="Calibri"/>
                          <a:ea typeface="Times New Roman"/>
                          <a:cs typeface="Simplified Arabic"/>
                        </a:rPr>
                        <a:t>يفهم الهدف من  النص (الجانب </a:t>
                      </a:r>
                      <a:r>
                        <a:rPr lang="ar-SA" sz="1200" dirty="0" err="1">
                          <a:latin typeface="Calibri"/>
                          <a:ea typeface="Times New Roman"/>
                          <a:cs typeface="Simplified Arabic"/>
                        </a:rPr>
                        <a:t>القيمي</a:t>
                      </a:r>
                      <a:r>
                        <a:rPr lang="ar-SA" sz="1200" dirty="0">
                          <a:latin typeface="Calibri"/>
                          <a:ea typeface="Times New Roman"/>
                          <a:cs typeface="Simplified Arabic"/>
                        </a:rPr>
                        <a:t>)</a:t>
                      </a:r>
                      <a:endParaRPr lang="fr-FR" sz="1100" dirty="0">
                        <a:latin typeface="Calibri"/>
                        <a:ea typeface="Times New Roman"/>
                        <a:cs typeface="Arial"/>
                      </a:endParaRPr>
                    </a:p>
                    <a:p>
                      <a:pPr algn="r" rtl="1">
                        <a:lnSpc>
                          <a:spcPct val="115000"/>
                        </a:lnSpc>
                        <a:spcAft>
                          <a:spcPts val="0"/>
                        </a:spcAft>
                      </a:pPr>
                      <a:r>
                        <a:rPr lang="ar-SA" sz="1200" dirty="0">
                          <a:latin typeface="Calibri"/>
                          <a:ea typeface="Times New Roman"/>
                          <a:cs typeface="Simplified Arabic"/>
                        </a:rPr>
                        <a:t>يعبّر عن آرائه في مضمون النص </a:t>
                      </a:r>
                      <a:endParaRPr lang="fr-FR" sz="1100" dirty="0">
                        <a:latin typeface="Calibri"/>
                        <a:ea typeface="Times New Roman"/>
                        <a:cs typeface="Arial"/>
                      </a:endParaRPr>
                    </a:p>
                    <a:p>
                      <a:pPr algn="r" rtl="1">
                        <a:lnSpc>
                          <a:spcPct val="115000"/>
                        </a:lnSpc>
                        <a:spcAft>
                          <a:spcPts val="0"/>
                        </a:spcAft>
                      </a:pPr>
                      <a:r>
                        <a:rPr lang="ar-SA" sz="1200" dirty="0">
                          <a:latin typeface="Calibri"/>
                          <a:ea typeface="Times New Roman"/>
                          <a:cs typeface="Simplified Arabic"/>
                        </a:rPr>
                        <a:t>يصدر أحكاما على وظيفة المركبات اللغوية والنصية</a:t>
                      </a:r>
                      <a:endParaRPr lang="fr-FR" sz="1100" dirty="0">
                        <a:latin typeface="Calibri"/>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a:txBody>
                    <a:bodyPr/>
                    <a:lstStyle/>
                    <a:p>
                      <a:pPr algn="ctr" rtl="1">
                        <a:lnSpc>
                          <a:spcPct val="115000"/>
                        </a:lnSpc>
                        <a:spcAft>
                          <a:spcPts val="0"/>
                        </a:spcAft>
                      </a:pPr>
                      <a:r>
                        <a:rPr lang="ar-SA" sz="1400" dirty="0">
                          <a:latin typeface="Calibri"/>
                          <a:ea typeface="Times New Roman"/>
                          <a:cs typeface="Simplified Arabic"/>
                        </a:rPr>
                        <a:t>*وضعيات تعلمية لإصدار أحكام</a:t>
                      </a: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tcPr>
                </a:tc>
                <a:tc vMerge="1">
                  <a:txBody>
                    <a:bodyPr/>
                    <a:lstStyle/>
                    <a:p>
                      <a:endParaRPr lang="fr-FR"/>
                    </a:p>
                  </a:txBody>
                  <a:tcPr/>
                </a:tc>
                <a:tc vMerge="1">
                  <a:txBody>
                    <a:bodyPr/>
                    <a:lstStyle/>
                    <a:p>
                      <a:pPr marL="111125" indent="-111125" algn="r" rtl="1">
                        <a:lnSpc>
                          <a:spcPct val="115000"/>
                        </a:lnSpc>
                        <a:spcAft>
                          <a:spcPts val="0"/>
                        </a:spcAft>
                      </a:pPr>
                      <a:endParaRPr lang="fr-FR" sz="12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vMerge="1">
                  <a:txBody>
                    <a:bodyPr/>
                    <a:lstStyle/>
                    <a:p>
                      <a:endParaRPr lang="fr-FR"/>
                    </a:p>
                  </a:txBody>
                  <a:tcPr/>
                </a:tc>
                <a:tc vMerge="1">
                  <a:txBody>
                    <a:bodyPr/>
                    <a:lstStyle/>
                    <a:p>
                      <a:endParaRPr lang="fr-FR"/>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501122" cy="6072230"/>
          </a:xfrm>
        </p:spPr>
        <p:txBody>
          <a:bodyPr/>
          <a:lstStyle/>
          <a:p>
            <a:r>
              <a:rPr lang="ar-DZ"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211732912"/>
              </p:ext>
            </p:extLst>
          </p:nvPr>
        </p:nvGraphicFramePr>
        <p:xfrm>
          <a:off x="214284" y="285728"/>
          <a:ext cx="8894220" cy="6188284"/>
        </p:xfrm>
        <a:graphic>
          <a:graphicData uri="http://schemas.openxmlformats.org/drawingml/2006/table">
            <a:tbl>
              <a:tblPr firstRow="1" bandRow="1">
                <a:tableStyleId>{5C22544A-7EE6-4342-B048-85BDC9FD1C3A}</a:tableStyleId>
              </a:tblPr>
              <a:tblGrid>
                <a:gridCol w="2053460"/>
                <a:gridCol w="1152128"/>
                <a:gridCol w="2808312"/>
                <a:gridCol w="915584"/>
                <a:gridCol w="1143008"/>
                <a:gridCol w="821728"/>
              </a:tblGrid>
              <a:tr h="63571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b="1" dirty="0" smtClean="0">
                          <a:solidFill>
                            <a:srgbClr val="002060"/>
                          </a:solidFill>
                          <a:latin typeface="Arabic Typesetting" pitchFamily="66" charset="-78"/>
                          <a:ea typeface="Times New Roman"/>
                          <a:cs typeface="Arabic Typesetting" pitchFamily="66" charset="-78"/>
                        </a:rPr>
                        <a:t>معايير ومؤشّرات التقويم</a:t>
                      </a:r>
                      <a:endParaRPr lang="fr-FR" sz="1400" dirty="0" smtClean="0">
                        <a:solidFill>
                          <a:srgbClr val="002060"/>
                        </a:solidFill>
                        <a:latin typeface="Arabic Typesetting" pitchFamily="66" charset="-78"/>
                        <a:ea typeface="Times New Roman"/>
                        <a:cs typeface="Arabic Typesetting" pitchFamily="66" charset="-78"/>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rgbClr val="002060"/>
                          </a:solidFill>
                          <a:latin typeface="Arabic Typesetting" pitchFamily="66" charset="-78"/>
                          <a:ea typeface="Times New Roman"/>
                          <a:cs typeface="Arabic Typesetting" pitchFamily="66" charset="-78"/>
                        </a:rPr>
                        <a:t>أنماط لوضعيات تعلّمية</a:t>
                      </a:r>
                      <a:endParaRPr lang="fr-FR" sz="14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27635" marR="0" indent="-127635" algn="ctr" defTabSz="914400" rtl="1" eaLnBrk="1" fontAlgn="auto" latinLnBrk="0" hangingPunct="1">
                        <a:lnSpc>
                          <a:spcPct val="115000"/>
                        </a:lnSpc>
                        <a:spcBef>
                          <a:spcPts val="0"/>
                        </a:spcBef>
                        <a:spcAft>
                          <a:spcPts val="0"/>
                        </a:spcAft>
                        <a:buClrTx/>
                        <a:buSzTx/>
                        <a:buFontTx/>
                        <a:buNone/>
                        <a:tabLst/>
                        <a:defRPr/>
                      </a:pPr>
                      <a:r>
                        <a:rPr lang="ar-DZ" sz="1800" dirty="0" smtClean="0">
                          <a:solidFill>
                            <a:srgbClr val="002060"/>
                          </a:solidFill>
                          <a:latin typeface="Arabic Typesetting" pitchFamily="66" charset="-78"/>
                          <a:ea typeface="Times New Roman"/>
                          <a:cs typeface="Arabic Typesetting" pitchFamily="66" charset="-78"/>
                        </a:rPr>
                        <a:t>المحتويات المعرفية</a:t>
                      </a:r>
                      <a:endParaRPr lang="fr-FR" sz="14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2000" dirty="0" smtClean="0">
                          <a:solidFill>
                            <a:srgbClr val="002060"/>
                          </a:solidFill>
                          <a:latin typeface="Arabic Typesetting" pitchFamily="66" charset="-78"/>
                          <a:ea typeface="Times New Roman"/>
                          <a:cs typeface="Arabic Typesetting" pitchFamily="66" charset="-78"/>
                        </a:rPr>
                        <a:t>مركبات </a:t>
                      </a:r>
                      <a:r>
                        <a:rPr lang="ar-DZ" sz="1800" dirty="0" smtClean="0">
                          <a:solidFill>
                            <a:srgbClr val="002060"/>
                          </a:solidFill>
                          <a:latin typeface="Arabic Typesetting" pitchFamily="66" charset="-78"/>
                          <a:ea typeface="Times New Roman"/>
                          <a:cs typeface="Arabic Typesetting" pitchFamily="66" charset="-78"/>
                        </a:rPr>
                        <a:t>الكفاءة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dirty="0" smtClean="0">
                          <a:solidFill>
                            <a:srgbClr val="002060"/>
                          </a:solidFill>
                          <a:latin typeface="Arabic Typesetting" pitchFamily="66" charset="-78"/>
                          <a:ea typeface="Times New Roman"/>
                          <a:cs typeface="Arabic Typesetting" pitchFamily="66" charset="-78"/>
                        </a:rPr>
                        <a:t>الكفاءات الختامية</a:t>
                      </a:r>
                      <a:endParaRPr lang="fr-FR" sz="14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DZ" sz="1800" b="1" dirty="0" smtClean="0">
                          <a:solidFill>
                            <a:srgbClr val="002060"/>
                          </a:solidFill>
                          <a:latin typeface="Arabic Typesetting" pitchFamily="66" charset="-78"/>
                          <a:ea typeface="Times New Roman"/>
                          <a:cs typeface="Arabic Typesetting" pitchFamily="66" charset="-78"/>
                        </a:rPr>
                        <a:t>الميدان</a:t>
                      </a:r>
                      <a:endParaRPr lang="fr-FR" sz="1400" dirty="0" smtClean="0">
                        <a:solidFill>
                          <a:srgbClr val="002060"/>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r>
              <a:tr h="1514411">
                <a:tc>
                  <a:txBody>
                    <a:bodyPr/>
                    <a:lstStyle/>
                    <a:p>
                      <a:pPr algn="r" rtl="1">
                        <a:lnSpc>
                          <a:spcPct val="115000"/>
                        </a:lnSpc>
                        <a:spcAft>
                          <a:spcPts val="0"/>
                        </a:spcAft>
                      </a:pPr>
                      <a:r>
                        <a:rPr lang="ar-SA" sz="1600">
                          <a:latin typeface="Calibri"/>
                          <a:ea typeface="Times New Roman"/>
                          <a:cs typeface="Simplified Arabic"/>
                        </a:rPr>
                        <a:t>يمارس التخطيط </a:t>
                      </a:r>
                      <a:endParaRPr lang="fr-FR" sz="1400" dirty="0">
                        <a:latin typeface="Calibri"/>
                        <a:ea typeface="Times New Roman"/>
                        <a:cs typeface="Arial"/>
                      </a:endParaRPr>
                    </a:p>
                    <a:p>
                      <a:pPr algn="r" rtl="1">
                        <a:lnSpc>
                          <a:spcPct val="115000"/>
                        </a:lnSpc>
                        <a:spcAft>
                          <a:spcPts val="0"/>
                        </a:spcAft>
                      </a:pPr>
                      <a:r>
                        <a:rPr lang="ar-SA" sz="1600">
                          <a:latin typeface="Calibri"/>
                          <a:ea typeface="Times New Roman"/>
                          <a:cs typeface="Simplified Arabic"/>
                        </a:rPr>
                        <a:t>يستعمل القلم لأغراض شتي </a:t>
                      </a:r>
                      <a:endParaRPr lang="fr-FR" sz="1400" dirty="0">
                        <a:latin typeface="Calibri"/>
                        <a:ea typeface="Times New Roman"/>
                        <a:cs typeface="Arial"/>
                      </a:endParaRPr>
                    </a:p>
                    <a:p>
                      <a:pPr algn="r" rtl="1">
                        <a:lnSpc>
                          <a:spcPct val="115000"/>
                        </a:lnSpc>
                        <a:spcAft>
                          <a:spcPts val="0"/>
                        </a:spcAft>
                      </a:pPr>
                      <a:r>
                        <a:rPr lang="ar-SA" sz="1600">
                          <a:latin typeface="Calibri"/>
                          <a:ea typeface="Times New Roman"/>
                          <a:cs typeface="Simplified Arabic"/>
                        </a:rPr>
                        <a:t>يشكل الحروف </a:t>
                      </a:r>
                      <a:endParaRPr lang="fr-FR" sz="14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111125" marR="71755" indent="-111125" algn="ctr" rtl="1">
                        <a:lnSpc>
                          <a:spcPts val="1600"/>
                        </a:lnSpc>
                        <a:spcAft>
                          <a:spcPts val="0"/>
                        </a:spcAft>
                        <a:tabLst>
                          <a:tab pos="92075" algn="r"/>
                        </a:tabLst>
                      </a:pPr>
                      <a:r>
                        <a:rPr lang="fr-FR" sz="1800" b="1" dirty="0">
                          <a:latin typeface="Algerian"/>
                          <a:ea typeface="Times New Roman"/>
                          <a:cs typeface="Simplified Arabic"/>
                        </a:rPr>
                        <a:t>.</a:t>
                      </a:r>
                      <a:r>
                        <a:rPr lang="fr-FR" sz="1800" dirty="0">
                          <a:latin typeface="Simplified Arabic"/>
                          <a:ea typeface="Times New Roman"/>
                          <a:cs typeface="Arial"/>
                        </a:rPr>
                        <a:t> </a:t>
                      </a:r>
                      <a:r>
                        <a:rPr lang="ar-DZ" sz="1600" dirty="0">
                          <a:latin typeface="Times New Roman"/>
                          <a:ea typeface="Times New Roman"/>
                          <a:cs typeface="Simplified Arabic"/>
                        </a:rPr>
                        <a:t>وضعيات لكتابة الحروف في مختلف الأوضاع</a:t>
                      </a:r>
                      <a:endParaRPr lang="fr-FR" sz="14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rowSpan="3">
                  <a:txBody>
                    <a:bodyPr/>
                    <a:lstStyle/>
                    <a:p>
                      <a:pPr algn="r" rtl="1"/>
                      <a:r>
                        <a:rPr lang="ar-DZ" sz="2100" kern="1200" dirty="0" smtClean="0">
                          <a:solidFill>
                            <a:schemeClr val="dk1"/>
                          </a:solidFill>
                          <a:latin typeface="+mn-lt"/>
                          <a:ea typeface="+mn-ea"/>
                          <a:cs typeface="+mn-cs"/>
                        </a:rPr>
                        <a:t>ال</a:t>
                      </a:r>
                      <a:r>
                        <a:rPr lang="ar-DZ" sz="2100" kern="1200" dirty="0" smtClean="0">
                          <a:solidFill>
                            <a:schemeClr val="dk1"/>
                          </a:solidFill>
                          <a:latin typeface="Arabic Typesetting" pitchFamily="66" charset="-78"/>
                          <a:ea typeface="+mn-ea"/>
                          <a:cs typeface="Arabic Typesetting" pitchFamily="66" charset="-78"/>
                        </a:rPr>
                        <a:t>خطوط والأشكال الممهّدة للكتابـة؛</a:t>
                      </a:r>
                      <a:endParaRPr lang="fr-FR" sz="2100" kern="1200" dirty="0" smtClean="0">
                        <a:solidFill>
                          <a:schemeClr val="dk1"/>
                        </a:solidFill>
                        <a:latin typeface="Arabic Typesetting" pitchFamily="66" charset="-78"/>
                        <a:ea typeface="+mn-ea"/>
                        <a:cs typeface="Arabic Typesetting" pitchFamily="66" charset="-78"/>
                      </a:endParaRPr>
                    </a:p>
                    <a:p>
                      <a:pPr algn="r" rtl="1"/>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الحروف منفردة؛</a:t>
                      </a:r>
                      <a:endParaRPr lang="fr-FR" sz="2100" kern="1200" dirty="0" smtClean="0">
                        <a:solidFill>
                          <a:schemeClr val="dk1"/>
                        </a:solidFill>
                        <a:latin typeface="Arabic Typesetting" pitchFamily="66" charset="-78"/>
                        <a:ea typeface="+mn-ea"/>
                        <a:cs typeface="Arabic Typesetting" pitchFamily="66" charset="-78"/>
                      </a:endParaRPr>
                    </a:p>
                    <a:p>
                      <a:pPr algn="r" rtl="1"/>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الحرف في مختلف الوضعيات (بداية الكلمة، وسطها،</a:t>
                      </a:r>
                      <a:endParaRPr lang="fr-FR" sz="2100" kern="1200" dirty="0" smtClean="0">
                        <a:solidFill>
                          <a:schemeClr val="dk1"/>
                        </a:solidFill>
                        <a:latin typeface="Arabic Typesetting" pitchFamily="66" charset="-78"/>
                        <a:ea typeface="+mn-ea"/>
                        <a:cs typeface="Arabic Typesetting" pitchFamily="66" charset="-78"/>
                      </a:endParaRPr>
                    </a:p>
                    <a:p>
                      <a:pPr algn="r" rtl="1"/>
                      <a:r>
                        <a:rPr lang="ar-DZ" sz="2100" kern="1200" dirty="0" smtClean="0">
                          <a:solidFill>
                            <a:schemeClr val="dk1"/>
                          </a:solidFill>
                          <a:latin typeface="Arabic Typesetting" pitchFamily="66" charset="-78"/>
                          <a:ea typeface="+mn-ea"/>
                          <a:cs typeface="Arabic Typesetting" pitchFamily="66" charset="-78"/>
                        </a:rPr>
                        <a:t>آخرها) مع احترام مقاييس الكتابـة؛</a:t>
                      </a:r>
                      <a:endParaRPr lang="fr-FR" sz="2100" kern="1200" dirty="0" smtClean="0">
                        <a:solidFill>
                          <a:schemeClr val="dk1"/>
                        </a:solidFill>
                        <a:latin typeface="Arabic Typesetting" pitchFamily="66" charset="-78"/>
                        <a:ea typeface="+mn-ea"/>
                        <a:cs typeface="Arabic Typesetting" pitchFamily="66" charset="-78"/>
                      </a:endParaRPr>
                    </a:p>
                    <a:p>
                      <a:pPr algn="r" rtl="1"/>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كلمـات مألوفـة تتضمّـن الحروف المدروسة؛</a:t>
                      </a:r>
                      <a:endParaRPr lang="fr-FR" sz="2100" kern="1200" dirty="0" smtClean="0">
                        <a:solidFill>
                          <a:schemeClr val="dk1"/>
                        </a:solidFill>
                        <a:latin typeface="Arabic Typesetting" pitchFamily="66" charset="-78"/>
                        <a:ea typeface="+mn-ea"/>
                        <a:cs typeface="Arabic Typesetting" pitchFamily="66" charset="-78"/>
                      </a:endParaRPr>
                    </a:p>
                    <a:p>
                      <a:pPr algn="r" rtl="1"/>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جمـل قصيـرة مألوفـة.</a:t>
                      </a:r>
                      <a:endParaRPr lang="fr-FR" sz="2100" kern="1200" dirty="0" smtClean="0">
                        <a:solidFill>
                          <a:schemeClr val="dk1"/>
                        </a:solidFill>
                        <a:latin typeface="Arabic Typesetting" pitchFamily="66" charset="-78"/>
                        <a:ea typeface="+mn-ea"/>
                        <a:cs typeface="Arabic Typesetting" pitchFamily="66" charset="-78"/>
                      </a:endParaRPr>
                    </a:p>
                    <a:p>
                      <a:pPr algn="r" rtl="1"/>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نصوص قصيـرة مطابقـة للوضعية التواصليـة (بطاقة الاسم</a:t>
                      </a:r>
                      <a:endParaRPr lang="fr-FR" sz="2100" kern="1200" dirty="0" smtClean="0">
                        <a:solidFill>
                          <a:schemeClr val="dk1"/>
                        </a:solidFill>
                        <a:latin typeface="Arabic Typesetting" pitchFamily="66" charset="-78"/>
                        <a:ea typeface="+mn-ea"/>
                        <a:cs typeface="Arabic Typesetting" pitchFamily="66" charset="-78"/>
                      </a:endParaRPr>
                    </a:p>
                    <a:p>
                      <a:pPr algn="r" rtl="1"/>
                      <a:r>
                        <a:rPr lang="ar-DZ" sz="2100" kern="1200" dirty="0" smtClean="0">
                          <a:solidFill>
                            <a:schemeClr val="dk1"/>
                          </a:solidFill>
                          <a:latin typeface="Arabic Typesetting" pitchFamily="66" charset="-78"/>
                          <a:ea typeface="+mn-ea"/>
                          <a:cs typeface="Arabic Typesetting" pitchFamily="66" charset="-78"/>
                        </a:rPr>
                        <a:t>مثلا، عنوان، تهنئة...).</a:t>
                      </a:r>
                      <a:endParaRPr lang="fr-FR" sz="2100" kern="1200" dirty="0" smtClean="0">
                        <a:solidFill>
                          <a:schemeClr val="dk1"/>
                        </a:solidFill>
                        <a:latin typeface="Arabic Typesetting" pitchFamily="66" charset="-78"/>
                        <a:ea typeface="+mn-ea"/>
                        <a:cs typeface="Arabic Typesetting" pitchFamily="66" charset="-78"/>
                      </a:endParaRPr>
                    </a:p>
                    <a:p>
                      <a:pPr algn="r"/>
                      <a:r>
                        <a:rPr lang="fr-FR" sz="2100" b="1" kern="1200" dirty="0" smtClean="0">
                          <a:solidFill>
                            <a:schemeClr val="dk1"/>
                          </a:solidFill>
                          <a:latin typeface="Arabic Typesetting" pitchFamily="66" charset="-78"/>
                          <a:ea typeface="+mn-ea"/>
                          <a:cs typeface="Arabic Typesetting" pitchFamily="66" charset="-78"/>
                        </a:rPr>
                        <a:t>.</a:t>
                      </a:r>
                      <a:r>
                        <a:rPr lang="ar-DZ" sz="2100" kern="1200" dirty="0" smtClean="0">
                          <a:solidFill>
                            <a:schemeClr val="dk1"/>
                          </a:solidFill>
                          <a:latin typeface="Arabic Typesetting" pitchFamily="66" charset="-78"/>
                          <a:ea typeface="+mn-ea"/>
                          <a:cs typeface="Arabic Typesetting" pitchFamily="66" charset="-78"/>
                        </a:rPr>
                        <a:t>رصيد لغوي ملائم للوضعيات التواصلية.</a:t>
                      </a:r>
                      <a:endParaRPr lang="fr-FR" sz="2100" b="1" dirty="0">
                        <a:solidFill>
                          <a:schemeClr val="tx1"/>
                        </a:solidFill>
                        <a:latin typeface="Arabic Typesetting" pitchFamily="66" charset="-78"/>
                        <a:cs typeface="Arabic Typesetting" pitchFamily="66"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a:txBody>
                    <a:bodyPr/>
                    <a:lstStyle/>
                    <a:p>
                      <a:pPr algn="r" rtl="1">
                        <a:lnSpc>
                          <a:spcPts val="1500"/>
                        </a:lnSpc>
                        <a:spcAft>
                          <a:spcPts val="0"/>
                        </a:spcAft>
                      </a:pPr>
                      <a:r>
                        <a:rPr lang="ar-SA" sz="1300">
                          <a:latin typeface="Calibri"/>
                          <a:ea typeface="Times New Roman"/>
                          <a:cs typeface="Simplified Arabic"/>
                        </a:rPr>
                        <a:t>يخط ويكتب </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a:txBody>
                    <a:bodyPr/>
                    <a:lstStyle/>
                    <a:p>
                      <a:pPr algn="r" rtl="1"/>
                      <a:r>
                        <a:rPr lang="ar-DZ" sz="2400" kern="1200" dirty="0" smtClean="0">
                          <a:solidFill>
                            <a:schemeClr val="dk1"/>
                          </a:solidFill>
                          <a:latin typeface="Arabic Typesetting" pitchFamily="66" charset="-78"/>
                          <a:ea typeface="+mn-ea"/>
                          <a:cs typeface="Arabic Typesetting" pitchFamily="66" charset="-78"/>
                        </a:rPr>
                        <a:t>ينتج كتابة من أربع إلى ست جمل  يغلب عليها النمط الحواري في وضعيات تواصلية دالة</a:t>
                      </a:r>
                      <a:endParaRPr lang="fr-FR" sz="3600" b="1" kern="1200" dirty="0">
                        <a:solidFill>
                          <a:schemeClr val="dk1"/>
                        </a:solidFill>
                        <a:latin typeface="Arabic Typesetting" pitchFamily="66" charset="-78"/>
                        <a:ea typeface="+mn-ea"/>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rowSpan="3">
                  <a:txBody>
                    <a:bodyPr/>
                    <a:lstStyle/>
                    <a:p>
                      <a:pPr algn="ctr"/>
                      <a:r>
                        <a:rPr lang="ar-DZ" sz="2400" b="1" kern="1200" dirty="0" smtClean="0">
                          <a:solidFill>
                            <a:schemeClr val="dk1"/>
                          </a:solidFill>
                          <a:latin typeface="Arabic Typesetting" pitchFamily="66" charset="-78"/>
                          <a:ea typeface="+mn-ea"/>
                          <a:cs typeface="Arabic Typesetting" pitchFamily="66" charset="-78"/>
                        </a:rPr>
                        <a:t>التعبير الكتابي</a:t>
                      </a:r>
                      <a:endParaRPr lang="fr-FR" sz="2000" b="1" dirty="0" smtClean="0">
                        <a:solidFill>
                          <a:schemeClr val="tx1"/>
                        </a:solidFill>
                        <a:latin typeface="Arabic Typesetting" pitchFamily="66" charset="-78"/>
                        <a:ea typeface="Times New Roman"/>
                        <a:cs typeface="Arabic Typesetting" pitchFamily="66"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r>
              <a:tr h="1514411">
                <a:tc>
                  <a:txBody>
                    <a:bodyPr/>
                    <a:lstStyle/>
                    <a:p>
                      <a:pPr algn="r" rtl="1">
                        <a:lnSpc>
                          <a:spcPct val="115000"/>
                        </a:lnSpc>
                        <a:spcAft>
                          <a:spcPts val="0"/>
                        </a:spcAft>
                      </a:pPr>
                      <a:r>
                        <a:rPr lang="ar-SA" sz="1600" dirty="0">
                          <a:latin typeface="Calibri"/>
                          <a:ea typeface="Times New Roman"/>
                          <a:cs typeface="Simplified Arabic"/>
                        </a:rPr>
                        <a:t>يخط الحروف والأصوات في مواطن شتى </a:t>
                      </a:r>
                      <a:endParaRPr lang="fr-FR" sz="1400" dirty="0">
                        <a:latin typeface="Calibri"/>
                        <a:ea typeface="Times New Roman"/>
                        <a:cs typeface="Arial"/>
                      </a:endParaRPr>
                    </a:p>
                    <a:p>
                      <a:pPr algn="r" rtl="1">
                        <a:lnSpc>
                          <a:spcPct val="115000"/>
                        </a:lnSpc>
                        <a:spcAft>
                          <a:spcPts val="0"/>
                        </a:spcAft>
                      </a:pPr>
                      <a:r>
                        <a:rPr lang="ar-SA" sz="1600" dirty="0">
                          <a:latin typeface="Calibri"/>
                          <a:ea typeface="Times New Roman"/>
                          <a:cs typeface="Simplified Arabic"/>
                        </a:rPr>
                        <a:t>يكتب من مسموع </a:t>
                      </a:r>
                      <a:endParaRPr lang="fr-FR" sz="1400" dirty="0">
                        <a:latin typeface="Calibri"/>
                        <a:ea typeface="Times New Roman"/>
                        <a:cs typeface="Arial"/>
                      </a:endParaRPr>
                    </a:p>
                    <a:p>
                      <a:pPr algn="r" rtl="1">
                        <a:lnSpc>
                          <a:spcPct val="115000"/>
                        </a:lnSpc>
                        <a:spcAft>
                          <a:spcPts val="0"/>
                        </a:spcAft>
                      </a:pPr>
                      <a:r>
                        <a:rPr lang="ar-SA" sz="1600" dirty="0">
                          <a:latin typeface="Calibri"/>
                          <a:ea typeface="Times New Roman"/>
                          <a:cs typeface="Simplified Arabic"/>
                        </a:rPr>
                        <a:t>يستعمل علامات النص المكتوب</a:t>
                      </a:r>
                      <a:endParaRPr lang="fr-FR" sz="14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17145" marR="71755" indent="-17145" algn="ctr" rtl="1">
                        <a:lnSpc>
                          <a:spcPts val="1600"/>
                        </a:lnSpc>
                        <a:spcAft>
                          <a:spcPts val="0"/>
                        </a:spcAft>
                        <a:tabLst>
                          <a:tab pos="196850" algn="r"/>
                        </a:tabLst>
                      </a:pPr>
                      <a:r>
                        <a:rPr lang="fr-FR" sz="1800" b="1" dirty="0">
                          <a:latin typeface="Algerian"/>
                          <a:ea typeface="Times New Roman"/>
                          <a:cs typeface="Simplified Arabic"/>
                        </a:rPr>
                        <a:t>.</a:t>
                      </a:r>
                      <a:r>
                        <a:rPr lang="fr-FR" sz="1800" dirty="0">
                          <a:latin typeface="Simplified Arabic"/>
                          <a:ea typeface="Times New Roman"/>
                          <a:cs typeface="Arial"/>
                        </a:rPr>
                        <a:t> </a:t>
                      </a:r>
                      <a:r>
                        <a:rPr lang="ar-DZ" sz="1600" dirty="0">
                          <a:latin typeface="Times New Roman"/>
                          <a:ea typeface="Times New Roman"/>
                          <a:cs typeface="Simplified Arabic"/>
                        </a:rPr>
                        <a:t>وضعيات كتابية لكلمات مألوفة محترما قواعد الكتابة.</a:t>
                      </a:r>
                      <a:endParaRPr lang="fr-FR" sz="14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vMerge="1">
                  <a:txBody>
                    <a:bodyPr/>
                    <a:lstStyle/>
                    <a:p>
                      <a:endParaRPr lang="fr-FR" dirty="0"/>
                    </a:p>
                  </a:txBody>
                  <a:tcPr/>
                </a:tc>
                <a:tc>
                  <a:txBody>
                    <a:bodyPr/>
                    <a:lstStyle/>
                    <a:p>
                      <a:pPr marL="95250" marR="71755" indent="-95250" algn="r" rtl="1">
                        <a:lnSpc>
                          <a:spcPts val="1500"/>
                        </a:lnSpc>
                        <a:spcAft>
                          <a:spcPts val="0"/>
                        </a:spcAft>
                      </a:pPr>
                      <a:r>
                        <a:rPr lang="ar-SA" sz="1300" dirty="0">
                          <a:latin typeface="Calibri"/>
                          <a:ea typeface="Times New Roman"/>
                          <a:cs typeface="Simplified Arabic"/>
                        </a:rPr>
                        <a:t>ينقل / ينسخ</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r h="1514411">
                <a:tc>
                  <a:txBody>
                    <a:bodyPr/>
                    <a:lstStyle/>
                    <a:p>
                      <a:pPr algn="just" rtl="1">
                        <a:lnSpc>
                          <a:spcPct val="115000"/>
                        </a:lnSpc>
                        <a:spcAft>
                          <a:spcPts val="0"/>
                        </a:spcAft>
                      </a:pPr>
                      <a:r>
                        <a:rPr lang="ar-SA" sz="1600" dirty="0">
                          <a:latin typeface="Calibri"/>
                          <a:ea typeface="Times New Roman"/>
                          <a:cs typeface="Simplified Arabic"/>
                        </a:rPr>
                        <a:t>يرتبون  نصا قصصيا من الواقع أو الخيال أو من كليهما يشتمل على أحداث متسلسلة </a:t>
                      </a:r>
                      <a:endParaRPr lang="fr-FR" sz="1400" dirty="0">
                        <a:latin typeface="Calibri"/>
                        <a:ea typeface="Times New Roman"/>
                        <a:cs typeface="Arial"/>
                      </a:endParaRPr>
                    </a:p>
                    <a:p>
                      <a:pPr algn="r" rtl="1">
                        <a:lnSpc>
                          <a:spcPct val="115000"/>
                        </a:lnSpc>
                        <a:spcAft>
                          <a:spcPts val="0"/>
                        </a:spcAft>
                      </a:pPr>
                      <a:r>
                        <a:rPr lang="ar-SA" sz="1600" dirty="0">
                          <a:latin typeface="Calibri"/>
                          <a:ea typeface="Times New Roman"/>
                          <a:cs typeface="Simplified Arabic"/>
                        </a:rPr>
                        <a:t>يختارون كلمات من رصيد لتبرير معنى </a:t>
                      </a:r>
                      <a:endParaRPr lang="fr-FR" sz="1400" dirty="0">
                        <a:latin typeface="Calibri"/>
                        <a:ea typeface="Times New Roman"/>
                        <a:cs typeface="Arial"/>
                      </a:endParaRPr>
                    </a:p>
                    <a:p>
                      <a:pPr algn="r" rtl="1">
                        <a:lnSpc>
                          <a:spcPct val="115000"/>
                        </a:lnSpc>
                        <a:spcAft>
                          <a:spcPts val="0"/>
                        </a:spcAft>
                      </a:pPr>
                      <a:r>
                        <a:rPr lang="ar-SA" sz="1600" dirty="0">
                          <a:latin typeface="Calibri"/>
                          <a:ea typeface="Times New Roman"/>
                          <a:cs typeface="Simplified Arabic"/>
                        </a:rPr>
                        <a:t>يرتبون تعليمات بسيطة بالترتيب الصحيح عن موضوعات مألوفة</a:t>
                      </a:r>
                      <a:endParaRPr lang="fr-FR" sz="1400" dirty="0">
                        <a:latin typeface="Calibri"/>
                        <a:ea typeface="Times New Roman"/>
                        <a:cs typeface="Arial"/>
                      </a:endParaRPr>
                    </a:p>
                    <a:p>
                      <a:pPr marL="72390" indent="-72390" algn="r" rtl="1">
                        <a:lnSpc>
                          <a:spcPct val="115000"/>
                        </a:lnSpc>
                        <a:spcAft>
                          <a:spcPts val="0"/>
                        </a:spcAft>
                      </a:pPr>
                      <a:r>
                        <a:rPr lang="ar-SA" sz="1600" dirty="0">
                          <a:latin typeface="Calibri"/>
                          <a:ea typeface="Times New Roman"/>
                          <a:cs typeface="Simplified Arabic"/>
                        </a:rPr>
                        <a:t>ينجزون بطاقة دعوة،أو تهنئة</a:t>
                      </a:r>
                      <a:endParaRPr lang="fr-FR" sz="1400" dirty="0">
                        <a:latin typeface="Calibri"/>
                        <a:ea typeface="Times New Roman"/>
                        <a:cs typeface="Aria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a:txBody>
                    <a:bodyPr/>
                    <a:lstStyle/>
                    <a:p>
                      <a:pPr marL="111125" marR="71755" indent="-111125" algn="ctr" rtl="1">
                        <a:lnSpc>
                          <a:spcPts val="1600"/>
                        </a:lnSpc>
                        <a:spcAft>
                          <a:spcPts val="0"/>
                        </a:spcAft>
                        <a:tabLst>
                          <a:tab pos="21590" algn="r"/>
                        </a:tabLst>
                      </a:pPr>
                      <a:r>
                        <a:rPr lang="fr-FR" sz="1800" b="1" dirty="0">
                          <a:latin typeface="Algerian"/>
                          <a:ea typeface="Times New Roman"/>
                          <a:cs typeface="Simplified Arabic"/>
                        </a:rPr>
                        <a:t>.</a:t>
                      </a:r>
                      <a:r>
                        <a:rPr lang="fr-FR" sz="1800" dirty="0">
                          <a:latin typeface="Simplified Arabic"/>
                          <a:ea typeface="Times New Roman"/>
                          <a:cs typeface="Arial"/>
                        </a:rPr>
                        <a:t> </a:t>
                      </a:r>
                      <a:r>
                        <a:rPr lang="ar-DZ" sz="1600" dirty="0">
                          <a:latin typeface="Times New Roman"/>
                          <a:ea typeface="Times New Roman"/>
                          <a:cs typeface="Simplified Arabic"/>
                        </a:rPr>
                        <a:t>وضعيات لإنتاج مكتوب</a:t>
                      </a:r>
                      <a:endParaRPr lang="fr-FR" sz="1400" dirty="0">
                        <a:latin typeface="Calibri"/>
                        <a:ea typeface="Times New Roman"/>
                        <a:cs typeface="Arial"/>
                      </a:endParaRPr>
                    </a:p>
                    <a:p>
                      <a:pPr marL="111125" marR="71755" indent="-111125" algn="ctr" rtl="1">
                        <a:lnSpc>
                          <a:spcPts val="1600"/>
                        </a:lnSpc>
                        <a:spcAft>
                          <a:spcPts val="0"/>
                        </a:spcAft>
                        <a:tabLst>
                          <a:tab pos="21590" algn="r"/>
                        </a:tabLst>
                      </a:pPr>
                      <a:r>
                        <a:rPr lang="ar-DZ" sz="1600" dirty="0">
                          <a:latin typeface="Times New Roman"/>
                          <a:ea typeface="Times New Roman"/>
                          <a:cs typeface="Simplified Arabic"/>
                        </a:rPr>
                        <a:t>قصير ذي دلالة اجتماعية.</a:t>
                      </a:r>
                      <a:endParaRPr lang="fr-FR" sz="14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CCFF"/>
                    </a:solidFill>
                  </a:tcPr>
                </a:tc>
                <a:tc vMerge="1">
                  <a:txBody>
                    <a:bodyPr/>
                    <a:lstStyle/>
                    <a:p>
                      <a:endParaRPr lang="fr-FR" dirty="0"/>
                    </a:p>
                  </a:txBody>
                  <a:tcPr/>
                </a:tc>
                <a:tc>
                  <a:txBody>
                    <a:bodyPr/>
                    <a:lstStyle/>
                    <a:p>
                      <a:pPr marL="95250" marR="71755" indent="-95250" algn="r" rtl="1">
                        <a:lnSpc>
                          <a:spcPts val="1500"/>
                        </a:lnSpc>
                        <a:spcAft>
                          <a:spcPts val="0"/>
                        </a:spcAft>
                      </a:pPr>
                      <a:r>
                        <a:rPr lang="ar-SA" sz="1300" dirty="0">
                          <a:latin typeface="Calibri"/>
                          <a:ea typeface="Times New Roman"/>
                          <a:cs typeface="Simplified Arabic"/>
                        </a:rPr>
                        <a:t>ينتج </a:t>
                      </a:r>
                      <a:r>
                        <a:rPr lang="ar-SA" sz="1300" dirty="0" smtClean="0">
                          <a:latin typeface="Calibri"/>
                          <a:ea typeface="Times New Roman"/>
                          <a:cs typeface="Simplified Arabic"/>
                        </a:rPr>
                        <a:t>جمل </a:t>
                      </a:r>
                      <a:r>
                        <a:rPr lang="ar-SA" sz="1300" dirty="0">
                          <a:latin typeface="Calibri"/>
                          <a:ea typeface="Times New Roman"/>
                          <a:cs typeface="Simplified Arabic"/>
                        </a:rPr>
                        <a:t>بأنماط مختلفة </a:t>
                      </a:r>
                      <a:endParaRPr lang="fr-FR" sz="1100" dirty="0">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c vMerge="1">
                  <a:txBody>
                    <a:bodyPr/>
                    <a:lstStyle/>
                    <a:p>
                      <a:pPr marL="127635" indent="-127635" algn="ctr" rtl="1">
                        <a:lnSpc>
                          <a:spcPts val="1800"/>
                        </a:lnSpc>
                        <a:spcAft>
                          <a:spcPts val="0"/>
                        </a:spcAft>
                        <a:tabLst>
                          <a:tab pos="100965" algn="r"/>
                        </a:tabLst>
                      </a:pPr>
                      <a:endParaRPr lang="fr-FR" sz="1100" dirty="0">
                        <a:latin typeface="Calibri"/>
                        <a:ea typeface="Times New Roman"/>
                        <a:cs typeface="Arial"/>
                      </a:endParaRPr>
                    </a:p>
                  </a:txBody>
                  <a:tcPr marL="68580" marR="68580" marT="0" marB="0" anchor="ctr"/>
                </a:tc>
                <a:tc vMerge="1">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fr-FR" sz="1200" dirty="0" smtClean="0">
                        <a:latin typeface="Arabic Typesetting" pitchFamily="66" charset="-78"/>
                        <a:ea typeface="Times New Roman"/>
                        <a:cs typeface="Arabic Typesetting" pitchFamily="66" charset="-78"/>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21058" y="263448"/>
            <a:ext cx="6686550" cy="1143000"/>
          </a:xfr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rtl="1">
              <a:defRPr/>
            </a:pPr>
            <a:r>
              <a:rPr lang="ar-DZ" sz="3600" b="1" dirty="0" smtClean="0">
                <a:solidFill>
                  <a:schemeClr val="tx1"/>
                </a:solidFill>
              </a:rPr>
              <a:t>الحجم الزمني الأسبوعي لسنوات التعليم الابتدائي</a:t>
            </a:r>
            <a:br>
              <a:rPr lang="ar-DZ" sz="3600" b="1" dirty="0" smtClean="0">
                <a:solidFill>
                  <a:schemeClr val="tx1"/>
                </a:solidFill>
              </a:rPr>
            </a:br>
            <a:r>
              <a:rPr lang="ar-DZ" sz="3600" b="1" dirty="0" smtClean="0">
                <a:solidFill>
                  <a:schemeClr val="tx1"/>
                </a:solidFill>
              </a:rPr>
              <a:t> حسب البلدان</a:t>
            </a:r>
            <a:r>
              <a:rPr lang="fr-FR" sz="3600" b="1" dirty="0" smtClean="0">
                <a:solidFill>
                  <a:schemeClr val="tx1"/>
                </a:solidFill>
              </a:rPr>
              <a:t> </a:t>
            </a:r>
            <a:r>
              <a:rPr lang="fr-FR" dirty="0" smtClean="0">
                <a:solidFill>
                  <a:schemeClr val="tx1"/>
                </a:solidFill>
              </a:rPr>
              <a:t> </a:t>
            </a:r>
            <a:endParaRPr lang="fr-FR" dirty="0">
              <a:solidFill>
                <a:schemeClr val="tx1"/>
              </a:solidFill>
            </a:endParaRPr>
          </a:p>
        </p:txBody>
      </p:sp>
      <p:graphicFrame>
        <p:nvGraphicFramePr>
          <p:cNvPr id="4" name="Espace réservé du contenu 3"/>
          <p:cNvGraphicFramePr>
            <a:graphicFrameLocks noGrp="1"/>
          </p:cNvGraphicFramePr>
          <p:nvPr>
            <p:ph idx="1"/>
          </p:nvPr>
        </p:nvGraphicFramePr>
        <p:xfrm>
          <a:off x="457200" y="1600200"/>
          <a:ext cx="8229600" cy="4567241"/>
        </p:xfrm>
        <a:graphic>
          <a:graphicData uri="http://schemas.openxmlformats.org/drawingml/2006/table">
            <a:tbl>
              <a:tblPr/>
              <a:tblGrid>
                <a:gridCol w="1306513"/>
                <a:gridCol w="1436687"/>
                <a:gridCol w="1371600"/>
                <a:gridCol w="1371600"/>
                <a:gridCol w="1371600"/>
                <a:gridCol w="1371600"/>
              </a:tblGrid>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fr-FR" sz="2400" b="1" i="0" u="none" strike="noStrike" cap="none" normalizeH="0" baseline="0" dirty="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الجزائر</a:t>
                      </a:r>
                      <a:endParaRPr kumimoji="0" lang="fr-FR" sz="24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تونس</a:t>
                      </a:r>
                      <a:endParaRPr kumimoji="0" lang="fr-FR" sz="24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المغرب</a:t>
                      </a:r>
                      <a:endParaRPr kumimoji="0" lang="fr-FR" sz="24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قطر</a:t>
                      </a:r>
                      <a:endParaRPr kumimoji="0" lang="fr-FR" sz="24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فرنسا</a:t>
                      </a:r>
                      <a:endParaRPr kumimoji="0" lang="fr-FR" sz="24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5F5F5"/>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ال</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س</a:t>
                      </a:r>
                      <a:r>
                        <a:rPr kumimoji="0" lang="ar-DZ" sz="2800" b="1" i="0" u="none" strike="noStrike" cap="none" normalizeH="0" baseline="0" dirty="0" err="1" smtClean="0">
                          <a:ln>
                            <a:noFill/>
                          </a:ln>
                          <a:solidFill>
                            <a:srgbClr val="000000"/>
                          </a:solidFill>
                          <a:effectLst/>
                          <a:latin typeface="Calibri" pitchFamily="34" charset="0"/>
                          <a:ea typeface="Times New Roman" pitchFamily="18" charset="0"/>
                          <a:cs typeface="Arial" charset="0"/>
                        </a:rPr>
                        <a:t>نة</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 1</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21</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22</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31</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Arial" charset="0"/>
                          <a:cs typeface="Times New Roman" pitchFamily="18" charset="0"/>
                        </a:rPr>
                        <a:t>ال</a:t>
                      </a:r>
                      <a:r>
                        <a:rPr kumimoji="0" lang="ar-SA" sz="2800" b="1" i="0" u="none" strike="noStrike" cap="none" normalizeH="0" baseline="0" dirty="0" smtClean="0">
                          <a:ln>
                            <a:noFill/>
                          </a:ln>
                          <a:solidFill>
                            <a:srgbClr val="000000"/>
                          </a:solidFill>
                          <a:effectLst/>
                          <a:latin typeface="Arial" charset="0"/>
                          <a:cs typeface="Times New Roman" pitchFamily="18" charset="0"/>
                        </a:rPr>
                        <a:t>س</a:t>
                      </a:r>
                      <a:r>
                        <a:rPr kumimoji="0" lang="ar-DZ" sz="2800" b="1" i="0" u="none" strike="noStrike" cap="none" normalizeH="0" baseline="0" dirty="0" err="1" smtClean="0">
                          <a:ln>
                            <a:noFill/>
                          </a:ln>
                          <a:solidFill>
                            <a:srgbClr val="000000"/>
                          </a:solidFill>
                          <a:effectLst/>
                          <a:latin typeface="Arial" charset="0"/>
                          <a:cs typeface="Times New Roman" pitchFamily="18" charset="0"/>
                        </a:rPr>
                        <a:t>نة</a:t>
                      </a:r>
                      <a:r>
                        <a:rPr kumimoji="0" lang="ar-SA" sz="2800" b="1" i="0" u="none" strike="noStrike" cap="none" normalizeH="0" baseline="0" dirty="0" smtClean="0">
                          <a:ln>
                            <a:noFill/>
                          </a:ln>
                          <a:solidFill>
                            <a:srgbClr val="000000"/>
                          </a:solidFill>
                          <a:effectLst/>
                          <a:latin typeface="Arial" charset="0"/>
                          <a:cs typeface="Times New Roman" pitchFamily="18" charset="0"/>
                        </a:rPr>
                        <a:t>  </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2</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21</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22</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31</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Arial" charset="0"/>
                          <a:cs typeface="Times New Roman" pitchFamily="18" charset="0"/>
                        </a:rPr>
                        <a:t>ال</a:t>
                      </a:r>
                      <a:r>
                        <a:rPr kumimoji="0" lang="ar-SA" sz="2800" b="1" i="0" u="none" strike="noStrike" cap="none" normalizeH="0" baseline="0" dirty="0" smtClean="0">
                          <a:ln>
                            <a:noFill/>
                          </a:ln>
                          <a:solidFill>
                            <a:srgbClr val="000000"/>
                          </a:solidFill>
                          <a:effectLst/>
                          <a:latin typeface="Arial" charset="0"/>
                          <a:cs typeface="Times New Roman" pitchFamily="18" charset="0"/>
                        </a:rPr>
                        <a:t>س</a:t>
                      </a:r>
                      <a:r>
                        <a:rPr kumimoji="0" lang="ar-DZ" sz="2800" b="1" i="0" u="none" strike="noStrike" cap="none" normalizeH="0" baseline="0" dirty="0" err="1" smtClean="0">
                          <a:ln>
                            <a:noFill/>
                          </a:ln>
                          <a:solidFill>
                            <a:srgbClr val="000000"/>
                          </a:solidFill>
                          <a:effectLst/>
                          <a:latin typeface="Arial" charset="0"/>
                          <a:cs typeface="Times New Roman" pitchFamily="18" charset="0"/>
                        </a:rPr>
                        <a:t>نة</a:t>
                      </a:r>
                      <a:r>
                        <a:rPr kumimoji="0" lang="ar-SA" sz="2800" b="1" i="0" u="none" strike="noStrike" cap="none" normalizeH="0" baseline="0" dirty="0" smtClean="0">
                          <a:ln>
                            <a:noFill/>
                          </a:ln>
                          <a:solidFill>
                            <a:srgbClr val="000000"/>
                          </a:solidFill>
                          <a:effectLst/>
                          <a:latin typeface="Arial" charset="0"/>
                          <a:cs typeface="Times New Roman" pitchFamily="18" charset="0"/>
                        </a:rPr>
                        <a:t>  </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3</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22,5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25</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32</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Arial" charset="0"/>
                          <a:cs typeface="Times New Roman" pitchFamily="18" charset="0"/>
                        </a:rPr>
                        <a:t>ال</a:t>
                      </a:r>
                      <a:r>
                        <a:rPr kumimoji="0" lang="ar-SA" sz="2800" b="1" i="0" u="none" strike="noStrike" cap="none" normalizeH="0" baseline="0" dirty="0" smtClean="0">
                          <a:ln>
                            <a:noFill/>
                          </a:ln>
                          <a:solidFill>
                            <a:srgbClr val="000000"/>
                          </a:solidFill>
                          <a:effectLst/>
                          <a:latin typeface="Arial" charset="0"/>
                          <a:cs typeface="Times New Roman" pitchFamily="18" charset="0"/>
                        </a:rPr>
                        <a:t>س</a:t>
                      </a:r>
                      <a:r>
                        <a:rPr kumimoji="0" lang="ar-DZ" sz="2800" b="1" i="0" u="none" strike="noStrike" cap="none" normalizeH="0" baseline="0" dirty="0" err="1" smtClean="0">
                          <a:ln>
                            <a:noFill/>
                          </a:ln>
                          <a:solidFill>
                            <a:srgbClr val="000000"/>
                          </a:solidFill>
                          <a:effectLst/>
                          <a:latin typeface="Arial" charset="0"/>
                          <a:cs typeface="Times New Roman" pitchFamily="18" charset="0"/>
                        </a:rPr>
                        <a:t>نة</a:t>
                      </a:r>
                      <a:r>
                        <a:rPr kumimoji="0" lang="ar-SA" sz="2800" b="1" i="0" u="none" strike="noStrike" cap="none" normalizeH="0" baseline="0" dirty="0" smtClean="0">
                          <a:ln>
                            <a:noFill/>
                          </a:ln>
                          <a:solidFill>
                            <a:srgbClr val="000000"/>
                          </a:solidFill>
                          <a:effectLst/>
                          <a:latin typeface="Arial" charset="0"/>
                          <a:cs typeface="Times New Roman" pitchFamily="18" charset="0"/>
                        </a:rPr>
                        <a:t> 4</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Arial" charset="0"/>
                          <a:cs typeface="Times New Roman" pitchFamily="18" charset="0"/>
                        </a:rPr>
                        <a:t>ال</a:t>
                      </a:r>
                      <a:r>
                        <a:rPr kumimoji="0" lang="ar-SA" sz="2800" b="1" i="0" u="none" strike="noStrike" cap="none" normalizeH="0" baseline="0" dirty="0" smtClean="0">
                          <a:ln>
                            <a:noFill/>
                          </a:ln>
                          <a:solidFill>
                            <a:srgbClr val="000000"/>
                          </a:solidFill>
                          <a:effectLst/>
                          <a:latin typeface="Arial" charset="0"/>
                          <a:cs typeface="Times New Roman" pitchFamily="18" charset="0"/>
                        </a:rPr>
                        <a:t>س</a:t>
                      </a:r>
                      <a:r>
                        <a:rPr kumimoji="0" lang="ar-DZ" sz="2800" b="1" i="0" u="none" strike="noStrike" cap="none" normalizeH="0" baseline="0" dirty="0" err="1" smtClean="0">
                          <a:ln>
                            <a:noFill/>
                          </a:ln>
                          <a:solidFill>
                            <a:srgbClr val="000000"/>
                          </a:solidFill>
                          <a:effectLst/>
                          <a:latin typeface="Arial" charset="0"/>
                          <a:cs typeface="Times New Roman" pitchFamily="18" charset="0"/>
                        </a:rPr>
                        <a:t>نة</a:t>
                      </a:r>
                      <a:r>
                        <a:rPr kumimoji="0" lang="ar-SA" sz="2800" b="1" i="0" u="none" strike="noStrike" cap="none" normalizeH="0" baseline="0" dirty="0" smtClean="0">
                          <a:ln>
                            <a:noFill/>
                          </a:ln>
                          <a:solidFill>
                            <a:srgbClr val="000000"/>
                          </a:solidFill>
                          <a:effectLst/>
                          <a:latin typeface="Arial" charset="0"/>
                          <a:cs typeface="Times New Roman" pitchFamily="18" charset="0"/>
                        </a:rPr>
                        <a:t>  </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5</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29,5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24</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r>
              <a:tr h="6524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Arial" charset="0"/>
                          <a:cs typeface="Times New Roman" pitchFamily="18" charset="0"/>
                        </a:rPr>
                        <a:t>ال</a:t>
                      </a:r>
                      <a:r>
                        <a:rPr kumimoji="0" lang="ar-SA" sz="2800" b="1" i="0" u="none" strike="noStrike" cap="none" normalizeH="0" baseline="0" dirty="0" smtClean="0">
                          <a:ln>
                            <a:noFill/>
                          </a:ln>
                          <a:solidFill>
                            <a:srgbClr val="000000"/>
                          </a:solidFill>
                          <a:effectLst/>
                          <a:latin typeface="Arial" charset="0"/>
                          <a:cs typeface="Times New Roman" pitchFamily="18" charset="0"/>
                        </a:rPr>
                        <a:t>س</a:t>
                      </a:r>
                      <a:r>
                        <a:rPr kumimoji="0" lang="ar-DZ" sz="2800" b="1" i="0" u="none" strike="noStrike" cap="none" normalizeH="0" baseline="0" dirty="0" err="1" smtClean="0">
                          <a:ln>
                            <a:noFill/>
                          </a:ln>
                          <a:solidFill>
                            <a:srgbClr val="000000"/>
                          </a:solidFill>
                          <a:effectLst/>
                          <a:latin typeface="Arial" charset="0"/>
                          <a:cs typeface="Times New Roman" pitchFamily="18" charset="0"/>
                        </a:rPr>
                        <a:t>نة</a:t>
                      </a:r>
                      <a:r>
                        <a:rPr kumimoji="0" lang="ar-SA" sz="2800" b="1" i="0" u="none" strike="noStrike" cap="none" normalizeH="0" baseline="0" dirty="0" smtClean="0">
                          <a:ln>
                            <a:noFill/>
                          </a:ln>
                          <a:solidFill>
                            <a:srgbClr val="000000"/>
                          </a:solidFill>
                          <a:effectLst/>
                          <a:latin typeface="Arial" charset="0"/>
                          <a:cs typeface="Times New Roman" pitchFamily="18" charset="0"/>
                        </a:rPr>
                        <a:t>  </a:t>
                      </a: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charset="0"/>
                        </a:rPr>
                        <a:t>6</a:t>
                      </a:r>
                      <a:endParaRPr kumimoji="0" lang="fr-FR" sz="24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 </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30</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35</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i="0" u="none" strike="noStrike" cap="none" normalizeH="0" baseline="0" smtClean="0">
                          <a:ln>
                            <a:noFill/>
                          </a:ln>
                          <a:solidFill>
                            <a:srgbClr val="000000"/>
                          </a:solidFill>
                          <a:effectLst/>
                          <a:latin typeface="Calibri" pitchFamily="34" charset="0"/>
                          <a:ea typeface="Times New Roman" pitchFamily="18" charset="0"/>
                          <a:cs typeface="Arial" charset="0"/>
                        </a:rPr>
                        <a:t> </a:t>
                      </a:r>
                      <a:endParaRPr kumimoji="0" lang="fr-FR" sz="24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44450" marR="4445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r>
            </a:tbl>
          </a:graphicData>
        </a:graphic>
      </p:graphicFrame>
    </p:spTree>
    <p:extLst>
      <p:ext uri="{BB962C8B-B14F-4D97-AF65-F5344CB8AC3E}">
        <p14:creationId xmlns:p14="http://schemas.microsoft.com/office/powerpoint/2010/main" val="260959405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Apex">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7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Apex">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حول مناهج الجيل الثاني">
  <a:themeElements>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Aperçu d'un projet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perçu d'un projet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Aperçu d'un projet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Aperçu d'un projet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2641</TotalTime>
  <Words>7383</Words>
  <Application>Microsoft Office PowerPoint</Application>
  <PresentationFormat>عرض على الشاشة (3:4)‏</PresentationFormat>
  <Paragraphs>1284</Paragraphs>
  <Slides>81</Slides>
  <Notes>12</Notes>
  <HiddenSlides>0</HiddenSlides>
  <MMClips>0</MMClips>
  <ScaleCrop>false</ScaleCrop>
  <HeadingPairs>
    <vt:vector size="4" baseType="variant">
      <vt:variant>
        <vt:lpstr>نسق</vt:lpstr>
      </vt:variant>
      <vt:variant>
        <vt:i4>11</vt:i4>
      </vt:variant>
      <vt:variant>
        <vt:lpstr>عناوين الشرائح</vt:lpstr>
      </vt:variant>
      <vt:variant>
        <vt:i4>81</vt:i4>
      </vt:variant>
    </vt:vector>
  </HeadingPairs>
  <TitlesOfParts>
    <vt:vector size="92" baseType="lpstr">
      <vt:lpstr>2_Apex</vt:lpstr>
      <vt:lpstr>5_Apex</vt:lpstr>
      <vt:lpstr>حول مناهج الجيل الثاني</vt:lpstr>
      <vt:lpstr>4_حول مناهج الجيل الثاني</vt:lpstr>
      <vt:lpstr>1_حول مناهج الجيل الثاني</vt:lpstr>
      <vt:lpstr>2_حول مناهج الجيل الثاني</vt:lpstr>
      <vt:lpstr>3_حول مناهج الجيل الثاني</vt:lpstr>
      <vt:lpstr>5_حول مناهج الجيل الثاني</vt:lpstr>
      <vt:lpstr>6_حول مناهج الجيل الثاني</vt:lpstr>
      <vt:lpstr>7_حول مناهج الجيل الثاني</vt:lpstr>
      <vt:lpstr>8_حول مناهج الجيل الثاني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الحجم الزمني الأسبوعي لسنوات التعليم الابتدائي  حسب البلدان  </vt:lpstr>
      <vt:lpstr>مجموع ساعات التدريس في التعليم الإلزامي</vt:lpstr>
      <vt:lpstr>مواقيت التعليم الابتدائي </vt:lpstr>
      <vt:lpstr>عرض تقديمي في PowerPoint</vt:lpstr>
      <vt:lpstr>عرض تقديمي في PowerPoint</vt:lpstr>
      <vt:lpstr>شروط وضع المنهاج حيز التطبيق في الميدان </vt:lpstr>
      <vt:lpstr>عرض تقديمي في PowerPoint</vt:lpstr>
      <vt:lpstr> ملامـح التخــرّج من التعليم الأساسي  </vt:lpstr>
      <vt:lpstr> ملامـح التخــرّج من التعليم الابتدائي </vt:lpstr>
      <vt:lpstr>ملامـح التخــرّج في نهاية الطور الأوّل</vt:lpstr>
      <vt:lpstr>عرض تقديمي في PowerPoint</vt:lpstr>
      <vt:lpstr> جدول البرنامج السنوي </vt:lpstr>
      <vt:lpstr>عرض تقديمي في PowerPoint</vt:lpstr>
      <vt:lpstr>عرض تقديمي في PowerPoint</vt:lpstr>
      <vt:lpstr>الوثيقة المرافقة </vt:lpstr>
      <vt:lpstr>أهمّ تطوّرات الوثيقة المرافقة</vt:lpstr>
      <vt:lpstr>عرض تقديمي في PowerPoint</vt:lpstr>
      <vt:lpstr>عرض تقديمي في PowerPoint</vt:lpstr>
      <vt:lpstr>عرض تقديمي في PowerPoint</vt:lpstr>
      <vt:lpstr>عرض تقديمي في PowerPoint</vt:lpstr>
      <vt:lpstr>عرض تقديمي في PowerPoint</vt:lpstr>
      <vt:lpstr>التقويم في المقاربة بالكفاءات</vt:lpstr>
      <vt:lpstr>التقويم الإشهادي أو النهائي</vt:lpstr>
      <vt:lpstr>عرض تقديمي في PowerPoint</vt:lpstr>
      <vt:lpstr>التقويم الفصلي: 1 و 2 </vt:lpstr>
      <vt:lpstr>التقويم التكويني</vt:lpstr>
      <vt:lpstr>المعالجة البيداغوجية</vt:lpstr>
      <vt:lpstr>شبكات التقويم  بالمعايير</vt:lpstr>
      <vt:lpstr>التقويم في الطور الأوّل من التعليم الابتدائي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صورة عامة لهيكلة منهاج الجيل الثاني</vt:lpstr>
      <vt:lpstr>دلالات ملمح التخرج</vt:lpstr>
      <vt:lpstr>عرض تقديمي في PowerPoint</vt:lpstr>
      <vt:lpstr> موارد تحقيق المقطـــــع التعلــــمي</vt:lpstr>
      <vt:lpstr>مخطط التعلمات لتنمية كفاءة(الإطار العام)</vt:lpstr>
      <vt:lpstr>هيكلة  الوضعيات الجزئية 01-02-03 للأسابيع 01-02-03</vt:lpstr>
      <vt:lpstr>الوضعية الجزئية 04 الأسبوع الرابع </vt:lpstr>
      <vt:lpstr>عرض تقديمي في PowerPoint</vt:lpstr>
      <vt:lpstr>عرض تقديمي في PowerPoint</vt:lpstr>
      <vt:lpstr>مكانة اللغة العربية في التشريعات الوطنية </vt:lpstr>
      <vt:lpstr>نظرة الجيل الثاني من المناهج للغة العربية في الابتدائي</vt:lpstr>
      <vt:lpstr>نظرة مناهج الجيل الثاني للغة العربية في أطوار التعليم الابتدائي </vt:lpstr>
      <vt:lpstr>عرض تقديمي في PowerPoint</vt:lpstr>
      <vt:lpstr>الحجم الساعي المخصص للغة العربية في مرحلة التعليم الابتدائي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مساهمة المادة في التحكم في المواد الأخرى  </vt:lpstr>
      <vt:lpstr>ملامح التخرج من أطوار التعليم الابتدائي ( في اللغة العربية )</vt:lpstr>
      <vt:lpstr>مصـفـوفـــة الموارد الـمـعرفيــة والمنهجية</vt:lpstr>
      <vt:lpstr>برامج السنة الأولى</vt:lpstr>
      <vt:lpstr>برنامج السنــة الأولــى</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الجمهورية الجزائرية الديمقراطية الشعبية</dc:title>
  <dc:creator>yazid</dc:creator>
  <cp:lastModifiedBy>admin</cp:lastModifiedBy>
  <cp:revision>200</cp:revision>
  <cp:lastPrinted>2016-04-09T19:43:22Z</cp:lastPrinted>
  <dcterms:created xsi:type="dcterms:W3CDTF">2015-01-08T19:25:31Z</dcterms:created>
  <dcterms:modified xsi:type="dcterms:W3CDTF">2016-04-09T19:58:19Z</dcterms:modified>
</cp:coreProperties>
</file>