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9055CCE-8736-49D2-9973-2E3C29D8EEDD}">
  <a:tblStyle styleName="Table_0" styleId="{39055CCE-8736-49D2-9973-2E3C29D8EEDD}"/>
  <a:tblStyle styleName="Table_1" styleId="{11CED065-69BA-4EF3-92F8-A83899EB6445}"/>
  <a:tblStyle styleName="Table_2" styleId="{EE49DE3F-D46B-4233-AC41-205061C47EDF}"/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314" name="Shape 314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347" name="Shape 34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375" name="Shape 37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389" name="Shape 38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7" name="Shape 3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3" name="Shape 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ar-DZ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e de titre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19" name="Shape 19"/>
          <p:cNvCxnSpPr/>
          <p:nvPr/>
        </p:nvCxnSpPr>
        <p:spPr>
          <a:xfrm>
            <a:off y="1219200" x="1905000"/>
            <a:ext cy="2057400" cx="0"/>
          </a:xfrm>
          <a:prstGeom prst="straightConnector1">
            <a:avLst/>
          </a:prstGeom>
          <a:noFill/>
          <a:ln w="34925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/>
          <p:nvPr/>
        </p:nvSpPr>
        <p:spPr>
          <a:xfrm>
            <a:off y="2103438" x="163513"/>
            <a:ext cy="347662" cx="34766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" name="Shape 21"/>
          <p:cNvSpPr/>
          <p:nvPr/>
        </p:nvSpPr>
        <p:spPr>
          <a:xfrm>
            <a:off y="2105025" x="739775"/>
            <a:ext cy="347662" cx="3492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" name="Shape 22"/>
          <p:cNvSpPr/>
          <p:nvPr/>
        </p:nvSpPr>
        <p:spPr>
          <a:xfrm>
            <a:off y="2105025" x="1317625"/>
            <a:ext cy="347662" cx="3476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" name="Shape 23"/>
          <p:cNvSpPr txBox="1"/>
          <p:nvPr>
            <p:ph type="ctrTitle"/>
          </p:nvPr>
        </p:nvSpPr>
        <p:spPr>
          <a:xfrm>
            <a:off y="1371600" x="2133600"/>
            <a:ext cy="1752600" cx="6476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5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33800" x="2133600"/>
            <a:ext cy="1981199" cx="6476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52400" marL="74295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trike="noStrike" u="none" b="0" cap="none" baseline="0" sz="2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01600" marL="25146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01600" marL="29718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01600" marL="34290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01600" marL="38862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6248400" x="7086600"/>
            <a:ext cy="457200" cx="152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6248400" x="3810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6248400" x="2209800"/>
            <a:ext cy="457200" cx="121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re et texte vertical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190500" x="1524000"/>
            <a:ext cy="1527175" cx="701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y="457199" x="2971799"/>
            <a:ext cy="7010400" cx="411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955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52400" marL="74295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re vertical et texte"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 rot="5400000">
            <a:off y="2228849" x="4743449"/>
            <a:ext cy="1752600" cx="5829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y="552449" x="1162050"/>
            <a:ext cy="5105399" cx="5829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955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52400" marL="74295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ontenu"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y="190500" x="1524000"/>
            <a:ext cy="5829299" cx="701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955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52400" marL="74295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re et contenu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190500" x="1524000"/>
            <a:ext cy="1527175" cx="701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905000" x="1524000"/>
            <a:ext cy="4114800" cx="701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0955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52400" marL="74295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Titre de section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sz="2000"/>
            </a:lvl1pPr>
            <a:lvl2pPr rtl="0" indent="0" marL="457200">
              <a:buFont typeface="Arial"/>
              <a:buNone/>
              <a:defRPr sz="1800"/>
            </a:lvl2pPr>
            <a:lvl3pPr rtl="0" indent="0" marL="914400">
              <a:buFont typeface="Arial"/>
              <a:buNone/>
              <a:defRPr sz="1600"/>
            </a:lvl3pPr>
            <a:lvl4pPr rtl="0" indent="0" marL="1371600">
              <a:buFont typeface="Arial"/>
              <a:buNone/>
              <a:defRPr sz="1400"/>
            </a:lvl4pPr>
            <a:lvl5pPr rtl="0" indent="0" marL="1828800">
              <a:buFont typeface="Arial"/>
              <a:buNone/>
              <a:defRPr sz="1400"/>
            </a:lvl5pPr>
            <a:lvl6pPr rtl="0" indent="0" marL="2286000">
              <a:buFont typeface="Arial"/>
              <a:buNone/>
              <a:defRPr sz="1400"/>
            </a:lvl6pPr>
            <a:lvl7pPr rtl="0" indent="0" marL="2743200">
              <a:buFont typeface="Arial"/>
              <a:buNone/>
              <a:defRPr sz="1400"/>
            </a:lvl7pPr>
            <a:lvl8pPr rtl="0" indent="0" marL="3200400">
              <a:buFont typeface="Arial"/>
              <a:buNone/>
              <a:defRPr sz="1400"/>
            </a:lvl8pPr>
            <a:lvl9pPr rtl="0" indent="0" marL="3657600">
              <a:buFont typeface="Arial"/>
              <a:buNone/>
              <a:defRPr sz="1400"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eux contenus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190500" x="1524000"/>
            <a:ext cy="1527175" cx="701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905000" x="1524000"/>
            <a:ext cy="4114800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y="1905000" x="5105400"/>
            <a:ext cy="4114800" cx="342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ison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Arial"/>
              <a:buNone/>
              <a:defRPr b="1" sz="2400"/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Arial"/>
              <a:buNone/>
              <a:defRPr b="1" sz="1600"/>
            </a:lvl6pPr>
            <a:lvl7pPr rtl="0" indent="0" marL="2743200">
              <a:buFont typeface="Arial"/>
              <a:buNone/>
              <a:defRPr b="1" sz="1600"/>
            </a:lvl7pPr>
            <a:lvl8pPr rtl="0" indent="0" marL="3200400">
              <a:buFont typeface="Arial"/>
              <a:buNone/>
              <a:defRPr b="1" sz="1600"/>
            </a:lvl8pPr>
            <a:lvl9pPr rtl="0" indent="0" marL="3657600">
              <a:buFont typeface="Arial"/>
              <a:buNone/>
              <a:defRPr b="1" sz="1600"/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re seul"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190500" x="1524000"/>
            <a:ext cy="1527175" cx="701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ide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 avec légende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 avec légende"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buClr>
                <a:schemeClr val="dk1"/>
              </a:buClr>
              <a:buFont typeface="Arial"/>
              <a:buNone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buClr>
                <a:schemeClr val="dk1"/>
              </a:buClr>
              <a:buFont typeface="Arial"/>
              <a:buNone/>
              <a:defRPr strike="noStrike" u="none" b="0" cap="none" baseline="0" sz="2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buClr>
                <a:schemeClr val="dk1"/>
              </a:buClr>
              <a:buFont typeface="Arial"/>
              <a:buNone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buClr>
                <a:schemeClr val="dk1"/>
              </a:buClr>
              <a:buFont typeface="Arial"/>
              <a:buNone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Arial"/>
              <a:buNone/>
              <a:defRPr sz="900"/>
            </a:lvl6pPr>
            <a:lvl7pPr rtl="0" indent="0" marL="2743200">
              <a:buFont typeface="Arial"/>
              <a:buNone/>
              <a:defRPr sz="900"/>
            </a:lvl7pPr>
            <a:lvl8pPr rtl="0" indent="0" marL="3200400">
              <a:buFont typeface="Arial"/>
              <a:buNone/>
              <a:defRPr sz="900"/>
            </a:lvl8pPr>
            <a:lvl9pPr rtl="0" indent="0" marL="3657600">
              <a:buFont typeface="Arial"/>
              <a:buNone/>
              <a:defRPr sz="900"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2.xml" Type="http://schemas.openxmlformats.org/officeDocument/2006/relationships/slideLayout" Id="rId12"/><Relationship Target="../slideLayouts/slideLayout1.xml" Type="http://schemas.openxmlformats.org/officeDocument/2006/relationships/slideLayout" Id="rId1"/><Relationship Target="../theme/theme1.xml" Type="http://schemas.openxmlformats.org/officeDocument/2006/relationships/theme" Id="rId13"/><Relationship Target="../slideLayouts/slideLayout4.xml" Type="http://schemas.openxmlformats.org/officeDocument/2006/relationships/slideLayout" Id="rId4"/><Relationship Target="../slideLayouts/slideLayout10.xml" Type="http://schemas.openxmlformats.org/officeDocument/2006/relationships/slideLayout" Id="rId10"/><Relationship Target="../slideLayouts/slideLayout3.xml" Type="http://schemas.openxmlformats.org/officeDocument/2006/relationships/slideLayout" Id="rId3"/><Relationship Target="../slideLayouts/slideLayout11.xml" Type="http://schemas.openxmlformats.org/officeDocument/2006/relationships/slideLayout" Id="rId11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190500" x="1524000"/>
            <a:ext cy="1527175" cx="701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905000" x="1524000"/>
            <a:ext cy="4114800" cx="7010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09550" marL="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52400" marL="74295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trike="noStrike" u="none" b="0" cap="none" baseline="0" sz="2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01600" marL="25146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101600" marL="29718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101600" marL="34290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101600" marL="38862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trike="noStrike" u="none" b="0" cap="none" baseline="0" sz="2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248400" x="66294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248400" x="32766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defRPr strike="noStrike" u="none" b="0" cap="none" baseline="0" sz="1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248400" x="1524000"/>
            <a:ext cy="457200" cx="129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4" name="Shape 14"/>
          <p:cNvCxnSpPr/>
          <p:nvPr/>
        </p:nvCxnSpPr>
        <p:spPr>
          <a:xfrm>
            <a:off y="304799" x="1371600"/>
            <a:ext cy="1295400" cx="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/>
          <p:nvPr/>
        </p:nvSpPr>
        <p:spPr>
          <a:xfrm>
            <a:off y="838200" x="152400"/>
            <a:ext cy="228600" cx="22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" name="Shape 16"/>
          <p:cNvSpPr/>
          <p:nvPr/>
        </p:nvSpPr>
        <p:spPr>
          <a:xfrm>
            <a:off y="838200" x="539750"/>
            <a:ext cy="228600" cx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/>
          <p:nvPr/>
        </p:nvSpPr>
        <p:spPr>
          <a:xfrm>
            <a:off y="838200" x="927100"/>
            <a:ext cy="228600" cx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9.jp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0.jpg" Type="http://schemas.openxmlformats.org/officeDocument/2006/relationships/image" Id="rId4"/><Relationship Target="../media/image42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1.jpg" Type="http://schemas.openxmlformats.org/officeDocument/2006/relationships/image" Id="rId4"/><Relationship Target="../media/image48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09.jpg" Type="http://schemas.openxmlformats.org/officeDocument/2006/relationships/image" Id="rId3"/><Relationship Target="../media/image17.jpg" Type="http://schemas.openxmlformats.org/officeDocument/2006/relationships/image" Id="rId6"/><Relationship Target="../media/image11.jpg" Type="http://schemas.openxmlformats.org/officeDocument/2006/relationships/image" Id="rId5"/><Relationship Target="../media/image12.jpg" Type="http://schemas.openxmlformats.org/officeDocument/2006/relationships/image" Id="rId7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4"/><Relationship Target="../media/image13.jpg" Type="http://schemas.openxmlformats.org/officeDocument/2006/relationships/image" Id="rId3"/><Relationship Target="../media/image19.jpg" Type="http://schemas.openxmlformats.org/officeDocument/2006/relationships/image" Id="rId6"/><Relationship Target="../media/image15.jpg" Type="http://schemas.openxmlformats.org/officeDocument/2006/relationships/image" Id="rId5"/><Relationship Target="../media/image23.jpg" Type="http://schemas.openxmlformats.org/officeDocument/2006/relationships/image" Id="rId8"/><Relationship Target="../media/image20.jpg" Type="http://schemas.openxmlformats.org/officeDocument/2006/relationships/image" Id="rId7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jpg" Type="http://schemas.openxmlformats.org/officeDocument/2006/relationships/image" Id="rId10"/><Relationship Target="../media/image22.jpg" Type="http://schemas.openxmlformats.org/officeDocument/2006/relationships/image" Id="rId4"/><Relationship Target="../media/image21.jpg" Type="http://schemas.openxmlformats.org/officeDocument/2006/relationships/image" Id="rId3"/><Relationship Target="../media/image26.jpg" Type="http://schemas.openxmlformats.org/officeDocument/2006/relationships/image" Id="rId9"/><Relationship Target="../media/image24.jpg" Type="http://schemas.openxmlformats.org/officeDocument/2006/relationships/image" Id="rId6"/><Relationship Target="../media/image32.jpg" Type="http://schemas.openxmlformats.org/officeDocument/2006/relationships/image" Id="rId5"/><Relationship Target="../media/image25.jpg" Type="http://schemas.openxmlformats.org/officeDocument/2006/relationships/image" Id="rId8"/><Relationship Target="../media/image29.jpg" Type="http://schemas.openxmlformats.org/officeDocument/2006/relationships/image" Id="rId7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8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52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49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50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media/image44.jpg" Type="http://schemas.openxmlformats.org/officeDocument/2006/relationships/image" Id="rId12"/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8.jpg" Type="http://schemas.openxmlformats.org/officeDocument/2006/relationships/image" Id="rId10"/><Relationship Target="../media/image31.jpg" Type="http://schemas.openxmlformats.org/officeDocument/2006/relationships/image" Id="rId4"/><Relationship Target="../media/image41.jpg" Type="http://schemas.openxmlformats.org/officeDocument/2006/relationships/image" Id="rId11"/><Relationship Target="../media/image30.jpg" Type="http://schemas.openxmlformats.org/officeDocument/2006/relationships/image" Id="rId3"/><Relationship Target="../media/image37.jpg" Type="http://schemas.openxmlformats.org/officeDocument/2006/relationships/image" Id="rId9"/><Relationship Target="../media/image33.jpg" Type="http://schemas.openxmlformats.org/officeDocument/2006/relationships/image" Id="rId6"/><Relationship Target="../media/image34.jpg" Type="http://schemas.openxmlformats.org/officeDocument/2006/relationships/image" Id="rId5"/><Relationship Target="../media/image35.jpg" Type="http://schemas.openxmlformats.org/officeDocument/2006/relationships/image" Id="rId8"/><Relationship Target="../media/image36.jpg" Type="http://schemas.openxmlformats.org/officeDocument/2006/relationships/image" Id="rId7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46.jpg" Type="http://schemas.openxmlformats.org/officeDocument/2006/relationships/image" Id="rId4"/><Relationship Target="../media/image53.jpg" Type="http://schemas.openxmlformats.org/officeDocument/2006/relationships/image" Id="rId3"/><Relationship Target="../media/image43.jpg" Type="http://schemas.openxmlformats.org/officeDocument/2006/relationships/image" Id="rId5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47.jpg" Type="http://schemas.openxmlformats.org/officeDocument/2006/relationships/image" Id="rId4"/><Relationship Target="../media/image45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/>
        </p:nvSpPr>
        <p:spPr>
          <a:xfrm>
            <a:off y="314325" x="2627313"/>
            <a:ext cy="822324" cx="48974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4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الجمهورية الجزائرية الديمقراطية الشعبية</a:t>
            </a:r>
          </a:p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4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وزارة التربية الوطنية</a:t>
            </a:r>
          </a:p>
        </p:txBody>
      </p:sp>
      <p:sp>
        <p:nvSpPr>
          <p:cNvPr id="98" name="Shape 98"/>
          <p:cNvSpPr/>
          <p:nvPr/>
        </p:nvSpPr>
        <p:spPr>
          <a:xfrm>
            <a:off y="3286125" x="1928813"/>
            <a:ext cy="923924" cx="6553200"/>
          </a:xfrm>
          <a:prstGeom prst="rect">
            <a:avLst/>
          </a:prstGeom>
          <a:solidFill>
            <a:srgbClr val="C4E2E1"/>
          </a:solidFill>
          <a:ln w="9525" cap="flat">
            <a:solidFill>
              <a:srgbClr val="BFE0DF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900" lang="ar-DZ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1" cap="none" baseline="0" sz="3600" lang="ar-DZ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توجيهات تربوية لإنجاز فروض المراقبة</a:t>
            </a:r>
          </a:p>
          <a:p>
            <a:r>
              <a:t/>
            </a:r>
          </a:p>
        </p:txBody>
      </p:sp>
      <p:sp>
        <p:nvSpPr>
          <p:cNvPr id="99" name="Shape 99"/>
          <p:cNvSpPr txBox="1"/>
          <p:nvPr/>
        </p:nvSpPr>
        <p:spPr>
          <a:xfrm>
            <a:off y="4572000" x="2214563"/>
            <a:ext cy="646112" cx="2214561"/>
          </a:xfrm>
          <a:prstGeom prst="rect">
            <a:avLst/>
          </a:prstGeom>
          <a:solidFill>
            <a:srgbClr val="CFE6E6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تقديم</a:t>
            </a:r>
          </a:p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عبد القادر ميسوم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7" name="Shape 1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4312" x="3571875"/>
            <a:ext cy="6402387" cx="5072062"/>
          </a:xfrm>
          <a:prstGeom prst="rect">
            <a:avLst/>
          </a:prstGeom>
        </p:spPr>
      </p:pic>
      <p:sp>
        <p:nvSpPr>
          <p:cNvPr id="168" name="Shape 168"/>
          <p:cNvSpPr/>
          <p:nvPr/>
        </p:nvSpPr>
        <p:spPr>
          <a:xfrm>
            <a:off y="1357312" x="1357312"/>
            <a:ext cy="3286125" cx="1857374"/>
          </a:xfrm>
          <a:prstGeom prst="irregularSeal2">
            <a:avLst/>
          </a:prstGeom>
          <a:solidFill>
            <a:schemeClr val="lt1"/>
          </a:solidFill>
          <a:ln w="25400" cap="flat">
            <a:solidFill>
              <a:srgbClr val="70959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بتنظيم أفضل تتحصل على علامة أعلى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4" name="Shape 1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4643437"/>
            <a:ext cy="6708774" cx="4319586"/>
          </a:xfrm>
          <a:prstGeom prst="rect">
            <a:avLst/>
          </a:prstGeom>
        </p:spPr>
      </p:pic>
      <p:pic>
        <p:nvPicPr>
          <p:cNvPr id="175" name="Shape 1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0"/>
            <a:ext cy="6715124" cx="4605338"/>
          </a:xfrm>
          <a:prstGeom prst="rect">
            <a:avLst/>
          </a:prstGeom>
        </p:spPr>
      </p:pic>
      <p:sp>
        <p:nvSpPr>
          <p:cNvPr id="176" name="Shape 176"/>
          <p:cNvSpPr/>
          <p:nvPr/>
        </p:nvSpPr>
        <p:spPr>
          <a:xfrm>
            <a:off y="4000500" x="3429000"/>
            <a:ext cy="2857499" cx="1857374"/>
          </a:xfrm>
          <a:prstGeom prst="irregularSeal2">
            <a:avLst/>
          </a:prstGeom>
          <a:solidFill>
            <a:schemeClr val="lt1"/>
          </a:solidFill>
          <a:ln w="25400" cap="flat">
            <a:solidFill>
              <a:srgbClr val="70959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يبدو المجهود ناقصا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2" name="Shape 1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31775" x="4824412"/>
            <a:ext cy="6626224" cx="4319586"/>
          </a:xfrm>
          <a:prstGeom prst="rect">
            <a:avLst/>
          </a:prstGeom>
        </p:spPr>
      </p:pic>
      <p:pic>
        <p:nvPicPr>
          <p:cNvPr id="183" name="Shape 18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98487" x="285750"/>
            <a:ext cy="5759450" cx="4319588"/>
          </a:xfrm>
          <a:prstGeom prst="rect">
            <a:avLst/>
          </a:prstGeom>
        </p:spPr>
      </p:pic>
      <p:sp>
        <p:nvSpPr>
          <p:cNvPr id="184" name="Shape 184"/>
          <p:cNvSpPr/>
          <p:nvPr/>
        </p:nvSpPr>
        <p:spPr>
          <a:xfrm>
            <a:off y="4071937" x="3071813"/>
            <a:ext cy="2214562" cx="2071687"/>
          </a:xfrm>
          <a:prstGeom prst="irregularSeal2">
            <a:avLst/>
          </a:prstGeom>
          <a:solidFill>
            <a:schemeClr val="lt1"/>
          </a:solidFill>
          <a:ln w="25400" cap="flat">
            <a:solidFill>
              <a:srgbClr val="70959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وثيقة تشبه الطلاسم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0" name="Shape 1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12737" x="466725"/>
            <a:ext cy="5973762" cx="4319588"/>
          </a:xfrm>
          <a:prstGeom prst="rect">
            <a:avLst/>
          </a:prstGeom>
        </p:spPr>
      </p:pic>
      <p:pic>
        <p:nvPicPr>
          <p:cNvPr id="191" name="Shape 19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2875" x="4714875"/>
            <a:ext cy="6475412" cx="4362450"/>
          </a:xfrm>
          <a:prstGeom prst="rect">
            <a:avLst/>
          </a:prstGeom>
        </p:spPr>
      </p:pic>
      <p:sp>
        <p:nvSpPr>
          <p:cNvPr id="192" name="Shape 192"/>
          <p:cNvSpPr/>
          <p:nvPr/>
        </p:nvSpPr>
        <p:spPr>
          <a:xfrm>
            <a:off y="3643312" x="3000375"/>
            <a:ext cy="3000375" cx="2857499"/>
          </a:xfrm>
          <a:prstGeom prst="irregularSeal2">
            <a:avLst/>
          </a:prstGeom>
          <a:solidFill>
            <a:schemeClr val="lt1"/>
          </a:solidFill>
          <a:ln w="25400" cap="flat">
            <a:solidFill>
              <a:srgbClr val="70959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عيوب المنهجية والمضمون والشكل</a:t>
            </a:r>
          </a:p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يحرمك من التقدير الجيد،  فاحذر!! 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98" name="Shape 198"/>
          <p:cNvGrpSpPr/>
          <p:nvPr/>
        </p:nvGrpSpPr>
        <p:grpSpPr>
          <a:xfrm>
            <a:off y="571481" x="857224"/>
            <a:ext cy="878150" cx="7566477"/>
            <a:chOff y="357191" x="0"/>
            <a:chExt cy="878150" cx="7566477"/>
          </a:xfrm>
        </p:grpSpPr>
        <p:pic>
          <p:nvPicPr>
            <p:cNvPr id="199" name="Shape 199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357191" x="0"/>
              <a:ext cy="878150" cx="7566477"/>
            </a:xfrm>
            <a:prstGeom prst="rect">
              <a:avLst/>
            </a:prstGeom>
          </p:spPr>
        </p:pic>
        <p:sp>
          <p:nvSpPr>
            <p:cNvPr id="200" name="Shape 200"/>
            <p:cNvSpPr/>
            <p:nvPr/>
          </p:nvSpPr>
          <p:spPr>
            <a:xfrm>
              <a:off y="357191" x="0"/>
              <a:ext cy="878149" cx="7566477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0625" rIns="60950" lIns="60950" tIns="406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strike="noStrike" u="none" b="1" cap="none" baseline="0" sz="32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كيف تنظم ورقة إجابتك؟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06" name="Shape 206"/>
          <p:cNvGrpSpPr/>
          <p:nvPr/>
        </p:nvGrpSpPr>
        <p:grpSpPr>
          <a:xfrm>
            <a:off y="357166" x="857234"/>
            <a:ext cy="1748938" cx="7569542"/>
            <a:chOff y="142877" x="10"/>
            <a:chExt cy="1748938" cx="7569542"/>
          </a:xfrm>
        </p:grpSpPr>
        <p:pic>
          <p:nvPicPr>
            <p:cNvPr id="207" name="Shape 207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142877" x="10"/>
              <a:ext cy="811735" cx="6994221"/>
            </a:xfrm>
            <a:prstGeom prst="rect">
              <a:avLst/>
            </a:prstGeom>
          </p:spPr>
        </p:pic>
        <p:sp>
          <p:nvSpPr>
            <p:cNvPr id="208" name="Shape 208"/>
            <p:cNvSpPr/>
            <p:nvPr/>
          </p:nvSpPr>
          <p:spPr>
            <a:xfrm>
              <a:off y="142877" x="10"/>
              <a:ext cy="811735" cx="6994221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0625" rIns="60950" lIns="60950" tIns="406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strike="noStrike" u="none" b="1" cap="none" baseline="0" sz="32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كيف تنظم ورقة إجابتك؟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y="1143007" x="1401717"/>
              <a:ext cy="748807" cx="616783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49494"/>
                </a:gs>
                <a:gs pos="50000">
                  <a:srgbClr val="D6D6D6"/>
                </a:gs>
                <a:gs pos="100000">
                  <a:schemeClr val="lt1"/>
                </a:gs>
              </a:gsLst>
              <a:lin ang="5400000" scaled="0"/>
            </a:gra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2850" rIns="34275" lIns="34275" tIns="228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strike="noStrike" u="none" b="0" cap="none" baseline="0" sz="18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1- استعمل النموذج وثيقة الإجابة الموالي. 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15" name="Shape 215"/>
          <p:cNvGrpSpPr/>
          <p:nvPr/>
        </p:nvGrpSpPr>
        <p:grpSpPr>
          <a:xfrm>
            <a:off y="428603" x="857224"/>
            <a:ext cy="2628151" cx="7571362"/>
            <a:chOff y="214313" x="0"/>
            <a:chExt cy="2628151" cx="7571362"/>
          </a:xfrm>
        </p:grpSpPr>
        <p:pic>
          <p:nvPicPr>
            <p:cNvPr id="216" name="Shape 216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214313" x="0"/>
              <a:ext cy="805279" cx="6938585"/>
            </a:xfrm>
            <a:prstGeom prst="rect">
              <a:avLst/>
            </a:prstGeom>
          </p:spPr>
        </p:pic>
        <p:sp>
          <p:nvSpPr>
            <p:cNvPr id="217" name="Shape 217"/>
            <p:cNvSpPr/>
            <p:nvPr/>
          </p:nvSpPr>
          <p:spPr>
            <a:xfrm>
              <a:off y="214313" x="0"/>
              <a:ext cy="805278" cx="6938585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0625" rIns="60950" lIns="60950" tIns="406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strike="noStrike" u="none" b="1" cap="none" baseline="0" sz="32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كيف تنظم ورقة إجابتك؟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y="1214445" x="1388780"/>
              <a:ext cy="742851" cx="611877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49494"/>
                </a:gs>
                <a:gs pos="50000">
                  <a:srgbClr val="D6D6D6"/>
                </a:gs>
                <a:gs pos="100000">
                  <a:schemeClr val="lt1"/>
                </a:gs>
              </a:gsLst>
              <a:lin ang="5400000" scaled="0"/>
            </a:gra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2850" rIns="34275" lIns="34275" tIns="228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strike="noStrike" u="none" b="0" cap="none" baseline="0" sz="18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1- استعمل النموذج الرسمي. </a:t>
              </a:r>
            </a:p>
          </p:txBody>
        </p:sp>
        <p:pic>
          <p:nvPicPr>
            <p:cNvPr id="219" name="Shape 219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2143142" x="1388780"/>
              <a:ext cy="699322" cx="6182580"/>
            </a:xfrm>
            <a:prstGeom prst="rect">
              <a:avLst/>
            </a:prstGeom>
          </p:spPr>
        </p:pic>
        <p:sp>
          <p:nvSpPr>
            <p:cNvPr id="220" name="Shape 220"/>
            <p:cNvSpPr/>
            <p:nvPr/>
          </p:nvSpPr>
          <p:spPr>
            <a:xfrm>
              <a:off y="2143142" x="1388780"/>
              <a:ext cy="699323" cx="6182581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 إملأ كل المعلومات المطلوبة  في رأس الوثيقة.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26" name="Shape 226"/>
          <p:cNvGrpSpPr/>
          <p:nvPr/>
        </p:nvGrpSpPr>
        <p:grpSpPr>
          <a:xfrm>
            <a:off y="214289" x="2419339"/>
            <a:ext cy="5090332" cx="4405104"/>
            <a:chOff y="0" x="1562115"/>
            <a:chExt cy="5090332" cx="4405104"/>
          </a:xfrm>
        </p:grpSpPr>
        <p:pic>
          <p:nvPicPr>
            <p:cNvPr id="227" name="Shape 227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0" x="1562115"/>
              <a:ext cy="452450" cx="3898483"/>
            </a:xfrm>
            <a:prstGeom prst="rect">
              <a:avLst/>
            </a:prstGeom>
          </p:spPr>
        </p:pic>
        <p:sp>
          <p:nvSpPr>
            <p:cNvPr id="228" name="Shape 228"/>
            <p:cNvSpPr/>
            <p:nvPr/>
          </p:nvSpPr>
          <p:spPr>
            <a:xfrm>
              <a:off y="0" x="1562115"/>
              <a:ext cy="452449" cx="3898483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0625" rIns="60950" lIns="60950" tIns="406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strike="noStrike" u="none" b="1" cap="none" baseline="0" sz="32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كيف تنظم ورقة إجابتك؟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y="679947" x="2384902"/>
              <a:ext cy="417375" cx="343786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49494"/>
                </a:gs>
                <a:gs pos="50000">
                  <a:srgbClr val="D6D6D6"/>
                </a:gs>
                <a:gs pos="100000">
                  <a:schemeClr val="lt1"/>
                </a:gs>
              </a:gsLst>
              <a:lin ang="5400000" scaled="0"/>
            </a:gra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2850" rIns="34275" lIns="34275" tIns="228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strike="noStrike" u="none" b="0" cap="none" baseline="0" sz="18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1- استعمل النموذج الرسمي. </a:t>
              </a:r>
            </a:p>
          </p:txBody>
        </p:sp>
        <p:pic>
          <p:nvPicPr>
            <p:cNvPr id="230" name="Shape 230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1324025" x="2384902"/>
              <a:ext cy="392917" cx="3473717"/>
            </a:xfrm>
            <a:prstGeom prst="rect">
              <a:avLst/>
            </a:prstGeom>
          </p:spPr>
        </p:pic>
        <p:sp>
          <p:nvSpPr>
            <p:cNvPr id="231" name="Shape 231"/>
            <p:cNvSpPr/>
            <p:nvPr/>
          </p:nvSpPr>
          <p:spPr>
            <a:xfrm>
              <a:off y="1324025" x="2384902"/>
              <a:ext cy="392918" cx="3473718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 إملأ كل المعلومات المطلوبة  في رأس الوثيقة.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y="1943644" x="2384902"/>
              <a:ext cy="446329" cx="34007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49494"/>
                </a:gs>
                <a:gs pos="50000">
                  <a:srgbClr val="D6D6D6"/>
                </a:gs>
                <a:gs pos="100000">
                  <a:schemeClr val="lt1"/>
                </a:gs>
              </a:gsLst>
              <a:lin ang="2700000" scaled="0"/>
            </a:gra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3- رقّـّم أوراق الإجابة. </a:t>
              </a:r>
            </a:p>
          </p:txBody>
        </p:sp>
        <p:pic>
          <p:nvPicPr>
            <p:cNvPr id="233" name="Shape 233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y="2616675" x="2384902"/>
              <a:ext cy="300142" cx="3405178"/>
            </a:xfrm>
            <a:prstGeom prst="rect">
              <a:avLst/>
            </a:prstGeom>
          </p:spPr>
        </p:pic>
        <p:sp>
          <p:nvSpPr>
            <p:cNvPr id="234" name="Shape 234"/>
            <p:cNvSpPr/>
            <p:nvPr/>
          </p:nvSpPr>
          <p:spPr>
            <a:xfrm>
              <a:off y="2616675" x="2384902"/>
              <a:ext cy="300143" cx="3405178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4- أكتب بخط واضح ومقروء.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y="3143521" x="2384902"/>
              <a:ext cy="249172" cx="3463649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5- تفاد التشطيب.</a:t>
              </a:r>
            </a:p>
          </p:txBody>
        </p:sp>
        <p:pic>
          <p:nvPicPr>
            <p:cNvPr id="236" name="Shape 236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y="3619394" x="2384902"/>
              <a:ext cy="285397" cx="3429814"/>
            </a:xfrm>
            <a:prstGeom prst="rect">
              <a:avLst/>
            </a:prstGeom>
          </p:spPr>
        </p:pic>
        <p:sp>
          <p:nvSpPr>
            <p:cNvPr id="237" name="Shape 237"/>
            <p:cNvSpPr/>
            <p:nvPr/>
          </p:nvSpPr>
          <p:spPr>
            <a:xfrm>
              <a:off y="3619394" x="2384902"/>
              <a:ext cy="285397" cx="3429813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1575" rIns="32375" lIns="32375" tIns="21575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strike="noStrike" u="none" b="0" cap="none" baseline="0" sz="17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6- حرّر جيدا نظم إجاباتك [التحرير له 2 نقاط]</a:t>
              </a:r>
            </a:p>
          </p:txBody>
        </p:sp>
        <p:pic>
          <p:nvPicPr>
            <p:cNvPr id="238" name="Shape 238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>
              <a:off y="4131494" x="2384902"/>
              <a:ext cy="338772" cx="3440594"/>
            </a:xfrm>
            <a:prstGeom prst="rect">
              <a:avLst/>
            </a:prstGeom>
          </p:spPr>
        </p:pic>
        <p:sp>
          <p:nvSpPr>
            <p:cNvPr id="239" name="Shape 239"/>
            <p:cNvSpPr/>
            <p:nvPr/>
          </p:nvSpPr>
          <p:spPr>
            <a:xfrm>
              <a:off y="4131494" x="2384902"/>
              <a:ext cy="338772" cx="3440593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1575" rIns="32375" lIns="32375" tIns="21575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strike="noStrike" u="none" b="0" cap="none" baseline="0" sz="17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7-اعتمد على نفسك.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y="4696969" x="2384902"/>
              <a:ext cy="393362" cx="3582316"/>
            </a:xfrm>
            <a:prstGeom prst="roundRect">
              <a:avLst>
                <a:gd fmla="val 10000" name="adj"/>
              </a:avLst>
            </a:prstGeom>
            <a:solidFill>
              <a:schemeClr val="accent2">
                <a:alpha val="89803"/>
              </a:schemeClr>
            </a:soli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1575" rIns="32375" lIns="32375" tIns="21575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strike="noStrike" u="none" b="0" cap="none" baseline="0" sz="17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8- إلتزم بتاريخ إعادة الفرض.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46" name="Shape 246"/>
          <p:cNvGrpSpPr/>
          <p:nvPr/>
        </p:nvGrpSpPr>
        <p:grpSpPr>
          <a:xfrm>
            <a:off y="214289" x="1357288"/>
            <a:ext cy="5090332" cx="6600663"/>
            <a:chOff y="0" x="500064"/>
            <a:chExt cy="5090332" cx="6600663"/>
          </a:xfrm>
        </p:grpSpPr>
        <p:pic>
          <p:nvPicPr>
            <p:cNvPr id="247" name="Shape 247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285750" x="500064"/>
              <a:ext cy="906804" cx="1813610"/>
            </a:xfrm>
            <a:prstGeom prst="rect">
              <a:avLst/>
            </a:prstGeom>
          </p:spPr>
        </p:pic>
        <p:sp>
          <p:nvSpPr>
            <p:cNvPr id="248" name="Shape 248"/>
            <p:cNvSpPr/>
            <p:nvPr/>
          </p:nvSpPr>
          <p:spPr>
            <a:xfrm>
              <a:off y="285750" x="500064"/>
              <a:ext cy="906804" cx="1813611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0625" rIns="60950" lIns="60950" tIns="406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strike="noStrike" u="none" b="0" cap="none" baseline="0" sz="32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إنتبه!</a:t>
              </a:r>
            </a:p>
          </p:txBody>
        </p:sp>
        <p:pic>
          <p:nvPicPr>
            <p:cNvPr id="249" name="Shape 249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0" x="2695622"/>
              <a:ext cy="452450" cx="3898483"/>
            </a:xfrm>
            <a:prstGeom prst="rect">
              <a:avLst/>
            </a:prstGeom>
          </p:spPr>
        </p:pic>
        <p:sp>
          <p:nvSpPr>
            <p:cNvPr id="250" name="Shape 250"/>
            <p:cNvSpPr/>
            <p:nvPr/>
          </p:nvSpPr>
          <p:spPr>
            <a:xfrm>
              <a:off y="0" x="2695622"/>
              <a:ext cy="452449" cx="3898483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0625" rIns="60950" lIns="60950" tIns="406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strike="noStrike" u="none" b="1" cap="none" baseline="0" sz="32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كيف تنظم ورقة إجابتك؟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y="679947" x="3518410"/>
              <a:ext cy="417375" cx="343786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49494"/>
                </a:gs>
                <a:gs pos="50000">
                  <a:srgbClr val="D6D6D6"/>
                </a:gs>
                <a:gs pos="100000">
                  <a:schemeClr val="lt1"/>
                </a:gs>
              </a:gsLst>
              <a:lin ang="5400000" scaled="0"/>
            </a:gra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2850" rIns="34275" lIns="34275" tIns="228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strike="noStrike" u="none" b="0" cap="none" baseline="0" sz="18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1- استعمل النموذج الرسمي. </a:t>
              </a:r>
            </a:p>
          </p:txBody>
        </p:sp>
        <p:pic>
          <p:nvPicPr>
            <p:cNvPr id="252" name="Shape 252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y="1324025" x="3518410"/>
              <a:ext cy="392917" cx="3473717"/>
            </a:xfrm>
            <a:prstGeom prst="rect">
              <a:avLst/>
            </a:prstGeom>
          </p:spPr>
        </p:pic>
        <p:sp>
          <p:nvSpPr>
            <p:cNvPr id="253" name="Shape 253"/>
            <p:cNvSpPr/>
            <p:nvPr/>
          </p:nvSpPr>
          <p:spPr>
            <a:xfrm>
              <a:off y="1324025" x="3518410"/>
              <a:ext cy="392918" cx="3473718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 إملأ كل المعلومات المطلوبة  في رأس الوثيقة.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y="1943644" x="3518410"/>
              <a:ext cy="446329" cx="34007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49494"/>
                </a:gs>
                <a:gs pos="50000">
                  <a:srgbClr val="D6D6D6"/>
                </a:gs>
                <a:gs pos="100000">
                  <a:schemeClr val="lt1"/>
                </a:gs>
              </a:gsLst>
              <a:lin ang="2700000" scaled="0"/>
            </a:gra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3- رقّـّم أوراق الإجابة. </a:t>
              </a:r>
            </a:p>
          </p:txBody>
        </p:sp>
        <p:pic>
          <p:nvPicPr>
            <p:cNvPr id="255" name="Shape 255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y="2616675" x="3518410"/>
              <a:ext cy="300142" cx="3405178"/>
            </a:xfrm>
            <a:prstGeom prst="rect">
              <a:avLst/>
            </a:prstGeom>
          </p:spPr>
        </p:pic>
        <p:sp>
          <p:nvSpPr>
            <p:cNvPr id="256" name="Shape 256"/>
            <p:cNvSpPr/>
            <p:nvPr/>
          </p:nvSpPr>
          <p:spPr>
            <a:xfrm>
              <a:off y="2616675" x="3518410"/>
              <a:ext cy="300143" cx="3405178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4- أكتب بخط واضح ومقروء.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y="3143521" x="3518410"/>
              <a:ext cy="249172" cx="3463649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5- تفاد التشطيب.</a:t>
              </a:r>
            </a:p>
          </p:txBody>
        </p:sp>
        <p:pic>
          <p:nvPicPr>
            <p:cNvPr id="258" name="Shape 258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>
              <a:off y="3619394" x="3518410"/>
              <a:ext cy="285397" cx="3429814"/>
            </a:xfrm>
            <a:prstGeom prst="rect">
              <a:avLst/>
            </a:prstGeom>
          </p:spPr>
        </p:pic>
        <p:sp>
          <p:nvSpPr>
            <p:cNvPr id="259" name="Shape 259"/>
            <p:cNvSpPr/>
            <p:nvPr/>
          </p:nvSpPr>
          <p:spPr>
            <a:xfrm>
              <a:off y="3619394" x="3518410"/>
              <a:ext cy="285397" cx="3429813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1575" rIns="32375" lIns="32375" tIns="21575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strike="noStrike" u="none" b="0" cap="none" baseline="0" sz="17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6- حرّر جيدا نظم إجاباتك [التحرير له 2 نقاط]</a:t>
              </a:r>
            </a:p>
          </p:txBody>
        </p:sp>
        <p:pic>
          <p:nvPicPr>
            <p:cNvPr id="260" name="Shape 260"/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>
              <a:off y="4131494" x="3518410"/>
              <a:ext cy="338772" cx="3440594"/>
            </a:xfrm>
            <a:prstGeom prst="rect">
              <a:avLst/>
            </a:prstGeom>
          </p:spPr>
        </p:pic>
        <p:sp>
          <p:nvSpPr>
            <p:cNvPr id="261" name="Shape 261"/>
            <p:cNvSpPr/>
            <p:nvPr/>
          </p:nvSpPr>
          <p:spPr>
            <a:xfrm>
              <a:off y="4131494" x="3518410"/>
              <a:ext cy="338772" cx="3440593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1575" rIns="32375" lIns="32375" tIns="21575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strike="noStrike" u="none" b="0" cap="none" baseline="0" sz="17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7-اعتمد على نفسك.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y="4696969" x="3518410"/>
              <a:ext cy="393362" cx="3582316"/>
            </a:xfrm>
            <a:prstGeom prst="roundRect">
              <a:avLst>
                <a:gd fmla="val 10000" name="adj"/>
              </a:avLst>
            </a:prstGeom>
            <a:solidFill>
              <a:schemeClr val="accent2">
                <a:alpha val="89803"/>
              </a:schemeClr>
            </a:soli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1575" rIns="32375" lIns="32375" tIns="21575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strike="noStrike" u="none" b="0" cap="none" baseline="0" sz="17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8- إلتزم بتاريخ إعادة الفرض.</a:t>
              </a:r>
            </a:p>
          </p:txBody>
        </p:sp>
      </p:grpSp>
      <p:sp>
        <p:nvSpPr>
          <p:cNvPr id="263" name="Shape 263"/>
          <p:cNvSpPr txBox="1"/>
          <p:nvPr>
            <p:ph type="title"/>
          </p:nvPr>
        </p:nvSpPr>
        <p:spPr>
          <a:xfrm>
            <a:off y="190500" x="1524000"/>
            <a:ext cy="1527175" cx="7010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2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69" name="Shape 269"/>
          <p:cNvGrpSpPr/>
          <p:nvPr/>
        </p:nvGrpSpPr>
        <p:grpSpPr>
          <a:xfrm>
            <a:off y="214289" x="1328923"/>
            <a:ext cy="5090332" cx="6629028"/>
            <a:chOff y="0" x="471699"/>
            <a:chExt cy="5090332" cx="6629028"/>
          </a:xfrm>
        </p:grpSpPr>
        <p:pic>
          <p:nvPicPr>
            <p:cNvPr id="270" name="Shape 270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796" x="471699"/>
              <a:ext cy="906804" cx="1813610"/>
            </a:xfrm>
            <a:prstGeom prst="rect">
              <a:avLst/>
            </a:prstGeom>
          </p:spPr>
        </p:pic>
        <p:sp>
          <p:nvSpPr>
            <p:cNvPr id="271" name="Shape 271"/>
            <p:cNvSpPr/>
            <p:nvPr/>
          </p:nvSpPr>
          <p:spPr>
            <a:xfrm>
              <a:off y="796" x="471699"/>
              <a:ext cy="906804" cx="1813611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0625" rIns="60950" lIns="60950" tIns="406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strike="noStrike" u="none" b="0" cap="none" baseline="0" sz="32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إنتبه!</a:t>
              </a:r>
            </a:p>
          </p:txBody>
        </p:sp>
        <p:pic>
          <p:nvPicPr>
            <p:cNvPr id="272" name="Shape 272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1134303" x="834420"/>
              <a:ext cy="786662" cx="2060943"/>
            </a:xfrm>
            <a:prstGeom prst="rect">
              <a:avLst/>
            </a:prstGeom>
          </p:spPr>
        </p:pic>
        <p:sp>
          <p:nvSpPr>
            <p:cNvPr id="273" name="Shape 273"/>
            <p:cNvSpPr/>
            <p:nvPr/>
          </p:nvSpPr>
          <p:spPr>
            <a:xfrm>
              <a:off y="1134303" x="834420"/>
              <a:ext cy="786662" cx="2060943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C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2850" rIns="34275" lIns="34275" tIns="2285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strike="noStrike" u="none" b="0" cap="none" baseline="0" sz="1800" lang="ar-DZ" i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ضع نفسك مكان الأستاذ المصحح</a:t>
              </a:r>
            </a:p>
          </p:txBody>
        </p:sp>
        <p:pic>
          <p:nvPicPr>
            <p:cNvPr id="274" name="Shape 274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y="2147666" x="834420"/>
              <a:ext cy="654858" cx="1995334"/>
            </a:xfrm>
            <a:prstGeom prst="rect">
              <a:avLst/>
            </a:prstGeom>
          </p:spPr>
        </p:pic>
        <p:sp>
          <p:nvSpPr>
            <p:cNvPr id="275" name="Shape 275"/>
            <p:cNvSpPr/>
            <p:nvPr/>
          </p:nvSpPr>
          <p:spPr>
            <a:xfrm>
              <a:off y="2147666" x="834420"/>
              <a:ext cy="654857" cx="1995334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C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التحرير والتقديم الجيد للوثيقة يمنحك نقطتين(2) إضافيتين</a:t>
              </a:r>
            </a:p>
          </p:txBody>
        </p:sp>
        <p:pic>
          <p:nvPicPr>
            <p:cNvPr id="276" name="Shape 276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y="0" x="2695622"/>
              <a:ext cy="452450" cx="3898483"/>
            </a:xfrm>
            <a:prstGeom prst="rect">
              <a:avLst/>
            </a:prstGeom>
          </p:spPr>
        </p:pic>
        <p:sp>
          <p:nvSpPr>
            <p:cNvPr id="277" name="Shape 277"/>
            <p:cNvSpPr/>
            <p:nvPr/>
          </p:nvSpPr>
          <p:spPr>
            <a:xfrm>
              <a:off y="0" x="2695622"/>
              <a:ext cy="452449" cx="3898483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0625" rIns="60950" lIns="60950" tIns="406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strike="noStrike" u="none" b="1" cap="none" baseline="0" sz="32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كيف تنظم ورقة إجابتك؟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y="679947" x="3518410"/>
              <a:ext cy="417375" cx="343786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49494"/>
                </a:gs>
                <a:gs pos="50000">
                  <a:srgbClr val="D6D6D6"/>
                </a:gs>
                <a:gs pos="100000">
                  <a:schemeClr val="lt1"/>
                </a:gs>
              </a:gsLst>
              <a:lin ang="5400000" scaled="0"/>
            </a:gra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2850" rIns="34275" lIns="34275" tIns="228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strike="noStrike" u="none" b="0" cap="none" baseline="0" sz="18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1- استعمل النموذج الرسمي. </a:t>
              </a:r>
            </a:p>
          </p:txBody>
        </p:sp>
        <p:pic>
          <p:nvPicPr>
            <p:cNvPr id="279" name="Shape 279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>
              <a:off y="1324025" x="3518410"/>
              <a:ext cy="392917" cx="3473717"/>
            </a:xfrm>
            <a:prstGeom prst="rect">
              <a:avLst/>
            </a:prstGeom>
          </p:spPr>
        </p:pic>
        <p:sp>
          <p:nvSpPr>
            <p:cNvPr id="280" name="Shape 280"/>
            <p:cNvSpPr/>
            <p:nvPr/>
          </p:nvSpPr>
          <p:spPr>
            <a:xfrm>
              <a:off y="1324025" x="3518410"/>
              <a:ext cy="392918" cx="3473718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 إملأ كل المعلومات المطلوبة  في رأس الوثيقة.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y="1943644" x="3518410"/>
              <a:ext cy="446329" cx="34007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49494"/>
                </a:gs>
                <a:gs pos="50000">
                  <a:srgbClr val="D6D6D6"/>
                </a:gs>
                <a:gs pos="100000">
                  <a:schemeClr val="lt1"/>
                </a:gs>
              </a:gsLst>
              <a:lin ang="2700000" scaled="0"/>
            </a:gra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3- رقّـّم أوراق الإجابة. </a:t>
              </a:r>
            </a:p>
          </p:txBody>
        </p:sp>
        <p:pic>
          <p:nvPicPr>
            <p:cNvPr id="282" name="Shape 282"/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>
              <a:off y="2616675" x="3518410"/>
              <a:ext cy="300142" cx="3405178"/>
            </a:xfrm>
            <a:prstGeom prst="rect">
              <a:avLst/>
            </a:prstGeom>
          </p:spPr>
        </p:pic>
        <p:sp>
          <p:nvSpPr>
            <p:cNvPr id="283" name="Shape 283"/>
            <p:cNvSpPr/>
            <p:nvPr/>
          </p:nvSpPr>
          <p:spPr>
            <a:xfrm>
              <a:off y="2616675" x="3518410"/>
              <a:ext cy="300143" cx="3405178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4- أكتب بخط واضح ومقروء.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y="3143521" x="3518410"/>
              <a:ext cy="249172" cx="3463649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0300" rIns="30475" lIns="30475" tIns="2030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5- تفاد التشطيب.</a:t>
              </a:r>
            </a:p>
          </p:txBody>
        </p:sp>
        <p:pic>
          <p:nvPicPr>
            <p:cNvPr id="285" name="Shape 285"/>
            <p:cNvPicPr preferRelativeResize="0"/>
            <p:nvPr/>
          </p:nvPicPr>
          <p:blipFill>
            <a:blip r:embed="rId9"/>
            <a:stretch>
              <a:fillRect/>
            </a:stretch>
          </p:blipFill>
          <p:spPr>
            <a:xfrm>
              <a:off y="3619394" x="3518410"/>
              <a:ext cy="285397" cx="3429814"/>
            </a:xfrm>
            <a:prstGeom prst="rect">
              <a:avLst/>
            </a:prstGeom>
          </p:spPr>
        </p:pic>
        <p:sp>
          <p:nvSpPr>
            <p:cNvPr id="286" name="Shape 286"/>
            <p:cNvSpPr/>
            <p:nvPr/>
          </p:nvSpPr>
          <p:spPr>
            <a:xfrm>
              <a:off y="3619394" x="3518410"/>
              <a:ext cy="285397" cx="3429813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1575" rIns="32375" lIns="32375" tIns="21575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strike="noStrike" u="none" b="0" cap="none" baseline="0" sz="17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6- حرّر جيدا ونظم إجاباتك [التحرير له 2 نقاط]</a:t>
              </a:r>
            </a:p>
          </p:txBody>
        </p:sp>
        <p:pic>
          <p:nvPicPr>
            <p:cNvPr id="287" name="Shape 287"/>
            <p:cNvPicPr preferRelativeResize="0"/>
            <p:nvPr/>
          </p:nvPicPr>
          <p:blipFill>
            <a:blip r:embed="rId10"/>
            <a:stretch>
              <a:fillRect/>
            </a:stretch>
          </p:blipFill>
          <p:spPr>
            <a:xfrm>
              <a:off y="4131494" x="3518410"/>
              <a:ext cy="338772" cx="3440594"/>
            </a:xfrm>
            <a:prstGeom prst="rect">
              <a:avLst/>
            </a:prstGeom>
          </p:spPr>
        </p:pic>
        <p:sp>
          <p:nvSpPr>
            <p:cNvPr id="288" name="Shape 288"/>
            <p:cNvSpPr/>
            <p:nvPr/>
          </p:nvSpPr>
          <p:spPr>
            <a:xfrm>
              <a:off y="4131494" x="3518410"/>
              <a:ext cy="338772" cx="3440593"/>
            </a:xfrm>
            <a:prstGeom prst="roundRect">
              <a:avLst>
                <a:gd fmla="val 10000" name="adj"/>
              </a:avLst>
            </a:prstGeom>
            <a:noFill/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1575" rIns="32375" lIns="32375" tIns="21575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strike="noStrike" u="none" b="0" cap="none" baseline="0" sz="17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7-اعتمد على نفسك.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y="4696969" x="3518410"/>
              <a:ext cy="393362" cx="3582316"/>
            </a:xfrm>
            <a:prstGeom prst="roundRect">
              <a:avLst>
                <a:gd fmla="val 10000" name="adj"/>
              </a:avLst>
            </a:prstGeom>
            <a:solidFill>
              <a:schemeClr val="accent2">
                <a:alpha val="89803"/>
              </a:schemeClr>
            </a:solidFill>
            <a:ln w="25400" cap="flat">
              <a:solidFill>
                <a:srgbClr val="7D1D34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21575" rIns="32375" lIns="32375" tIns="21575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SzPct val="25000"/>
                <a:buNone/>
              </a:pPr>
              <a:r>
                <a:rPr strike="noStrike" u="none" b="0" cap="none" baseline="0" sz="1700" lang="ar-DZ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8- إلتزم بتاريخ إعادة الفرض.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/>
        </p:nvSpPr>
        <p:spPr>
          <a:xfrm>
            <a:off y="298450" x="6840538"/>
            <a:ext cy="579438" cx="20685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ar-DZ" i="0">
                <a:solidFill>
                  <a:srgbClr val="7D1D34"/>
                </a:solidFill>
                <a:latin typeface="Arial"/>
                <a:ea typeface="Arial"/>
                <a:cs typeface="Arial"/>
                <a:sym typeface="Arial"/>
              </a:rPr>
              <a:t>أيها الدارس...</a:t>
            </a:r>
          </a:p>
        </p:txBody>
      </p:sp>
      <p:sp>
        <p:nvSpPr>
          <p:cNvPr id="106" name="Shape 106"/>
          <p:cNvSpPr/>
          <p:nvPr/>
        </p:nvSpPr>
        <p:spPr>
          <a:xfrm>
            <a:off y="1857375" x="2071688"/>
            <a:ext cy="2862263" cx="62150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just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ar-DZ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</a:p>
          <a:p>
            <a:pPr algn="just" rtl="1" lvl="0" marR="0" indent="-514350" marL="5143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trike="noStrike" u="none" b="0" cap="none" baseline="0" sz="3000" lang="ar-DZ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التعرف على مستواك التعليمي من حيث استيعابك 	للمعارف .</a:t>
            </a:r>
          </a:p>
          <a:p>
            <a:pPr algn="just" rtl="1" lvl="0" marR="0" indent="-514350" marL="5143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trike="noStrike" u="none" b="0" cap="none" baseline="0" sz="3200" lang="ar-DZ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توظيف المعلومات وإدماجها في حل مختلف 	الإشكاليات.</a:t>
            </a:r>
          </a:p>
          <a:p>
            <a:pPr algn="just" rtl="1" lvl="0" marR="0" indent="-514350" marL="5143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trike="noStrike" u="none" b="0" cap="none" baseline="0" sz="3200" lang="ar-DZ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تحضيرك لامتحان المستوى</a:t>
            </a:r>
            <a:r>
              <a:rPr strike="noStrike" u="none" b="0" cap="none" baseline="0" sz="2400" lang="ar-DZ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</a:p>
        </p:txBody>
      </p:sp>
      <p:sp>
        <p:nvSpPr>
          <p:cNvPr id="107" name="Shape 107"/>
          <p:cNvSpPr/>
          <p:nvPr/>
        </p:nvSpPr>
        <p:spPr>
          <a:xfrm>
            <a:off y="1196975" x="1390650"/>
            <a:ext cy="523874" cx="76676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800" lang="ar-DZ" i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rPr>
              <a:t>	تهدف  الفروض أساسا إلى:</a:t>
            </a:r>
          </a:p>
        </p:txBody>
      </p:sp>
      <p:sp>
        <p:nvSpPr>
          <p:cNvPr id="108" name="Shape 108"/>
          <p:cNvSpPr/>
          <p:nvPr/>
        </p:nvSpPr>
        <p:spPr>
          <a:xfrm>
            <a:off y="5516562" x="1643063"/>
            <a:ext cy="1200150" cx="64293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just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400" lang="ar-DZ" i="0">
                <a:solidFill>
                  <a:srgbClr val="FF7A37"/>
                </a:solidFill>
                <a:latin typeface="Arial"/>
                <a:ea typeface="Arial"/>
                <a:cs typeface="Arial"/>
                <a:sym typeface="Arial"/>
              </a:rPr>
              <a:t>	و لهذا ينبغي أن تهتم بها و توليها العناية الكاملة وتجتهد من أجل إنجازها مع مراعاة التوجيهات الآتية :  </a:t>
            </a:r>
          </a:p>
          <a:p>
            <a:r>
              <a:t/>
            </a:r>
          </a:p>
        </p:txBody>
      </p:sp>
    </p:spTree>
  </p:cSld>
  <p:clrMapOvr>
    <a:masterClrMapping/>
  </p:clrMapOvr>
  <p:transition>
    <p:fade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/>
          <p:nvPr/>
        </p:nvSpPr>
        <p:spPr>
          <a:xfrm>
            <a:off y="44450" x="0"/>
            <a:ext cy="64135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النموذج :                                       الجمهورية الجزائرية الديمقراطية الشعبية</a:t>
            </a:r>
          </a:p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وزارة التربية الوطنية</a:t>
            </a:r>
          </a:p>
        </p:txBody>
      </p:sp>
      <p:cxnSp>
        <p:nvCxnSpPr>
          <p:cNvPr id="296" name="Shape 296"/>
          <p:cNvCxnSpPr/>
          <p:nvPr/>
        </p:nvCxnSpPr>
        <p:spPr>
          <a:xfrm>
            <a:off y="938212" x="4500562"/>
            <a:ext cy="1511299" cx="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297" name="Shape 2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38212" x="4716462"/>
            <a:ext cy="904875" cx="914399"/>
          </a:xfrm>
          <a:prstGeom prst="rect">
            <a:avLst/>
          </a:prstGeom>
        </p:spPr>
      </p:pic>
      <p:sp>
        <p:nvSpPr>
          <p:cNvPr id="298" name="Shape 298"/>
          <p:cNvSpPr/>
          <p:nvPr/>
        </p:nvSpPr>
        <p:spPr>
          <a:xfrm>
            <a:off y="2298700" x="0"/>
            <a:ext cy="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9" name="Shape 299"/>
          <p:cNvSpPr/>
          <p:nvPr/>
        </p:nvSpPr>
        <p:spPr>
          <a:xfrm>
            <a:off y="620712" x="6113462"/>
            <a:ext cy="611187" cx="28019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الديوان الوطني للتعليم و التكوين عن بعد</a:t>
            </a:r>
          </a:p>
          <a:p>
            <a:r>
              <a:t/>
            </a:r>
          </a:p>
        </p:txBody>
      </p:sp>
      <p:sp>
        <p:nvSpPr>
          <p:cNvPr id="300" name="Shape 300"/>
          <p:cNvSpPr/>
          <p:nvPr/>
        </p:nvSpPr>
        <p:spPr>
          <a:xfrm>
            <a:off y="879475" x="942975"/>
            <a:ext cy="1558924" cx="79930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المركز الجهوي:.................................                   رقم التسجيل :.............................</a:t>
            </a:r>
          </a:p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فرض رقم:......................................                   اللقب :....................................</a:t>
            </a:r>
          </a:p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المادة: ..........................................                   الاسم :....................................</a:t>
            </a:r>
          </a:p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المستوى :.......................................                   العنوان : .................................</a:t>
            </a:r>
          </a:p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تاريخ الإرسال : ................................                             .................................</a:t>
            </a:r>
          </a:p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عدد الأوراق :...................................</a:t>
            </a:r>
          </a:p>
        </p:txBody>
      </p:sp>
      <p:cxnSp>
        <p:nvCxnSpPr>
          <p:cNvPr id="301" name="Shape 301"/>
          <p:cNvCxnSpPr/>
          <p:nvPr/>
        </p:nvCxnSpPr>
        <p:spPr>
          <a:xfrm rot="10800000">
            <a:off y="3098800" x="6011862"/>
            <a:ext cy="0" cx="4572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02" name="Shape 302"/>
          <p:cNvCxnSpPr/>
          <p:nvPr/>
        </p:nvCxnSpPr>
        <p:spPr>
          <a:xfrm>
            <a:off y="2593975" x="7019925"/>
            <a:ext cy="914400" cx="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03" name="Shape 303"/>
          <p:cNvCxnSpPr/>
          <p:nvPr/>
        </p:nvCxnSpPr>
        <p:spPr>
          <a:xfrm>
            <a:off y="2565400" x="5651500"/>
            <a:ext cy="914400" cx="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04" name="Shape 304"/>
          <p:cNvSpPr/>
          <p:nvPr/>
        </p:nvSpPr>
        <p:spPr>
          <a:xfrm>
            <a:off y="2833688" x="0"/>
            <a:ext cy="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05" name="Shape 305"/>
          <p:cNvSpPr/>
          <p:nvPr/>
        </p:nvSpPr>
        <p:spPr>
          <a:xfrm>
            <a:off y="2492375" x="2482850"/>
            <a:ext cy="855663" cx="6769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لقب و اسم المصحح                 العلامة                              ملاحظات و توجيهات </a:t>
            </a:r>
          </a:p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..................</a:t>
            </a:r>
          </a:p>
          <a:p>
            <a:r>
              <a:t/>
            </a:r>
          </a:p>
        </p:txBody>
      </p:sp>
      <p:sp>
        <p:nvSpPr>
          <p:cNvPr id="306" name="Shape 306"/>
          <p:cNvSpPr/>
          <p:nvPr/>
        </p:nvSpPr>
        <p:spPr>
          <a:xfrm>
            <a:off y="3170238" x="6073775"/>
            <a:ext cy="336549" cx="2819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الإمضاء                         20     </a:t>
            </a:r>
          </a:p>
        </p:txBody>
      </p:sp>
      <p:sp>
        <p:nvSpPr>
          <p:cNvPr id="307" name="Shape 307"/>
          <p:cNvSpPr/>
          <p:nvPr/>
        </p:nvSpPr>
        <p:spPr>
          <a:xfrm>
            <a:off y="3543300" x="6189662"/>
            <a:ext cy="366713" cx="27844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ملاحظات مفصلة خاصة بالمصحح </a:t>
            </a:r>
          </a:p>
        </p:txBody>
      </p:sp>
      <p:graphicFrame>
        <p:nvGraphicFramePr>
          <p:cNvPr id="308" name="Shape 308"/>
          <p:cNvGraphicFramePr/>
          <p:nvPr/>
        </p:nvGraphicFramePr>
        <p:xfrm>
          <a:off y="3963987" x="14033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{39055CCE-8736-49D2-9973-2E3C29D8EEDD}</a:tableStyleId>
              </a:tblPr>
              <a:tblGrid>
                <a:gridCol w="2320925"/>
                <a:gridCol w="4905375"/>
              </a:tblGrid>
              <a:tr h="28083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........................................................................</a:t>
                      </a:r>
                    </a:p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........................................................................</a:t>
                      </a:r>
                    </a:p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........................................................................</a:t>
                      </a:r>
                    </a:p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........................................................................</a:t>
                      </a:r>
                    </a:p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........................................................................</a:t>
                      </a:r>
                    </a:p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........................................................................</a:t>
                      </a:r>
                    </a:p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........................................................................</a:t>
                      </a:r>
                    </a:p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........................................................................</a:t>
                      </a:r>
                    </a:p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........................................................................</a:t>
                      </a:r>
                    </a:p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........................................................................</a:t>
                      </a:r>
                    </a:p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........................................................................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</a:tcPr>
                </a:tc>
              </a:tr>
            </a:tbl>
          </a:graphicData>
        </a:graphic>
      </p:graphicFrame>
      <p:cxnSp>
        <p:nvCxnSpPr>
          <p:cNvPr id="309" name="Shape 309"/>
          <p:cNvCxnSpPr/>
          <p:nvPr/>
        </p:nvCxnSpPr>
        <p:spPr>
          <a:xfrm rot="10800000">
            <a:off y="3557587" x="1633538"/>
            <a:ext cy="0" cx="7273924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10" name="Shape 310"/>
          <p:cNvCxnSpPr/>
          <p:nvPr/>
        </p:nvCxnSpPr>
        <p:spPr>
          <a:xfrm rot="10800000">
            <a:off y="2492375" x="1577975"/>
            <a:ext cy="0" cx="7273924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16" name="Shape 3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4312" x="642937"/>
            <a:ext cy="6286499" cx="6858000"/>
          </a:xfrm>
          <a:prstGeom prst="rect">
            <a:avLst/>
          </a:prstGeom>
        </p:spPr>
      </p:pic>
      <p:sp>
        <p:nvSpPr>
          <p:cNvPr id="317" name="Shape 317"/>
          <p:cNvSpPr txBox="1"/>
          <p:nvPr>
            <p:ph idx="1" type="body"/>
          </p:nvPr>
        </p:nvSpPr>
        <p:spPr>
          <a:xfrm>
            <a:off y="214312" x="642937"/>
            <a:ext cy="6286499" cx="68580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23" name="Shape 3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12787"/>
            <a:ext cy="6858000" cx="77168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29" name="Shape 3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42937" x="0"/>
            <a:ext cy="5857874" cx="5643562"/>
          </a:xfrm>
          <a:prstGeom prst="rect">
            <a:avLst/>
          </a:prstGeom>
        </p:spPr>
      </p:pic>
      <p:sp>
        <p:nvSpPr>
          <p:cNvPr id="330" name="Shape 330"/>
          <p:cNvSpPr/>
          <p:nvPr/>
        </p:nvSpPr>
        <p:spPr>
          <a:xfrm>
            <a:off y="0" x="5286375"/>
            <a:ext cy="4286250" cx="3571874"/>
          </a:xfrm>
          <a:prstGeom prst="rect">
            <a:avLst/>
          </a:prstGeom>
          <a:solidFill>
            <a:schemeClr val="accent3"/>
          </a:solidFill>
          <a:ln w="25400" cap="flat">
            <a:solidFill>
              <a:srgbClr val="70959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انتبه !!</a:t>
            </a:r>
          </a:p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خطوات تحرير إجابة الفرض هي كالتالي:</a:t>
            </a:r>
          </a:p>
          <a:p>
            <a:r>
              <a:t/>
            </a:r>
          </a:p>
          <a:p>
            <a:pPr algn="just" rtl="1" lvl="0" marR="0" indent="0" mar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كتابة رقم التمرين أو السؤال،</a:t>
            </a:r>
          </a:p>
          <a:p>
            <a:r>
              <a:t/>
            </a:r>
          </a:p>
          <a:p>
            <a:pPr algn="just" rtl="1" lvl="0" marR="0" indent="0" mar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التذكير الوجيز بالمعطيات،</a:t>
            </a:r>
          </a:p>
          <a:p>
            <a:r>
              <a:t/>
            </a:r>
          </a:p>
          <a:p>
            <a:pPr algn="just" rtl="1" lvl="0" marR="0" indent="0" mar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التذكير بالسؤال ورقمه على شكل عنوان،</a:t>
            </a:r>
          </a:p>
          <a:p>
            <a:r>
              <a:t/>
            </a:r>
          </a:p>
          <a:p>
            <a:pPr algn="just" rtl="1" lvl="0" marR="0" indent="0" mar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إظهار تدرج المراحل والشرح والتبريرات،</a:t>
            </a:r>
          </a:p>
          <a:p>
            <a:r>
              <a:t/>
            </a:r>
          </a:p>
          <a:p>
            <a:pPr algn="just" rtl="1" lvl="0" marR="0" indent="0" mar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إبراز الإجابة النهائية أو الخلاصة بكتابتها في إطار،</a:t>
            </a:r>
          </a:p>
          <a:p>
            <a:r>
              <a:t/>
            </a:r>
          </a:p>
          <a:p>
            <a:pPr algn="just" rtl="1" lvl="0" marR="0" indent="0" mar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وهكذا.......</a:t>
            </a:r>
          </a:p>
          <a:p>
            <a:r>
              <a:t/>
            </a:r>
          </a:p>
        </p:txBody>
      </p:sp>
      <p:cxnSp>
        <p:nvCxnSpPr>
          <p:cNvPr id="331" name="Shape 331"/>
          <p:cNvCxnSpPr/>
          <p:nvPr/>
        </p:nvCxnSpPr>
        <p:spPr>
          <a:xfrm rot="10800000">
            <a:off y="1000124" x="4071938"/>
            <a:ext cy="214312" cx="2571749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32" name="Shape 332"/>
          <p:cNvCxnSpPr/>
          <p:nvPr/>
        </p:nvCxnSpPr>
        <p:spPr>
          <a:xfrm rot="10800000">
            <a:off y="1428749" x="3857625"/>
            <a:ext cy="285750" cx="2786063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33" name="Shape 333"/>
          <p:cNvCxnSpPr/>
          <p:nvPr/>
        </p:nvCxnSpPr>
        <p:spPr>
          <a:xfrm rot="10800000">
            <a:off y="1643063" x="4071937"/>
            <a:ext cy="644524" cx="1714500"/>
          </a:xfrm>
          <a:prstGeom prst="straightConnector1">
            <a:avLst/>
          </a:prstGeom>
          <a:noFill/>
          <a:ln w="9525" cap="flat">
            <a:solidFill>
              <a:srgbClr val="FFC000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34" name="Shape 334"/>
          <p:cNvCxnSpPr/>
          <p:nvPr/>
        </p:nvCxnSpPr>
        <p:spPr>
          <a:xfrm rot="10800000">
            <a:off y="2143124" x="3857624"/>
            <a:ext cy="571500" cx="1500187"/>
          </a:xfrm>
          <a:prstGeom prst="straightConnector1">
            <a:avLst/>
          </a:prstGeom>
          <a:noFill/>
          <a:ln w="9525" cap="flat">
            <a:solidFill>
              <a:srgbClr val="C00000"/>
            </a:solidFill>
            <a:prstDash val="solid"/>
            <a:round/>
            <a:headEnd w="med" len="med" type="none"/>
            <a:tailEnd w="lg" len="lg" type="stealth"/>
          </a:ln>
        </p:spPr>
      </p:cxnSp>
      <p:cxnSp>
        <p:nvCxnSpPr>
          <p:cNvPr id="335" name="Shape 335"/>
          <p:cNvCxnSpPr/>
          <p:nvPr/>
        </p:nvCxnSpPr>
        <p:spPr>
          <a:xfrm rot="10800000">
            <a:off y="2500313" x="3071813"/>
            <a:ext cy="714374" cx="2214561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lg" len="lg" type="stealth"/>
          </a:ln>
        </p:spPr>
      </p:cxnSp>
      <p:sp>
        <p:nvSpPr>
          <p:cNvPr id="336" name="Shape 336"/>
          <p:cNvSpPr/>
          <p:nvPr/>
        </p:nvSpPr>
        <p:spPr>
          <a:xfrm>
            <a:off y="2928938" x="4143375"/>
            <a:ext cy="2500311" cx="285750"/>
          </a:xfrm>
          <a:prstGeom prst="rightBrace">
            <a:avLst>
              <a:gd fmla="val 8333" name="adj1"/>
              <a:gd fmla="val 50000" name="adj2"/>
            </a:avLst>
          </a:prstGeom>
          <a:noFill/>
          <a:ln w="9525" cap="flat">
            <a:solidFill>
              <a:schemeClr val="accent4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cxnSp>
        <p:nvCxnSpPr>
          <p:cNvPr id="337" name="Shape 337"/>
          <p:cNvCxnSpPr/>
          <p:nvPr/>
        </p:nvCxnSpPr>
        <p:spPr>
          <a:xfrm rot="10800000">
            <a:off y="4213224" x="4572000"/>
            <a:ext cy="1587" cx="3286124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lg" len="lg" type="stealth"/>
          </a:ln>
        </p:spPr>
      </p:cxn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/>
          <p:nvPr/>
        </p:nvSpPr>
        <p:spPr>
          <a:xfrm>
            <a:off y="1778428" x="3786146"/>
            <a:ext cy="936223" cx="1222611"/>
          </a:xfrm>
          <a:prstGeom prst="roundRect">
            <a:avLst>
              <a:gd fmla="val 16667" name="adj"/>
            </a:avLst>
          </a:prstGeom>
          <a:solidFill>
            <a:srgbClr val="FFFF00">
              <a:alpha val="57647"/>
            </a:srgbClr>
          </a:solidFill>
          <a:ln w="25400" cap="sq">
            <a:solidFill>
              <a:srgbClr val="C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11425" rIns="11425" lIns="11425" tIns="11425" anchor="ctr" anchorCtr="0">
            <a:noAutofit/>
          </a:bodyPr>
          <a:lstStyle/>
          <a:p>
            <a:pPr algn="ctr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630"/>
              </a:spcAft>
              <a:buSzPct val="25000"/>
              <a:buNone/>
            </a:pPr>
            <a:r>
              <a:rPr strike="noStrike" u="none" b="1" cap="none" baseline="0" sz="1800" lang="ar-DZ" i="0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rPr>
              <a:t>كيف تعالج إجابتك على </a:t>
            </a:r>
            <a:r>
              <a:rPr strike="noStrike" u="none" b="1" cap="none" baseline="0" sz="1600" lang="ar-DZ" i="0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rPr>
              <a:t>الفرض؟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y="5572125" x="1928813"/>
            <a:ext cy="785813" cx="6215061"/>
          </a:xfrm>
          <a:prstGeom prst="rect">
            <a:avLst/>
          </a:prstGeom>
          <a:solidFill>
            <a:srgbClr val="CFE6E6"/>
          </a:solidFill>
          <a:ln w="9525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يمكنك سحب إجابة الفرض حسب الآجال من موقع الديوان على الأنترنت</a:t>
            </a:r>
            <a:r>
              <a:rPr strike="noStrike" u="sng" b="0" cap="none" baseline="0" sz="1600" lang="ar-DZ" i="0">
                <a:solidFill>
                  <a:srgbClr val="080892"/>
                </a:solidFill>
                <a:latin typeface="Arial"/>
                <a:ea typeface="Arial"/>
                <a:cs typeface="Arial"/>
                <a:sym typeface="Arial"/>
              </a:rPr>
              <a:t>http://www.onefd.edu.dz </a:t>
            </a:r>
            <a:r>
              <a:rPr strike="noStrike" u="none" b="1" cap="none" baseline="0" sz="1600" lang="ar-DZ" i="0">
                <a:solidFill>
                  <a:srgbClr val="080892"/>
                </a:solidFill>
                <a:latin typeface="Arial"/>
                <a:ea typeface="Arial"/>
                <a:cs typeface="Arial"/>
                <a:sym typeface="Arial"/>
              </a:rPr>
              <a:t>تمعن في الإجابة ولا تتردد في إعادة الفرض معتمدا على نفسك ومراعيا الوقت. </a:t>
            </a:r>
          </a:p>
        </p:txBody>
      </p:sp>
      <p:grpSp>
        <p:nvGrpSpPr>
          <p:cNvPr id="350" name="Shape 350"/>
          <p:cNvGrpSpPr/>
          <p:nvPr/>
        </p:nvGrpSpPr>
        <p:grpSpPr>
          <a:xfrm>
            <a:off y="428604" x="571472"/>
            <a:ext cy="4597587" cx="7439027"/>
            <a:chOff y="0" x="0"/>
            <a:chExt cy="4597587" cx="7439027"/>
          </a:xfrm>
        </p:grpSpPr>
        <p:sp>
          <p:nvSpPr>
            <p:cNvPr id="351" name="Shape 351"/>
            <p:cNvSpPr/>
            <p:nvPr/>
          </p:nvSpPr>
          <p:spPr>
            <a:xfrm>
              <a:off y="1645981" x="2979515"/>
              <a:ext cy="1354411" cx="1735397"/>
            </a:xfrm>
            <a:prstGeom prst="roundRect">
              <a:avLst>
                <a:gd fmla="val 16667" name="adj"/>
              </a:avLst>
            </a:prstGeom>
            <a:solidFill>
              <a:srgbClr val="FFFF00">
                <a:alpha val="57647"/>
              </a:srgbClr>
            </a:solidFill>
            <a:ln w="25400" cap="sq">
              <a:solidFill>
                <a:srgbClr val="C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11425" rIns="11425" lIns="11425" tIns="11425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strike="noStrike" u="none" b="1" cap="none" baseline="0" sz="1800" lang="ar-DZ" i="0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كيف تعالج إجابتك على </a:t>
              </a:r>
              <a:r>
                <a:rPr strike="noStrike" u="none" b="1" cap="none" baseline="0" sz="1600" lang="ar-DZ" i="0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الفرض؟</a:t>
              </a:r>
            </a:p>
          </p:txBody>
        </p:sp>
        <p:pic>
          <p:nvPicPr>
            <p:cNvPr id="352" name="Shape 352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0" x="2447644"/>
              <a:ext cy="951445" cx="1562815"/>
            </a:xfrm>
            <a:prstGeom prst="rect">
              <a:avLst/>
            </a:prstGeom>
          </p:spPr>
        </p:pic>
        <p:sp>
          <p:nvSpPr>
            <p:cNvPr id="353" name="Shape 353"/>
            <p:cNvSpPr/>
            <p:nvPr/>
          </p:nvSpPr>
          <p:spPr>
            <a:xfrm>
              <a:off y="0" x="2447644"/>
              <a:ext cy="951444" cx="1562815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10150" rIns="10150" lIns="10150" tIns="1015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2- ضع عنوانا لكل جواب </a:t>
              </a:r>
            </a:p>
          </p:txBody>
        </p:sp>
        <p:pic>
          <p:nvPicPr>
            <p:cNvPr id="354" name="Shape 354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697650" x="5022803"/>
              <a:ext cy="951445" cx="2416224"/>
            </a:xfrm>
            <a:prstGeom prst="rect">
              <a:avLst/>
            </a:prstGeom>
          </p:spPr>
        </p:pic>
        <p:sp>
          <p:nvSpPr>
            <p:cNvPr id="355" name="Shape 355"/>
            <p:cNvSpPr/>
            <p:nvPr/>
          </p:nvSpPr>
          <p:spPr>
            <a:xfrm>
              <a:off y="697650" x="5022803"/>
              <a:ext cy="951444" cx="241622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10150" rIns="10150" lIns="10150" tIns="101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10- راجع  إجابتك جيدا</a:t>
              </a:r>
            </a:p>
          </p:txBody>
        </p:sp>
        <p:pic>
          <p:nvPicPr>
            <p:cNvPr id="356" name="Shape 356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y="1649371" x="5196442"/>
              <a:ext cy="951445" cx="2242584"/>
            </a:xfrm>
            <a:prstGeom prst="rect">
              <a:avLst/>
            </a:prstGeom>
          </p:spPr>
        </p:pic>
        <p:sp>
          <p:nvSpPr>
            <p:cNvPr id="357" name="Shape 357"/>
            <p:cNvSpPr/>
            <p:nvPr/>
          </p:nvSpPr>
          <p:spPr>
            <a:xfrm>
              <a:off y="1649371" x="5196442"/>
              <a:ext cy="951444" cx="224258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10150" rIns="10150" lIns="10150" tIns="101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9-رتب أفكارك ترتيبا منطقيا</a:t>
              </a:r>
            </a:p>
          </p:txBody>
        </p:sp>
        <p:pic>
          <p:nvPicPr>
            <p:cNvPr id="358" name="Shape 358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y="2643972" x="4901151"/>
              <a:ext cy="951445" cx="2537875"/>
            </a:xfrm>
            <a:prstGeom prst="rect">
              <a:avLst/>
            </a:prstGeom>
          </p:spPr>
        </p:pic>
        <p:sp>
          <p:nvSpPr>
            <p:cNvPr id="359" name="Shape 359"/>
            <p:cNvSpPr/>
            <p:nvPr/>
          </p:nvSpPr>
          <p:spPr>
            <a:xfrm>
              <a:off y="2643972" x="4901151"/>
              <a:ext cy="951444" cx="2537875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10150" rIns="10150" lIns="10150" tIns="101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8-‘لتزم بحدود ما هو مطلوب </a:t>
              </a:r>
            </a:p>
          </p:txBody>
        </p:sp>
        <p:pic>
          <p:nvPicPr>
            <p:cNvPr id="360" name="Shape 360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>
              <a:off y="3646142" x="3664785"/>
              <a:ext cy="951445" cx="2455233"/>
            </a:xfrm>
            <a:prstGeom prst="rect">
              <a:avLst/>
            </a:prstGeom>
          </p:spPr>
        </p:pic>
        <p:sp>
          <p:nvSpPr>
            <p:cNvPr id="361" name="Shape 361"/>
            <p:cNvSpPr/>
            <p:nvPr/>
          </p:nvSpPr>
          <p:spPr>
            <a:xfrm>
              <a:off y="3646142" x="3664785"/>
              <a:ext cy="951444" cx="2455232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10150" rIns="10150" lIns="10150" tIns="101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7- إلتزم بالتفكير السليم</a:t>
              </a:r>
            </a:p>
          </p:txBody>
        </p:sp>
        <p:pic>
          <p:nvPicPr>
            <p:cNvPr id="362" name="Shape 362"/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>
              <a:off y="3560044" x="1282304"/>
              <a:ext cy="951445" cx="2166964"/>
            </a:xfrm>
            <a:prstGeom prst="rect">
              <a:avLst/>
            </a:prstGeom>
          </p:spPr>
        </p:pic>
        <p:sp>
          <p:nvSpPr>
            <p:cNvPr id="363" name="Shape 363"/>
            <p:cNvSpPr/>
            <p:nvPr/>
          </p:nvSpPr>
          <p:spPr>
            <a:xfrm>
              <a:off y="3560044" x="1282304"/>
              <a:ext cy="951444" cx="2166963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10150" rIns="10150" lIns="10150" tIns="101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6- برر كل ماتقدم وكن مقنعا</a:t>
              </a:r>
            </a:p>
          </p:txBody>
        </p:sp>
        <p:pic>
          <p:nvPicPr>
            <p:cNvPr id="364" name="Shape 364"/>
            <p:cNvPicPr preferRelativeResize="0"/>
            <p:nvPr/>
          </p:nvPicPr>
          <p:blipFill>
            <a:blip r:embed="rId9"/>
            <a:stretch>
              <a:fillRect/>
            </a:stretch>
          </p:blipFill>
          <p:spPr>
            <a:xfrm>
              <a:off y="2667603" x="154210"/>
              <a:ext cy="832857" cx="2425642"/>
            </a:xfrm>
            <a:prstGeom prst="rect">
              <a:avLst/>
            </a:prstGeom>
          </p:spPr>
        </p:pic>
        <p:sp>
          <p:nvSpPr>
            <p:cNvPr id="365" name="Shape 365"/>
            <p:cNvSpPr/>
            <p:nvPr/>
          </p:nvSpPr>
          <p:spPr>
            <a:xfrm>
              <a:off y="2667603" x="154210"/>
              <a:ext cy="832857" cx="2425643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10150" rIns="10150" lIns="10150" tIns="101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5- استعن بالمعاجم ودروس الإرسالات</a:t>
              </a:r>
            </a:p>
          </p:txBody>
        </p:sp>
        <p:pic>
          <p:nvPicPr>
            <p:cNvPr id="366" name="Shape 366"/>
            <p:cNvPicPr preferRelativeResize="0"/>
            <p:nvPr/>
          </p:nvPicPr>
          <p:blipFill>
            <a:blip r:embed="rId10"/>
            <a:stretch>
              <a:fillRect/>
            </a:stretch>
          </p:blipFill>
          <p:spPr>
            <a:xfrm>
              <a:off y="0" x="4061364"/>
              <a:ext cy="951445" cx="1479601"/>
            </a:xfrm>
            <a:prstGeom prst="rect">
              <a:avLst/>
            </a:prstGeom>
          </p:spPr>
        </p:pic>
        <p:sp>
          <p:nvSpPr>
            <p:cNvPr id="367" name="Shape 367"/>
            <p:cNvSpPr/>
            <p:nvPr/>
          </p:nvSpPr>
          <p:spPr>
            <a:xfrm>
              <a:off y="0" x="4061364"/>
              <a:ext cy="951444" cx="1479601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10150" rIns="10150" lIns="10150" tIns="1015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1- راجع دروسك جيدا</a:t>
              </a:r>
            </a:p>
          </p:txBody>
        </p:sp>
        <p:pic>
          <p:nvPicPr>
            <p:cNvPr id="368" name="Shape 368"/>
            <p:cNvPicPr preferRelativeResize="0"/>
            <p:nvPr/>
          </p:nvPicPr>
          <p:blipFill>
            <a:blip r:embed="rId11"/>
            <a:stretch>
              <a:fillRect/>
            </a:stretch>
          </p:blipFill>
          <p:spPr>
            <a:xfrm>
              <a:off y="1562733" x="0"/>
              <a:ext cy="951445" cx="2516972"/>
            </a:xfrm>
            <a:prstGeom prst="rect">
              <a:avLst/>
            </a:prstGeom>
          </p:spPr>
        </p:pic>
        <p:sp>
          <p:nvSpPr>
            <p:cNvPr id="369" name="Shape 369"/>
            <p:cNvSpPr/>
            <p:nvPr/>
          </p:nvSpPr>
          <p:spPr>
            <a:xfrm>
              <a:off y="1562733" x="0"/>
              <a:ext cy="951444" cx="2516972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10150" rIns="10150" lIns="10150" tIns="10150" anchor="ctr" anchorCtr="0">
              <a:noAutofit/>
            </a:bodyPr>
            <a:lstStyle/>
            <a:p>
              <a:pPr algn="just" rtl="1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4- ضع  سطرا تحت ما هو مهم</a:t>
              </a:r>
            </a:p>
          </p:txBody>
        </p:sp>
        <p:pic>
          <p:nvPicPr>
            <p:cNvPr id="370" name="Shape 370"/>
            <p:cNvPicPr preferRelativeResize="0"/>
            <p:nvPr/>
          </p:nvPicPr>
          <p:blipFill>
            <a:blip r:embed="rId12"/>
            <a:stretch>
              <a:fillRect/>
            </a:stretch>
          </p:blipFill>
          <p:spPr>
            <a:xfrm>
              <a:off y="607185" x="1021699"/>
              <a:ext cy="951445" cx="1678521"/>
            </a:xfrm>
            <a:prstGeom prst="rect">
              <a:avLst/>
            </a:prstGeom>
          </p:spPr>
        </p:pic>
        <p:sp>
          <p:nvSpPr>
            <p:cNvPr id="371" name="Shape 371"/>
            <p:cNvSpPr/>
            <p:nvPr/>
          </p:nvSpPr>
          <p:spPr>
            <a:xfrm>
              <a:off y="607185" x="1021699"/>
              <a:ext cy="951444" cx="1678521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10150" rIns="10150" lIns="10150" tIns="10150" anchor="ctr" anchorCtr="0">
              <a:noAutofit/>
            </a:bodyPr>
            <a:lstStyle/>
            <a:p>
              <a:pPr algn="ctr" rtl="0" lvl="0" marR="0" indent="0" mar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strike="noStrike" u="none" b="0" cap="none" baseline="0" sz="1600" lang="ar-DZ" i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3- ذكر المعطيات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77" name="Shape 3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00062" x="1500187"/>
            <a:ext cy="917575" cx="6429375"/>
          </a:xfrm>
          <a:prstGeom prst="rect">
            <a:avLst/>
          </a:prstGeom>
        </p:spPr>
      </p:pic>
      <p:sp>
        <p:nvSpPr>
          <p:cNvPr id="378" name="Shape 378"/>
          <p:cNvSpPr txBox="1"/>
          <p:nvPr>
            <p:ph type="title"/>
          </p:nvPr>
        </p:nvSpPr>
        <p:spPr>
          <a:xfrm>
            <a:off y="500062" x="1500187"/>
            <a:ext cy="917575" cx="6429375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32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بعض الملاحظات التي يكررها الأساتذة كثيرا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y="1428750" x="457200"/>
            <a:ext cy="746125" cx="4040187"/>
          </a:xfrm>
          <a:prstGeom prst="rect">
            <a:avLst/>
          </a:prstGeom>
          <a:solidFill>
            <a:schemeClr val="accent2"/>
          </a:solidFill>
          <a:ln w="9525" cap="flat">
            <a:solidFill>
              <a:srgbClr val="264C4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4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في المواد الأدبية</a:t>
            </a:r>
          </a:p>
          <a:p>
            <a:pPr algn="ctr" rtl="1" lvl="0" marR="0" indent="0" mar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6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</a:t>
            </a:r>
            <a:r>
              <a:rPr strike="noStrike" u="none" b="1" cap="none" baseline="0" sz="14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أدب – لغات -تاريخ وجغرافيا - فلسفة - تربية...)</a:t>
            </a:r>
          </a:p>
        </p:txBody>
      </p:sp>
      <p:pic>
        <p:nvPicPr>
          <p:cNvPr id="380" name="Shape 38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174875" x="428625"/>
            <a:ext cy="3968750" cx="4068762"/>
          </a:xfrm>
          <a:prstGeom prst="rect">
            <a:avLst/>
          </a:prstGeom>
        </p:spPr>
      </p:pic>
      <p:sp>
        <p:nvSpPr>
          <p:cNvPr id="381" name="Shape 381"/>
          <p:cNvSpPr txBox="1"/>
          <p:nvPr>
            <p:ph idx="2" type="body"/>
          </p:nvPr>
        </p:nvSpPr>
        <p:spPr>
          <a:xfrm>
            <a:off y="2174875" x="428625"/>
            <a:ext cy="3968749" cx="4068763"/>
          </a:xfrm>
          <a:prstGeom prst="rect">
            <a:avLst/>
          </a:prstGeom>
          <a:noFill/>
          <a:ln w="9525" cap="flat">
            <a:solidFill>
              <a:srgbClr val="264C4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1" lvl="0" marR="0" indent="-342900" marL="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استعمل الشواهد والدلائل والمراجع بدقة؛</a:t>
            </a:r>
          </a:p>
          <a:p>
            <a:pPr algn="just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عليك بالمطالعة؛</a:t>
            </a:r>
          </a:p>
          <a:p>
            <a:pPr algn="just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تجنب الأخطاء اللغوية والنحوية؛</a:t>
            </a:r>
          </a:p>
          <a:p>
            <a:pPr algn="just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عليك بمراجعة القواعد وعلامات الوقف...؛</a:t>
            </a:r>
          </a:p>
          <a:p>
            <a:pPr algn="just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استعمل القاموس؛</a:t>
            </a:r>
          </a:p>
          <a:p>
            <a:pPr algn="just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ضع تصميما لمقالتك؛</a:t>
            </a:r>
          </a:p>
          <a:p>
            <a:pPr algn="just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ميز بين المراحل والفقرات؛</a:t>
            </a:r>
          </a:p>
          <a:p>
            <a:pPr algn="just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حافظ على التسلسل المنطقي  ووضوح الأفكار؛</a:t>
            </a:r>
          </a:p>
          <a:p>
            <a:pPr algn="just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تجنب الثرثرة؛</a:t>
            </a:r>
          </a:p>
          <a:p>
            <a:pPr algn="just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ركز على الأفكار الأساسية والواضحة؛</a:t>
            </a:r>
          </a:p>
          <a:p>
            <a:pPr algn="just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التزم بصحة المعلومات؛</a:t>
            </a:r>
          </a:p>
          <a:p>
            <a:pPr algn="just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.....الخ.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382" name="Shape 382"/>
          <p:cNvSpPr txBox="1"/>
          <p:nvPr>
            <p:ph idx="3" type="body"/>
          </p:nvPr>
        </p:nvSpPr>
        <p:spPr>
          <a:xfrm>
            <a:off y="1428750" x="4572000"/>
            <a:ext cy="746125" cx="4114800"/>
          </a:xfrm>
          <a:prstGeom prst="rect">
            <a:avLst/>
          </a:prstGeom>
          <a:solidFill>
            <a:srgbClr val="D8D8D8"/>
          </a:solidFill>
          <a:ln w="9525" cap="flat">
            <a:solidFill>
              <a:srgbClr val="264C4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4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في المواد العلمية </a:t>
            </a:r>
          </a:p>
          <a:p>
            <a:pPr algn="ctr" rtl="1" lvl="0" marR="0" indent="0" mar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4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strike="noStrike" u="none" b="1" cap="none" baseline="0" sz="12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رياضيات-فيزياء-كيمياء-علوم طبيعية-مواد تقنية وتكنولوجيا واقتصاد )</a:t>
            </a:r>
          </a:p>
        </p:txBody>
      </p:sp>
      <p:pic>
        <p:nvPicPr>
          <p:cNvPr id="383" name="Shape 38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214563" x="4572000"/>
            <a:ext cy="3857625" cx="4286250"/>
          </a:xfrm>
          <a:prstGeom prst="rect">
            <a:avLst/>
          </a:prstGeom>
        </p:spPr>
      </p:pic>
      <p:sp>
        <p:nvSpPr>
          <p:cNvPr id="384" name="Shape 384"/>
          <p:cNvSpPr txBox="1"/>
          <p:nvPr>
            <p:ph idx="4" type="body"/>
          </p:nvPr>
        </p:nvSpPr>
        <p:spPr>
          <a:xfrm>
            <a:off y="2214563" x="4572000"/>
            <a:ext cy="3857624" cx="4286250"/>
          </a:xfrm>
          <a:prstGeom prst="rect">
            <a:avLst/>
          </a:prstGeom>
          <a:noFill/>
          <a:ln w="9525" cap="flat">
            <a:solidFill>
              <a:srgbClr val="264C4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r" rtl="1" lvl="0" marR="0" indent="-342900" marL="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برر بذكر المبرهنات/القوانين/الصيغ المستعملة؛</a:t>
            </a:r>
          </a:p>
          <a:p>
            <a:pPr algn="r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إعمل بمنهجية وتسلسل منطقي؛</a:t>
            </a:r>
          </a:p>
          <a:p>
            <a:pPr algn="r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استعمل الرموز الرياضية جيدا؛</a:t>
            </a:r>
          </a:p>
          <a:p>
            <a:pPr algn="r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الرموز الرياضية ليست رموزا للاختصار؛</a:t>
            </a:r>
          </a:p>
          <a:p>
            <a:pPr algn="r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راجع حساباتك جيدا؛</a:t>
            </a:r>
          </a:p>
          <a:p>
            <a:pPr algn="r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يجب عليك استيعاب المفاهيم والدروس؛</a:t>
            </a:r>
          </a:p>
          <a:p>
            <a:pPr algn="r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استوعب معطيات الموضوع قبل بدء معالجته؛</a:t>
            </a:r>
          </a:p>
          <a:p>
            <a:pPr algn="r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صحح معلوماتك؛</a:t>
            </a:r>
          </a:p>
          <a:p>
            <a:pPr algn="r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برهن ما تقدم؛</a:t>
            </a:r>
          </a:p>
          <a:p>
            <a:pPr algn="r" rtl="1" lvl="0" marR="0" indent="-342900" marL="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Char char="•"/>
            </a:pPr>
            <a:r>
              <a:rPr strike="noStrike" u="none" b="0" cap="none" baseline="0" sz="18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...الخ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385" name="Shape 385"/>
          <p:cNvSpPr txBox="1"/>
          <p:nvPr/>
        </p:nvSpPr>
        <p:spPr>
          <a:xfrm>
            <a:off y="6215062" x="1714500"/>
            <a:ext cy="369886" cx="4000500"/>
          </a:xfrm>
          <a:prstGeom prst="rect">
            <a:avLst/>
          </a:prstGeom>
          <a:gradFill>
            <a:gsLst>
              <a:gs pos="0">
                <a:srgbClr val="D5FFFF"/>
              </a:gs>
              <a:gs pos="35000">
                <a:srgbClr val="E3FEFE"/>
              </a:gs>
              <a:gs pos="100000">
                <a:srgbClr val="F4FEFE"/>
              </a:gs>
            </a:gsLst>
            <a:lin ang="16200000" scaled="0"/>
          </a:gradFill>
          <a:ln w="9525" cap="flat">
            <a:solidFill>
              <a:srgbClr val="94C9C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ملاحظة: هذه القائمة ليست كاملة...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3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91" name="Shape 3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2500313"/>
            <a:ext cy="954087" cx="6362700"/>
          </a:xfrm>
          <a:prstGeom prst="rect">
            <a:avLst/>
          </a:prstGeom>
        </p:spPr>
      </p:pic>
      <p:sp>
        <p:nvSpPr>
          <p:cNvPr id="392" name="Shape 392"/>
          <p:cNvSpPr/>
          <p:nvPr/>
        </p:nvSpPr>
        <p:spPr>
          <a:xfrm>
            <a:off y="0" x="2500313"/>
            <a:ext cy="954088" cx="63626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400" lang="ar-DZ" i="0">
                <a:solidFill>
                  <a:srgbClr val="7D1D34"/>
                </a:solidFill>
                <a:latin typeface="Arial"/>
                <a:ea typeface="Arial"/>
                <a:cs typeface="Arial"/>
                <a:sym typeface="Arial"/>
              </a:rPr>
              <a:t>التقويم الذاتي</a:t>
            </a:r>
          </a:p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3200" lang="ar-DZ" i="0">
                <a:solidFill>
                  <a:srgbClr val="7D1D34"/>
                </a:solidFill>
                <a:latin typeface="Arial"/>
                <a:ea typeface="Arial"/>
                <a:cs typeface="Arial"/>
                <a:sym typeface="Arial"/>
              </a:rPr>
              <a:t>كيف تتأكد من عملك وفق هذه التوجيهات؟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000125" x="2411413"/>
            <a:ext cy="457200" cx="6015037"/>
          </a:xfrm>
          <a:prstGeom prst="rect">
            <a:avLst/>
          </a:prstGeom>
        </p:spPr>
      </p:pic>
      <p:sp>
        <p:nvSpPr>
          <p:cNvPr id="394" name="Shape 394"/>
          <p:cNvSpPr/>
          <p:nvPr/>
        </p:nvSpPr>
        <p:spPr>
          <a:xfrm>
            <a:off y="1000125" x="2411413"/>
            <a:ext cy="457200" cx="6015036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ar-DZ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بعد أن تنجز الفرض ، اطرح على نفسك الأسئلة الموالية :</a:t>
            </a:r>
          </a:p>
        </p:txBody>
      </p:sp>
      <p:graphicFrame>
        <p:nvGraphicFramePr>
          <p:cNvPr id="395" name="Shape 395"/>
          <p:cNvGraphicFramePr/>
          <p:nvPr/>
        </p:nvGraphicFramePr>
        <p:xfrm>
          <a:off y="1428750" x="285719"/>
          <a:ext cy="3000000" cx="3000000"/>
        </p:xfrm>
        <a:graphic>
          <a:graphicData uri="http://schemas.openxmlformats.org/drawingml/2006/table">
            <a:tbl>
              <a:tblPr>
                <a:noFill/>
                <a:tableStyleId>{11CED065-69BA-4EF3-92F8-A83899EB6445}</a:tableStyleId>
              </a:tblPr>
              <a:tblGrid>
                <a:gridCol w="4883550"/>
                <a:gridCol w="3704850"/>
              </a:tblGrid>
              <a:tr h="430200">
                <a:tc>
                  <a:txBody>
                    <a:bodyPr>
                      <a:noAutofit/>
                    </a:bodyPr>
                    <a:lstStyle/>
                    <a:p>
                      <a:pPr algn="ct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التساؤلات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ماذا عليّ أن أفعل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531050"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trike="noStrike" u="none" b="1" cap="none" baseline="0" sz="16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سجلت  كل المعلومات  التي تخصني  على    الورقة؟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0000"/>
                        <a:buFont typeface="Arial"/>
                        <a:buChar char="-"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أراجع المعلومات - اخصص  لها الوقت الكافي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483550"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6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</a:t>
                      </a: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هل كتبت بخط واضح تسهل قراءته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-أحسن خطي - أتدرب على الكتابة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483550"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trike="noStrike" u="none" b="1" cap="none" baseline="0" sz="16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هل لغتي سليمة و لا تحتوي على أخطاء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-أراجع القواعد -انتبه للأخطاء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483550"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trike="noStrike" u="none" b="1" cap="none" baseline="0" sz="16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هل احترمت علامات التوقف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-انتبه للوقف - أتحكم في قواعد الوقف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483550"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trike="noStrike" u="none" b="1" cap="none" baseline="0" sz="16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هل رقمت أوراق الإجابة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0000"/>
                        <a:buFont typeface="Arial"/>
                        <a:buChar char="-"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أتحقق من الترقيم - أرقم كل صفحة بدأتها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665225"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trike="noStrike" u="none" b="1" cap="none" baseline="0" sz="16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هل قرأت كل المعطيات والتعليمات الواردة </a:t>
                      </a:r>
                    </a:p>
                    <a:p>
                      <a:pPr algn="just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في نص الموضوع قبل الشروع في الإجابة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-علي أن اخصص وقتا لقراءة المعطيات </a:t>
                      </a:r>
                    </a:p>
                    <a:p>
                      <a:pPr algn="just" rtl="1" lvl="0" marR="0" indent="0" mar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على بالتمعن الجيد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665225"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trike="noStrike" u="none" b="1" cap="none" baseline="0" sz="16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هل فهمت كل المعطيات والتعليمات الواردة </a:t>
                      </a:r>
                    </a:p>
                    <a:p>
                      <a:pPr algn="just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في نص الموضوع قبل الشروع في الإجابة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0000"/>
                        <a:buFont typeface="Arial"/>
                        <a:buChar char="-"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على بإعادة القراءة إن لزم الأمر</a:t>
                      </a:r>
                    </a:p>
                    <a:p>
                      <a:pPr algn="just" rtl="1" lvl="0" marR="0" indent="0" marL="0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0000"/>
                        <a:buFont typeface="Arial"/>
                        <a:buChar char="-"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علي أن احلل 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35400"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trike="noStrike" u="none" b="1" cap="none" baseline="0" sz="16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هل أجبت على كل الأسئلة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أراجع الموضوع و أسئلته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35400"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6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</a:t>
                      </a:r>
                      <a:r>
                        <a:rPr strike="noStrike" u="none" b="0" cap="none" baseline="0" sz="16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أفكاري منظمة و مرتبة منطقيا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just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أتدبر التسلسل المنطقي 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cxnSp>
        <p:nvCxnSpPr>
          <p:cNvPr id="396" name="Shape 396"/>
          <p:cNvCxnSpPr/>
          <p:nvPr/>
        </p:nvCxnSpPr>
        <p:spPr>
          <a:xfrm>
            <a:off y="1857375" x="8858250"/>
            <a:ext cy="4681537" cx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401" name="Shape 401"/>
          <p:cNvGraphicFramePr/>
          <p:nvPr/>
        </p:nvGraphicFramePr>
        <p:xfrm>
          <a:off y="428625" x="285693"/>
          <a:ext cy="3000000" cx="3000000"/>
        </p:xfrm>
        <a:graphic>
          <a:graphicData uri="http://schemas.openxmlformats.org/drawingml/2006/table">
            <a:tbl>
              <a:tblPr>
                <a:noFill/>
                <a:tableStyleId>{EE49DE3F-D46B-4233-AC41-205061C47EDF}</a:tableStyleId>
              </a:tblPr>
              <a:tblGrid>
                <a:gridCol w="5776025"/>
                <a:gridCol w="2296475"/>
              </a:tblGrid>
              <a:tr h="3954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يحتمل أنني أخطأت في بعض الإجابات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0000"/>
                        <a:buFont typeface="Arial"/>
                        <a:buChar char="-"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اراجع  - اتصفح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954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الأمثلة التي استعملتها كافية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0000"/>
                        <a:buFont typeface="Arial"/>
                        <a:buChar char="-"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اراجع - اتحقق 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954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الأمثلة التي استعملتها صحيحة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0000"/>
                        <a:buFont typeface="Arial"/>
                        <a:buChar char="-"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اعيد القراءة - اتمعن 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4845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برهنت على صحة أفكاري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0000"/>
                        <a:buFont typeface="Arial"/>
                        <a:buChar char="-"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اتعمق  -اراجع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954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كانت إجاباتي في حدود ما هو مطلوب منيّ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اقرأ السؤال مع الجواب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954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خصصت الوقت الكافي للإجابة على فرض    المراقبة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استعمل المنبه لحساب الوقت 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954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استعنت بأشخاص آخرين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انوع الاشخاص –أعيد العمل معتمدا على نفسي 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954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الفرض نبهني إلى بعض النقائص التي كنت أعاني منها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اراجع الدروس المرتبطة بالنقائص 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6920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أنا بحاجة إلى المزيد من مراجعة الدروس التي تعلق بها فرض المراقبة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70000"/>
                        <a:buFont typeface="Arial"/>
                        <a:buChar char="-"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اصمم مخططات  -اراجع المذكرات 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954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أعدت الفرض بمراعاة الوقت المخصص له؟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احضر ....الامتحان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954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عملت في ظروف مماثلة لظروف الامتحان؟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استعمل الوقت جيدا وكأني في الامتحان 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95475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هل تركيزي كان كافيا عند وضع الإجابة؟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انتبه لظروف عملي 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470600"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-342900" marL="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D1D34"/>
                        </a:buClr>
                        <a:buSzPct val="25000"/>
                        <a:buFont typeface="Times New Roman"/>
                        <a:buNone/>
                      </a:pPr>
                      <a:r>
                        <a:rPr strike="noStrike" u="none" b="1" cap="none" baseline="0" sz="1800" lang="ar-DZ" i="0">
                          <a:solidFill>
                            <a:srgbClr val="7D1D3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r>
                        <a:rPr strike="noStrike" u="none" b="0" cap="none" baseline="0" sz="1800" lang="ar-DZ" i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ما هي العلامة التي أتوقع الحصول عليها ؟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1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strike="noStrike" u="none" b="0" cap="none" baseline="0" sz="1300" lang="ar-DZ" i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بامكاني أن أحسن علامتي دائما</a:t>
                      </a:r>
                    </a:p>
                  </a:txBody>
                  <a:tcPr marR="91450" marB="45725" marT="45725" marL="9145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cxnSp>
        <p:nvCxnSpPr>
          <p:cNvPr id="402" name="Shape 402"/>
          <p:cNvCxnSpPr/>
          <p:nvPr/>
        </p:nvCxnSpPr>
        <p:spPr>
          <a:xfrm>
            <a:off y="188913" x="8661400"/>
            <a:ext cy="6567486" cx="14288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190500" x="1524000"/>
            <a:ext cy="1527175" cx="7010400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200" lang="ar-DZ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سوف نتناول نوعين من التوجيهات 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y="1785938" x="1643063"/>
            <a:ext cy="2571749" cx="6972300"/>
          </a:xfrm>
          <a:prstGeom prst="rect">
            <a:avLst/>
          </a:prstGeom>
          <a:gradFill>
            <a:gsLst>
              <a:gs pos="0">
                <a:srgbClr val="BAE3E3"/>
              </a:gs>
              <a:gs pos="35000">
                <a:srgbClr val="CFEBEB"/>
              </a:gs>
              <a:gs pos="100000">
                <a:srgbClr val="EDF7F7"/>
              </a:gs>
            </a:gsLst>
            <a:lin ang="16200000" scaled="0"/>
          </a:gradFill>
          <a:ln w="9525" cap="flat">
            <a:solidFill>
              <a:srgbClr val="30656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42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توجيهات تنظيمية </a:t>
            </a:r>
          </a:p>
          <a:p>
            <a:pPr algn="r" rtl="1" lvl="0" marR="0" indent="0" mar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strike="noStrike" u="none" b="0" cap="none" baseline="0" sz="42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توجيهات تربوية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1" name="Shape 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28625" x="2714625"/>
            <a:ext cy="6429375" cx="4786313"/>
          </a:xfrm>
          <a:prstGeom prst="rect">
            <a:avLst/>
          </a:prstGeom>
        </p:spPr>
      </p:pic>
      <p:sp>
        <p:nvSpPr>
          <p:cNvPr id="122" name="Shape 122"/>
          <p:cNvSpPr/>
          <p:nvPr/>
        </p:nvSpPr>
        <p:spPr>
          <a:xfrm>
            <a:off y="1428750" x="1000125"/>
            <a:ext cy="2000250" cx="1643062"/>
          </a:xfrm>
          <a:prstGeom prst="wedgeRectCallout">
            <a:avLst>
              <a:gd fmla="val 69482" name="adj1"/>
              <a:gd fmla="val 39886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كيف يستطيع الأستاذ أن يصحح وثيقتك إذا كان الخط رديئا هكذا؟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8" name="Shape 1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571625"/>
            <a:ext cy="6286500" cx="6643688"/>
          </a:xfrm>
          <a:prstGeom prst="rect">
            <a:avLst/>
          </a:prstGeom>
        </p:spPr>
      </p:pic>
      <p:sp>
        <p:nvSpPr>
          <p:cNvPr id="129" name="Shape 129"/>
          <p:cNvSpPr/>
          <p:nvPr/>
        </p:nvSpPr>
        <p:spPr>
          <a:xfrm>
            <a:off y="1428750" x="1000125"/>
            <a:ext cy="2000250" cx="1643062"/>
          </a:xfrm>
          <a:prstGeom prst="wedgeRectCallout">
            <a:avLst>
              <a:gd fmla="val 297888" name="adj1"/>
              <a:gd fmla="val -51543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كيف يستطيع الأستاذ أن يعرفك إذا نسيت ملء المعلومات المطلوبة؟؟؟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5" name="Shape 1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4312" x="0"/>
            <a:ext cy="6286500" cx="4786312"/>
          </a:xfrm>
          <a:prstGeom prst="rect">
            <a:avLst/>
          </a:prstGeom>
        </p:spPr>
      </p:pic>
      <p:pic>
        <p:nvPicPr>
          <p:cNvPr id="136" name="Shape 1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71500" x="4071937"/>
            <a:ext cy="5929313" cx="4500561"/>
          </a:xfrm>
          <a:prstGeom prst="rect">
            <a:avLst/>
          </a:prstGeom>
        </p:spPr>
      </p:pic>
      <p:sp>
        <p:nvSpPr>
          <p:cNvPr id="137" name="Shape 137"/>
          <p:cNvSpPr/>
          <p:nvPr/>
        </p:nvSpPr>
        <p:spPr>
          <a:xfrm>
            <a:off y="4857750" x="6786563"/>
            <a:ext cy="2000249" cx="2357436"/>
          </a:xfrm>
          <a:prstGeom prst="irregularSeal2">
            <a:avLst/>
          </a:prstGeom>
          <a:solidFill>
            <a:schemeClr val="lt1"/>
          </a:solidFill>
          <a:ln w="25400" cap="flat">
            <a:solidFill>
              <a:srgbClr val="70959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هل هذه وثيقة فرض؟؟؟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3" name="Shape 1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4312" x="0"/>
            <a:ext cy="6286500" cx="4786312"/>
          </a:xfrm>
          <a:prstGeom prst="rect">
            <a:avLst/>
          </a:prstGeom>
        </p:spPr>
      </p:pic>
      <p:pic>
        <p:nvPicPr>
          <p:cNvPr id="144" name="Shape 1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71500" x="4071937"/>
            <a:ext cy="5929313" cx="4500561"/>
          </a:xfrm>
          <a:prstGeom prst="rect">
            <a:avLst/>
          </a:prstGeom>
        </p:spPr>
      </p:pic>
      <p:sp>
        <p:nvSpPr>
          <p:cNvPr id="145" name="Shape 145"/>
          <p:cNvSpPr/>
          <p:nvPr/>
        </p:nvSpPr>
        <p:spPr>
          <a:xfrm>
            <a:off y="4857750" x="6786563"/>
            <a:ext cy="2000249" cx="2357436"/>
          </a:xfrm>
          <a:prstGeom prst="irregularSeal2">
            <a:avLst/>
          </a:prstGeom>
          <a:solidFill>
            <a:schemeClr val="lt1"/>
          </a:solidFill>
          <a:ln w="25400" cap="flat">
            <a:solidFill>
              <a:srgbClr val="70959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هل هذه وثيقة فرض؟؟؟</a:t>
            </a:r>
          </a:p>
        </p:txBody>
      </p:sp>
      <p:sp>
        <p:nvSpPr>
          <p:cNvPr id="146" name="Shape 146"/>
          <p:cNvSpPr/>
          <p:nvPr/>
        </p:nvSpPr>
        <p:spPr>
          <a:xfrm rot="5400000">
            <a:off y="4822032" x="3750469"/>
            <a:ext cy="1143000" cx="2071686"/>
          </a:xfrm>
          <a:prstGeom prst="cloudCallout">
            <a:avLst>
              <a:gd fmla="val -110529" name="adj1"/>
              <a:gd fmla="val 102501" name="adj2"/>
            </a:avLst>
          </a:prstGeom>
          <a:solidFill>
            <a:srgbClr val="E9F4F4"/>
          </a:solidFill>
          <a:ln w="25400" cap="flat">
            <a:solidFill>
              <a:srgbClr val="70959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7" name="Shape 147"/>
          <p:cNvSpPr txBox="1"/>
          <p:nvPr/>
        </p:nvSpPr>
        <p:spPr>
          <a:xfrm rot="2980255">
            <a:off y="4891880" x="4194968"/>
            <a:ext cy="646113" cx="1247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لا</a:t>
            </a:r>
          </a:p>
          <a:p>
            <a:pPr algn="just" rtl="1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هذه  مسودة</a:t>
            </a:r>
            <a:r>
              <a:rPr strike="noStrike" u="none" b="0" cap="none" baseline="0" sz="1800" lang="ar-DZ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3" name="Shape 1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28625" x="1285875"/>
            <a:ext cy="5759449" cx="546576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9" name="Shape 1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28625" x="1285875"/>
            <a:ext cy="5759449" cx="5465762"/>
          </a:xfrm>
          <a:prstGeom prst="rect">
            <a:avLst/>
          </a:prstGeom>
        </p:spPr>
      </p:pic>
      <p:sp>
        <p:nvSpPr>
          <p:cNvPr id="160" name="Shape 160"/>
          <p:cNvSpPr/>
          <p:nvPr/>
        </p:nvSpPr>
        <p:spPr>
          <a:xfrm>
            <a:off y="2357438" x="6357937"/>
            <a:ext cy="4071937" cx="2357436"/>
          </a:xfrm>
          <a:prstGeom prst="irregularSeal2">
            <a:avLst/>
          </a:prstGeom>
          <a:solidFill>
            <a:schemeClr val="lt1"/>
          </a:solidFill>
          <a:ln w="25400" cap="flat">
            <a:solidFill>
              <a:srgbClr val="70959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هل وثيقة ينقصها التنظيم على الرغم من العلامة الجيدة</a:t>
            </a:r>
          </a:p>
        </p:txBody>
      </p:sp>
      <p:sp>
        <p:nvSpPr>
          <p:cNvPr id="161" name="Shape 161"/>
          <p:cNvSpPr/>
          <p:nvPr/>
        </p:nvSpPr>
        <p:spPr>
          <a:xfrm>
            <a:off y="785812" x="357187"/>
            <a:ext cy="1785937" cx="1214437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  <a:path w="120000" extrusionOk="0" fill="none" h="120000">
                <a:moveTo>
                  <a:pt y="22500" x="-9999"/>
                </a:moveTo>
                <a:lnTo>
                  <a:pt y="22500" x="-20000"/>
                </a:lnTo>
                <a:lnTo>
                  <a:pt y="140480" x="-20000"/>
                </a:lnTo>
                <a:lnTo>
                  <a:pt y="118794" x="445108"/>
                </a:lnTo>
              </a:path>
            </a:pathLst>
          </a:custGeom>
          <a:solidFill>
            <a:srgbClr val="F2F2F2"/>
          </a:solidFill>
          <a:ln w="25400" cap="flat">
            <a:solidFill>
              <a:srgbClr val="709595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ar-DZ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قد يتسامح الأستاذ لتشجيعك  وهو غير مقتنع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Écho">
  <a:themeElements>
    <a:clrScheme name="É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