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0" r:id="rId2"/>
    <p:sldId id="281" r:id="rId3"/>
    <p:sldId id="300" r:id="rId4"/>
    <p:sldId id="301" r:id="rId5"/>
    <p:sldId id="305" r:id="rId6"/>
    <p:sldId id="302" r:id="rId7"/>
    <p:sldId id="285" r:id="rId8"/>
    <p:sldId id="282" r:id="rId9"/>
    <p:sldId id="283" r:id="rId10"/>
    <p:sldId id="286" r:id="rId11"/>
    <p:sldId id="261" r:id="rId12"/>
    <p:sldId id="263" r:id="rId13"/>
    <p:sldId id="287" r:id="rId14"/>
    <p:sldId id="260" r:id="rId15"/>
    <p:sldId id="264" r:id="rId16"/>
    <p:sldId id="288" r:id="rId17"/>
    <p:sldId id="257" r:id="rId18"/>
    <p:sldId id="266" r:id="rId19"/>
    <p:sldId id="289" r:id="rId20"/>
    <p:sldId id="265" r:id="rId21"/>
    <p:sldId id="267" r:id="rId22"/>
    <p:sldId id="290" r:id="rId23"/>
    <p:sldId id="268" r:id="rId24"/>
    <p:sldId id="269" r:id="rId25"/>
    <p:sldId id="291" r:id="rId26"/>
    <p:sldId id="270" r:id="rId27"/>
    <p:sldId id="271" r:id="rId28"/>
    <p:sldId id="292" r:id="rId29"/>
    <p:sldId id="272" r:id="rId30"/>
    <p:sldId id="273" r:id="rId31"/>
    <p:sldId id="293" r:id="rId32"/>
    <p:sldId id="274" r:id="rId33"/>
    <p:sldId id="275" r:id="rId34"/>
    <p:sldId id="294" r:id="rId35"/>
    <p:sldId id="276" r:id="rId36"/>
    <p:sldId id="295" r:id="rId37"/>
    <p:sldId id="296" r:id="rId38"/>
    <p:sldId id="297" r:id="rId39"/>
    <p:sldId id="298" r:id="rId40"/>
    <p:sldId id="279" r:id="rId41"/>
    <p:sldId id="277" r:id="rId42"/>
    <p:sldId id="303" r:id="rId43"/>
    <p:sldId id="304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6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4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2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1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6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6310-65B4-4306-8669-3ACAF46BBDBE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FFE2-7694-4135-AB6E-F0965CFCF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E:\عروض باور بوانت لعبد الله\خلفيات جديدة لباوربوانت\خلفيات ثابتة\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882" r="1117" b="48154"/>
          <a:stretch/>
        </p:blipFill>
        <p:spPr bwMode="auto">
          <a:xfrm>
            <a:off x="1" y="1"/>
            <a:ext cx="9216000" cy="68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422" y="2492896"/>
            <a:ext cx="8309026" cy="2160240"/>
          </a:xfrm>
        </p:spPr>
        <p:txBody>
          <a:bodyPr anchor="ctr">
            <a:noAutofit/>
          </a:bodyPr>
          <a:lstStyle/>
          <a:p>
            <a:r>
              <a:rPr lang="ar-DZ" sz="7200" b="1" u="sng" dirty="0">
                <a:ln w="5715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Hadith1" pitchFamily="2" charset="-78"/>
              </a:rPr>
              <a:t>بسم الله الرحمن الرحيم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42200" y="0"/>
            <a:ext cx="9216000" cy="13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330240" y="2536748"/>
            <a:ext cx="936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ت شفهي (ح2)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مستطيل: زوايا مستديرة 8"/>
          <p:cNvSpPr/>
          <p:nvPr/>
        </p:nvSpPr>
        <p:spPr>
          <a:xfrm>
            <a:off x="126608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تعبير شفوي: "أستعمل"</a:t>
            </a:r>
            <a:endParaRPr lang="fr-FR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" y="98473"/>
            <a:ext cx="9000000" cy="477057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الثانية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5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تعبير شفوي: "أستعمل"</a:t>
            </a:r>
            <a:endParaRPr lang="fr-FR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393893" y="2344993"/>
            <a:ext cx="8426550" cy="344250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ترتيب وتركيب أحداث النص شفويا والتركيز على استعمال الصيغ والأساليب في وضعيات تواصلية دالة.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مسرحة الأحداث. </a:t>
            </a:r>
            <a:endParaRPr lang="fr-FR" sz="40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4487592" y="3327560"/>
            <a:ext cx="864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إنتاج شفوي (ح3)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" y="84411"/>
            <a:ext cx="8964000" cy="486661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ستطيل: زوايا مستديرة 6"/>
          <p:cNvSpPr/>
          <p:nvPr/>
        </p:nvSpPr>
        <p:spPr>
          <a:xfrm>
            <a:off x="126610" y="5092505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إنتاج </a:t>
            </a:r>
            <a:r>
              <a:rPr lang="ar-DZ" sz="5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شفوى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: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</a:t>
            </a:r>
            <a:r>
              <a:rPr lang="ar-DZ" sz="4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ألاحظ وأعبر"</a:t>
            </a:r>
            <a:endParaRPr lang="fr-FR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7"/>
          <p:cNvSpPr/>
          <p:nvPr/>
        </p:nvSpPr>
        <p:spPr>
          <a:xfrm>
            <a:off x="6006906" y="4979965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الثالثة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إنتاج شفوي: "ألاحظ وأعبر"</a:t>
            </a:r>
            <a:endParaRPr lang="fr-FR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595716"/>
            <a:ext cx="8187397" cy="26252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000" dirty="0">
                <a:cs typeface="SKR HEAD1" pitchFamily="2" charset="-78"/>
              </a:rPr>
              <a:t>التدريب على الإنتاج الشفوي (إنتاج خطاب شفوي مماثل انطلاقا من سندات (يمكن استغلال سندات أخرى غير المشهد الموجود في كتاب القراءة).</a:t>
            </a:r>
            <a:endParaRPr lang="fr-FR" sz="40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5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43720" y="3327560"/>
            <a:ext cx="864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قراءة</a:t>
            </a:r>
          </a:p>
          <a:p>
            <a:pPr algn="ctr" rtl="1"/>
            <a:r>
              <a:rPr lang="ar-DZ" b="1" dirty="0">
                <a:solidFill>
                  <a:srgbClr val="FF0000"/>
                </a:solidFill>
              </a:rPr>
              <a:t>(ح4)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" y="28137"/>
            <a:ext cx="9036000" cy="481323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إجمالية: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"أبني وأقرأ"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7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الرابعة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64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قراءة إجمالية: «أبني </a:t>
            </a:r>
            <a:r>
              <a:rPr lang="ar-DZ" sz="5400" dirty="0" err="1">
                <a:solidFill>
                  <a:srgbClr val="FF0000"/>
                </a:solidFill>
                <a:cs typeface="Al-Hadith1" pitchFamily="2" charset="-78"/>
              </a:rPr>
              <a:t>وأقرء</a:t>
            </a:r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»</a:t>
            </a:r>
            <a:endParaRPr lang="fr-FR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740309"/>
            <a:ext cx="8613058" cy="486696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استخراج الجمل من الرصيد اللغوي المكتسب في التعبير.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قراءة الجمل المكتوبة ثم تثبيتها بالمشاهد.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تدريبات قرائية مثل: (تشويش وترتيب الجمل ثم الكلمات باستغلال البطاقات الفردية والجماعية).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إعادة تقديم الجمل ناقصة لإتمامها بكلمات من رصيد معروض عليه.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تدريبات قرائية مثل: (تغيير بعض الكلمات في الجمل – قراءة الكلمات الملونة «المشكلة للرصيد» في الجملة ...إلخ).</a:t>
            </a:r>
            <a:endParaRPr lang="fr-FR" sz="36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9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228283" y="3327560"/>
            <a:ext cx="1008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محفوظات</a:t>
            </a:r>
          </a:p>
          <a:p>
            <a:pPr algn="ctr" rtl="1"/>
            <a:r>
              <a:rPr lang="ar-DZ" b="1" dirty="0">
                <a:solidFill>
                  <a:srgbClr val="FF0000"/>
                </a:solidFill>
              </a:rPr>
              <a:t>(ح5)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1308295" y="130689"/>
            <a:ext cx="6091311" cy="980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الجمهورية الجزائرية الديمقراطية الشعبية </a:t>
            </a:r>
          </a:p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وزارة التربية الوطنية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70475" y="1448966"/>
            <a:ext cx="4037426" cy="128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10427" y="2281658"/>
            <a:ext cx="7123145" cy="1772529"/>
          </a:xfrm>
          <a:prstGeom prst="roundRect">
            <a:avLst/>
          </a:prstGeom>
          <a:solidFill>
            <a:srgbClr val="FFED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</a:rPr>
              <a:t>تسيير حصص اللغة العربية حسب استعمال الزمن «المقطع الثاني كمثال»</a:t>
            </a:r>
          </a:p>
          <a:p>
            <a:pPr algn="ctr" rtl="1"/>
            <a:r>
              <a:rPr lang="ar-DZ" sz="3600" b="1" dirty="0">
                <a:solidFill>
                  <a:schemeClr val="accent5">
                    <a:lumMod val="75000"/>
                  </a:schemeClr>
                </a:solidFill>
              </a:rPr>
              <a:t>- السنة الأولى ابتدائي -</a:t>
            </a: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02159" y="1206448"/>
            <a:ext cx="4705742" cy="922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مديرية التربية لولاية بشار</a:t>
            </a:r>
          </a:p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مفتشية التربية لولاية بشار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شكل بيضاوي 5"/>
          <p:cNvSpPr/>
          <p:nvPr/>
        </p:nvSpPr>
        <p:spPr>
          <a:xfrm>
            <a:off x="713879" y="4424573"/>
            <a:ext cx="3605811" cy="1191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إعداد المفتش </a:t>
            </a:r>
          </a:p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عبد الباري عبد الله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843547" y="5958347"/>
            <a:ext cx="5456903" cy="78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tx1"/>
                </a:solidFill>
              </a:rPr>
              <a:t>السنة الدراسية  2016 - 2017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/>
          <a:stretch/>
        </p:blipFill>
        <p:spPr bwMode="auto">
          <a:xfrm>
            <a:off x="1" y="0"/>
            <a:ext cx="9144000" cy="68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- أناشيد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4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الخامسة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2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- أناشيد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1659988"/>
            <a:ext cx="8187397" cy="497292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400" dirty="0">
                <a:cs typeface="SKR HEAD1" pitchFamily="2" charset="-78"/>
              </a:rPr>
              <a:t>     </a:t>
            </a:r>
            <a:r>
              <a:rPr lang="ar-DZ" sz="3600" dirty="0">
                <a:cs typeface="SKR HEAD1" pitchFamily="2" charset="-78"/>
              </a:rPr>
              <a:t>مقطوعة شعرية مناسبة للمحتوى (تقديم وتحفيظ).</a:t>
            </a:r>
          </a:p>
          <a:p>
            <a:pPr algn="just" rtl="1"/>
            <a:r>
              <a:rPr lang="ar-DZ" sz="3600" dirty="0">
                <a:cs typeface="SKR HEAD1" pitchFamily="2" charset="-78"/>
              </a:rPr>
              <a:t>يمكن تسيير الحصص على النحو التالي:</a:t>
            </a:r>
          </a:p>
          <a:p>
            <a:pPr marL="571500" indent="-571500" algn="just" rtl="1">
              <a:buFontTx/>
              <a:buChar char="-"/>
            </a:pPr>
            <a:r>
              <a:rPr lang="ar-DZ" sz="3200" dirty="0">
                <a:cs typeface="SKR HEAD1" pitchFamily="2" charset="-78"/>
              </a:rPr>
              <a:t>الحصة1: عرض المقطوعة باستغلال وسائل سمعية أو بصرية مع الفهم الإجمالي المبسط.</a:t>
            </a:r>
          </a:p>
          <a:p>
            <a:pPr marL="571500" indent="-571500" algn="just" rtl="1">
              <a:buFontTx/>
              <a:buChar char="-"/>
            </a:pPr>
            <a:r>
              <a:rPr lang="ar-DZ" sz="3200" dirty="0">
                <a:cs typeface="SKR HEAD1" pitchFamily="2" charset="-78"/>
              </a:rPr>
              <a:t>تجزئة الأنشودة خلال الأسابيع الثلاثة، بحيث يتم  خلال كل حصة استظهار الجزء المحفوظ، ثم تحفيظ الجزء الموالي إلى نهاية الأنشودة، مع مراعاة الأداء واللحن.</a:t>
            </a:r>
          </a:p>
          <a:p>
            <a:pPr marL="571500" indent="-571500" algn="just" rtl="1">
              <a:buFontTx/>
              <a:buChar char="-"/>
            </a:pPr>
            <a:r>
              <a:rPr lang="ar-DZ" sz="3200" dirty="0">
                <a:cs typeface="SKR HEAD1" pitchFamily="2" charset="-78"/>
              </a:rPr>
              <a:t>خلال الأسبوع الرابع يمكن مسرحة الأنشودة أو المحفوظة.</a:t>
            </a:r>
          </a:p>
          <a:p>
            <a:pPr algn="just" rtl="1"/>
            <a:r>
              <a:rPr lang="ar-DZ" sz="3200" dirty="0">
                <a:cs typeface="SKR HEAD1" pitchFamily="2" charset="-78"/>
              </a:rPr>
              <a:t> </a:t>
            </a:r>
            <a:endParaRPr lang="fr-FR" sz="36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2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19136" y="4409758"/>
            <a:ext cx="2340000" cy="5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>
                <a:solidFill>
                  <a:srgbClr val="FF0000"/>
                </a:solidFill>
              </a:rPr>
              <a:t>قراءة وكتابة  (ح6)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5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"أكتشف – رسم الحرف – قراءة في الكتاب"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6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السادسة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" y="73741"/>
            <a:ext cx="9003430" cy="48422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519084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"أكتشف – رسم الحرف – قراءة في الكتاب"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740309"/>
            <a:ext cx="8613058" cy="486696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تجريد الحرف الأول باستخراج الجملة وتقطيعها واكتشاف الحرف وقراءته في وضعياته المختلفة.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التدريب على كتابة الحرف (على الألواح ، العجينة ، كراس المحاولة ...) منفردا مركبا وفي وضعيات مختلفة.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كتابة الحرف على كراس القسم.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القراءة في الكتاب (مع مراعاة مختلف المهارات القرائية). </a:t>
            </a:r>
            <a:endParaRPr lang="fr-FR" sz="36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3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37374" y="4394551"/>
            <a:ext cx="864000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>
                <a:solidFill>
                  <a:srgbClr val="FF0000"/>
                </a:solidFill>
              </a:rPr>
              <a:t>إملاء(7)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5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تطبيقات: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أقرأ وأثبت  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السابعة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" y="73742"/>
            <a:ext cx="9000000" cy="478465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" y="73742"/>
            <a:ext cx="8996519" cy="473423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 rot="19085881">
            <a:off x="1314989" y="404706"/>
            <a:ext cx="2630036" cy="153963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dirty="0">
                <a:solidFill>
                  <a:srgbClr val="FF0000"/>
                </a:solidFill>
                <a:cs typeface="Al-Hadith1" pitchFamily="2" charset="-78"/>
              </a:rPr>
              <a:t>في دفتر الأنشطة</a:t>
            </a:r>
            <a:endParaRPr lang="fr-FR" sz="36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4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519084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تطبيقات: 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أقرأ وأثبت </a:t>
            </a:r>
            <a:endParaRPr lang="fr-FR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961529"/>
            <a:ext cx="8613058" cy="414429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تثبيت الحرف الأول.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تثبيت الحرف في كلمات ثم في جمل انطلاقا من: صور ، تعابير  ألفاظ ... إلخ.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تكملة كلمة «كتابة» بالصوت الناقص.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كتابة الحرف (مع بقية الأصوات).</a:t>
            </a:r>
            <a:endParaRPr lang="fr-FR" sz="40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9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37372" y="4984487"/>
            <a:ext cx="1816291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قراءة وكتابة (ح8)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/>
        </p:blipFill>
        <p:spPr bwMode="auto">
          <a:xfrm>
            <a:off x="44246" y="58993"/>
            <a:ext cx="9040760" cy="47637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"أكتشف – رسم الحرف – قراءة في الكتاب"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الثامنة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5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98469"/>
            <a:ext cx="6274191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99309" y="123794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فهم المنطوق والتعبير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Rectangle à coins arrondis 2"/>
          <p:cNvSpPr/>
          <p:nvPr/>
        </p:nvSpPr>
        <p:spPr>
          <a:xfrm>
            <a:off x="5099309" y="216206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(ح2): 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à coins arrondis 2"/>
          <p:cNvSpPr/>
          <p:nvPr/>
        </p:nvSpPr>
        <p:spPr>
          <a:xfrm>
            <a:off x="5099309" y="308619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(ح3): إنتاج شفوي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099309" y="401031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(ح4): قراءة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099309" y="493443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(ح5):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099309" y="585855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(ح6):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ctangle à coins arrondis 2"/>
          <p:cNvSpPr/>
          <p:nvPr/>
        </p:nvSpPr>
        <p:spPr>
          <a:xfrm>
            <a:off x="426492" y="123559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(ح7):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426492" y="215972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(ح8):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426492" y="308384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(ح9): 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426492" y="400796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(ح10): إدماج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426492" y="493208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(ح11): إنتاج كتابي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426492" y="585620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(ح12):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519084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 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"أكتشف – رسم الحرف – قراءة في الكتاب"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740309"/>
            <a:ext cx="8613058" cy="486696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تجريد الحرف الثاني باستخراج الجملة وتقطيعها واكتشاف الحرف وقراءته في وضعياته المختلفة.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التدريب على كتابة الحرف (على الألواح ، العجينة ، كراس المحاولة ...) منفردا مركبا وفي وضعيات مختلفة.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كتابة الحرف على كراس القسم.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القراءة في الكتاب (مع مراعاة مختلف المهارات القرائية). </a:t>
            </a:r>
            <a:endParaRPr lang="fr-FR" sz="36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8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328007" y="4984487"/>
            <a:ext cx="936000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إملاء</a:t>
            </a:r>
            <a:r>
              <a:rPr lang="ar-DZ" b="1" dirty="0">
                <a:solidFill>
                  <a:srgbClr val="FF0000"/>
                </a:solidFill>
              </a:rPr>
              <a:t>(9)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" y="88488"/>
            <a:ext cx="9000000" cy="4725000"/>
          </a:xfrm>
          <a:prstGeom prst="rect">
            <a:avLst/>
          </a:prstGeom>
          <a:noFill/>
          <a:ln w="762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تطبيقات:</a:t>
            </a:r>
            <a:r>
              <a:rPr lang="ar-DZ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أقرأ وأثبت  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التاسعة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" y="73740"/>
            <a:ext cx="9000000" cy="4758026"/>
          </a:xfrm>
          <a:prstGeom prst="rect">
            <a:avLst/>
          </a:prstGeom>
          <a:noFill/>
          <a:ln w="762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 rot="16200000">
            <a:off x="-1378626" y="1914886"/>
            <a:ext cx="4268630" cy="107573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dirty="0">
                <a:solidFill>
                  <a:srgbClr val="FF0000"/>
                </a:solidFill>
                <a:cs typeface="Al-Hadith1" pitchFamily="2" charset="-78"/>
              </a:rPr>
              <a:t>في دفتر الأنشطة</a:t>
            </a:r>
            <a:endParaRPr lang="fr-FR" sz="36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4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519084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تطبيقات: 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أقرأ وأثبت </a:t>
            </a:r>
            <a:endParaRPr lang="fr-FR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961529"/>
            <a:ext cx="8613058" cy="414429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تثبيت الحرف الثاني.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تثبيت الحرف في كلمات ثم في جمل انطلاقا من: صور ، تعابير  ألفاظ ... إلخ.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تكملة كلمة «كتابة» بالصوت الناقص.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dirty="0">
                <a:cs typeface="SKR HEAD1" pitchFamily="2" charset="-78"/>
              </a:rPr>
              <a:t>كتابة الحرف (مع بقية الأصوات).</a:t>
            </a:r>
            <a:endParaRPr lang="fr-FR" sz="40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6811511" y="5559675"/>
            <a:ext cx="1152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إدماج 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(ح10)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4465" y="103239"/>
            <a:ext cx="8465574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DZ" sz="6600" dirty="0">
                <a:solidFill>
                  <a:schemeClr val="tx1"/>
                </a:solidFill>
                <a:cs typeface="SKR HEAD1" pitchFamily="2" charset="-78"/>
              </a:rPr>
              <a:t>قراءة في الكتاب.</a:t>
            </a:r>
          </a:p>
          <a:p>
            <a:pPr marL="571500" indent="-571500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DZ" sz="6600" dirty="0">
                <a:solidFill>
                  <a:schemeClr val="tx1"/>
                </a:solidFill>
                <a:cs typeface="SKR HEAD1" pitchFamily="2" charset="-78"/>
              </a:rPr>
              <a:t>ألعاب قرائية.</a:t>
            </a:r>
            <a:endParaRPr lang="fr-FR" sz="66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إدماج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العاشرة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3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15267" y="5544927"/>
            <a:ext cx="1152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إنتاج كتابي 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(ح11)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682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" y="58993"/>
            <a:ext cx="9019324" cy="474898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" y="88489"/>
            <a:ext cx="9019324" cy="471948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6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أنتج</a:t>
            </a:r>
            <a:endParaRPr lang="fr-FR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9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</a:t>
            </a:r>
            <a:r>
              <a:rPr lang="ar-DZ" sz="3600" b="1" dirty="0">
                <a:solidFill>
                  <a:schemeClr val="tx1"/>
                </a:solidFill>
                <a:cs typeface="+mj-cs"/>
              </a:rPr>
              <a:t>12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39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306029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إنتاج</a:t>
            </a:r>
            <a:endParaRPr lang="fr-FR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595716"/>
            <a:ext cx="8187397" cy="26252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400" dirty="0">
                <a:cs typeface="SKR HEAD1" pitchFamily="2" charset="-78"/>
              </a:rPr>
              <a:t>     </a:t>
            </a:r>
            <a:r>
              <a:rPr lang="ar-DZ" sz="5400" dirty="0">
                <a:cs typeface="SKR HEAD1" pitchFamily="2" charset="-78"/>
              </a:rPr>
              <a:t>التدريب على الإنتاج الكتابي</a:t>
            </a:r>
            <a:endParaRPr lang="fr-FR" sz="54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1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161268" y="5544927"/>
            <a:ext cx="1116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محفوظات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(ح12)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055077" y="386025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مع المفاتيح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866225" y="1944429"/>
            <a:ext cx="1463041" cy="792000"/>
          </a:xfrm>
          <a:prstGeom prst="round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866225" y="3364816"/>
            <a:ext cx="1463041" cy="792000"/>
          </a:xfrm>
          <a:prstGeom prst="round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866225" y="4785203"/>
            <a:ext cx="1463041" cy="79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1491173" y="1944429"/>
            <a:ext cx="285573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- دليل الأستاذ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1491173" y="3364816"/>
            <a:ext cx="285574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الكتاب الموحد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1491173" y="4785203"/>
            <a:ext cx="2855741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- دفتر الأنشطة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/>
          <a:stretch/>
        </p:blipFill>
        <p:spPr bwMode="auto">
          <a:xfrm>
            <a:off x="1" y="0"/>
            <a:ext cx="9144000" cy="68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– أناشيد 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j-cs"/>
              </a:rPr>
              <a:t>(2)</a:t>
            </a:r>
            <a:endParaRPr lang="fr-FR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</a:t>
            </a:r>
            <a:r>
              <a:rPr lang="ar-DZ" sz="3600" b="1" dirty="0">
                <a:solidFill>
                  <a:schemeClr val="tx1"/>
                </a:solidFill>
                <a:cs typeface="+mj-cs"/>
              </a:rPr>
              <a:t>11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3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– أناشيد 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j-cs"/>
              </a:rPr>
              <a:t>(2)</a:t>
            </a:r>
            <a:endParaRPr lang="fr-FR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595716"/>
            <a:ext cx="8187397" cy="26252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400" dirty="0">
                <a:cs typeface="SKR HEAD1" pitchFamily="2" charset="-78"/>
              </a:rPr>
              <a:t>     المنهجية قد وضحت في الشريحة السابقة للمحفوظات.</a:t>
            </a:r>
            <a:endParaRPr lang="fr-FR" sz="44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9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89935" y="1887794"/>
            <a:ext cx="7964130" cy="2905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1500" dirty="0">
                <a:solidFill>
                  <a:srgbClr val="FF0000"/>
                </a:solidFill>
                <a:cs typeface="Al-Hadith1" pitchFamily="2" charset="-78"/>
              </a:rPr>
              <a:t>ورقة عمل</a:t>
            </a:r>
            <a:endParaRPr lang="fr-FR" sz="115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1665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avec un coin diagonal 3"/>
          <p:cNvSpPr/>
          <p:nvPr/>
        </p:nvSpPr>
        <p:spPr>
          <a:xfrm>
            <a:off x="663683" y="162238"/>
            <a:ext cx="7875639" cy="97338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rgbClr val="FF0000"/>
                </a:solidFill>
                <a:cs typeface="Al-Hadith1" pitchFamily="2" charset="-78"/>
              </a:rPr>
              <a:t>أبحث عن النشاط في الكتاب المدرسي ودفتر الأنشطة</a:t>
            </a:r>
            <a:endParaRPr lang="fr-FR" sz="32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0542" y="1342115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الحصة الرابعة من المقطع الثاني ، الأسبوع الثالث.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1502" y="2284889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الحصة الأولى من القراءة من المقطع الخامس، الأسبوع الثاني.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0542" y="3237493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إنتاج كتابي من المقطع الثالث.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1502" y="4260048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إنتاج شفوي، المقطع الأول، الأسبوع الثالث.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1502" y="5181612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قراءة وكتابة، الحرف الثاني من المقطع السادس ، الأسبوع الأول.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1502" y="6061599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chemeClr val="tx1"/>
                </a:solidFill>
                <a:cs typeface="SKR HEAD1" pitchFamily="2" charset="-78"/>
              </a:rPr>
              <a:t>الحصة الثانية من الإملاء،  المقطع الخامس ، الأسبوع الثاني.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0056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" y="328061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7" y="4370"/>
            <a:ext cx="4573943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4570057" y="1700808"/>
            <a:ext cx="0" cy="15841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vague 1"/>
          <p:cNvSpPr/>
          <p:nvPr/>
        </p:nvSpPr>
        <p:spPr>
          <a:xfrm>
            <a:off x="1434910" y="2492895"/>
            <a:ext cx="6280817" cy="3556213"/>
          </a:xfrm>
          <a:prstGeom prst="doubleWav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34910" y="3284984"/>
            <a:ext cx="62808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شكرا على المشاركة والإثراء</a:t>
            </a:r>
            <a:endParaRPr lang="fr-F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p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14" y1="4412" x2="23853" y2="3676"/>
                        <a14:foregroundMark x1="65138" y1="12500" x2="76147" y2="18382"/>
                        <a14:foregroundMark x1="33028" y1="8088" x2="28440" y2="8824"/>
                        <a14:foregroundMark x1="36697" y1="10294" x2="43119" y2="9559"/>
                        <a14:foregroundMark x1="47706" y1="14706" x2="51376" y2="12500"/>
                        <a14:foregroundMark x1="80734" y1="17647" x2="86239" y2="16176"/>
                        <a14:foregroundMark x1="56881" y1="73529" x2="64220" y2="90441"/>
                        <a14:foregroundMark x1="65138" y1="93382" x2="65138" y2="98529"/>
                        <a14:foregroundMark x1="34862" y1="82353" x2="34862" y2="86765"/>
                        <a14:foregroundMark x1="39450" y1="88971" x2="33028" y2="92647"/>
                        <a14:foregroundMark x1="13761" y1="79412" x2="12844" y2="83824"/>
                        <a14:foregroundMark x1="15596" y1="93382" x2="8257" y2="90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44" y="467560"/>
            <a:ext cx="2016224" cy="1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055077" y="118733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مع المفاتيح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99309" y="123794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فهم المنطوق والتعبير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Rectangle à coins arrondis 2"/>
          <p:cNvSpPr/>
          <p:nvPr/>
        </p:nvSpPr>
        <p:spPr>
          <a:xfrm>
            <a:off x="5099309" y="216206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(ح2): 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à coins arrondis 2"/>
          <p:cNvSpPr/>
          <p:nvPr/>
        </p:nvSpPr>
        <p:spPr>
          <a:xfrm>
            <a:off x="5099309" y="308619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(ح3): إنتاج شفوي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099309" y="401031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(ح4): قراءة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099309" y="493443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(ح5):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099309" y="585855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(ح6):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ctangle à coins arrondis 2"/>
          <p:cNvSpPr/>
          <p:nvPr/>
        </p:nvSpPr>
        <p:spPr>
          <a:xfrm>
            <a:off x="426492" y="1235598"/>
            <a:ext cx="399076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</a:t>
            </a:r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أستمع وأفهم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426492" y="2159720"/>
            <a:ext cx="399076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أستعمل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426492" y="3083842"/>
            <a:ext cx="399076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ألاحظ وأعبر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426492" y="4007964"/>
            <a:ext cx="399076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أبني وأقرأ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426492" y="4932086"/>
            <a:ext cx="399076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أنشد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426491" y="5856208"/>
            <a:ext cx="3990763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أكتشف – أتعرف على رسم الحرف – أقرأ الكلمات التي فيها الحرف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2"/>
          <p:cNvSpPr/>
          <p:nvPr/>
        </p:nvSpPr>
        <p:spPr>
          <a:xfrm>
            <a:off x="5167305" y="123559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(ح7):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5167305" y="215972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(ح8):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5167305" y="308384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(ح9): 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5167305" y="400796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(ح10): إدماج (ألعب وأقرأ)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5167305" y="493208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(ح11): إنتاج كتابي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5167305" y="585620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(ح12):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Rectangle à coins arrondis 2"/>
          <p:cNvSpPr/>
          <p:nvPr/>
        </p:nvSpPr>
        <p:spPr>
          <a:xfrm>
            <a:off x="426492" y="1235598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أقرأ وأثبت </a:t>
            </a:r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+ أثبت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à coins arrondis 2"/>
          <p:cNvSpPr/>
          <p:nvPr/>
        </p:nvSpPr>
        <p:spPr>
          <a:xfrm>
            <a:off x="426491" y="2159720"/>
            <a:ext cx="3807883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أكتشف – أتعرف على رسم الحرف – أقرأ الكلمات التي فيها الحرف</a:t>
            </a:r>
            <a:endParaRPr lang="fr-FR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Rectangle à coins arrondis 2"/>
          <p:cNvSpPr/>
          <p:nvPr/>
        </p:nvSpPr>
        <p:spPr>
          <a:xfrm>
            <a:off x="426492" y="3083842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أقرأ وأثبت </a:t>
            </a:r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+ أثبت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à coins arrondis 2"/>
          <p:cNvSpPr/>
          <p:nvPr/>
        </p:nvSpPr>
        <p:spPr>
          <a:xfrm>
            <a:off x="426492" y="4007964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 من إنتاج الأستاذ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à coins arrondis 2"/>
          <p:cNvSpPr/>
          <p:nvPr/>
        </p:nvSpPr>
        <p:spPr>
          <a:xfrm>
            <a:off x="426492" y="4932086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أنتج "دفتر الأنشطة"</a:t>
            </a:r>
            <a:endParaRPr lang="fr-FR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à coins arrondis 2"/>
          <p:cNvSpPr/>
          <p:nvPr/>
        </p:nvSpPr>
        <p:spPr>
          <a:xfrm>
            <a:off x="426492" y="5856208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نفس المحفوظة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دبوس زينة 4"/>
          <p:cNvSpPr/>
          <p:nvPr/>
        </p:nvSpPr>
        <p:spPr>
          <a:xfrm>
            <a:off x="1055077" y="118733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مع المفاتيح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6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13282" y="211015"/>
            <a:ext cx="6428937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حسب الأيام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33884" y="2536722"/>
            <a:ext cx="2304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فهم المنطوق والتعبير الشفهي (ح1)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6462" t="5670"/>
          <a:stretch/>
        </p:blipFill>
        <p:spPr>
          <a:xfrm>
            <a:off x="0" y="112537"/>
            <a:ext cx="9064136" cy="4839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: زوايا مستديرة 4"/>
          <p:cNvSpPr/>
          <p:nvPr/>
        </p:nvSpPr>
        <p:spPr>
          <a:xfrm>
            <a:off x="126610" y="5120640"/>
            <a:ext cx="6300000" cy="161778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فهم المنطوق + تعبير شفوي </a:t>
            </a:r>
            <a:r>
              <a:rPr lang="ar-DZ" sz="36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(أستمع وأفهم)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2" name="انفجار: 14 نقطة 1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الأولى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03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فهم المنطوق</a:t>
            </a:r>
            <a:endParaRPr lang="fr-FR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07457"/>
              </p:ext>
            </p:extLst>
          </p:nvPr>
        </p:nvGraphicFramePr>
        <p:xfrm>
          <a:off x="295422" y="1706489"/>
          <a:ext cx="8525021" cy="455363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8525021">
                  <a:extLst>
                    <a:ext uri="{9D8B030D-6E8A-4147-A177-3AD203B41FA5}">
                      <a16:colId xmlns:a16="http://schemas.microsoft.com/office/drawing/2014/main" val="1372452259"/>
                    </a:ext>
                  </a:extLst>
                </a:gridCol>
              </a:tblGrid>
              <a:tr h="2276817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0" dirty="0">
                          <a:cs typeface="SKR HEAD1" pitchFamily="2" charset="-78"/>
                        </a:rPr>
                        <a:t>عرض المنطوق</a:t>
                      </a:r>
                      <a:r>
                        <a:rPr lang="ar-DZ" sz="3200" b="0" baseline="0" dirty="0">
                          <a:cs typeface="SKR HEAD1" pitchFamily="2" charset="-78"/>
                        </a:rPr>
                        <a:t> مع مراعاة الجوانب التالية: الفكري / اللغوي / اللفظي / </a:t>
                      </a:r>
                      <a:r>
                        <a:rPr lang="ar-DZ" sz="3200" b="0" baseline="0" dirty="0" err="1">
                          <a:cs typeface="SKR HEAD1" pitchFamily="2" charset="-78"/>
                        </a:rPr>
                        <a:t>اللمحي</a:t>
                      </a:r>
                      <a:r>
                        <a:rPr lang="ar-DZ" sz="3200" b="0" baseline="0" dirty="0">
                          <a:cs typeface="SKR HEAD1" pitchFamily="2" charset="-78"/>
                        </a:rPr>
                        <a:t> (الإيحاء والإيماء).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0" baseline="0" dirty="0">
                          <a:cs typeface="SKR HEAD1" pitchFamily="2" charset="-78"/>
                        </a:rPr>
                        <a:t>تجزئة النص المنطوق ثم  </a:t>
                      </a:r>
                      <a:r>
                        <a:rPr lang="ar-DZ" sz="3200" b="0" baseline="0" dirty="0" err="1">
                          <a:cs typeface="SKR HEAD1" pitchFamily="2" charset="-78"/>
                        </a:rPr>
                        <a:t>أجرأة</a:t>
                      </a:r>
                      <a:r>
                        <a:rPr lang="ar-DZ" sz="3200" b="0" baseline="0" dirty="0">
                          <a:cs typeface="SKR HEAD1" pitchFamily="2" charset="-78"/>
                        </a:rPr>
                        <a:t>  أحداثه.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0" baseline="0" dirty="0">
                          <a:cs typeface="SKR HEAD1" pitchFamily="2" charset="-78"/>
                        </a:rPr>
                        <a:t>اكتشاف الجانب القيمي في المنطوق وممارسته.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333618"/>
                  </a:ext>
                </a:extLst>
              </a:tr>
              <a:tr h="2276817">
                <a:tc>
                  <a:txBody>
                    <a:bodyPr/>
                    <a:lstStyle/>
                    <a:p>
                      <a:pPr marL="457200" indent="-45720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dirty="0">
                          <a:cs typeface="SKR HEAD1" pitchFamily="2" charset="-78"/>
                        </a:rPr>
                        <a:t>التحاور حول النص المنطوق – والتعبير عن أحداثه انطلاقا من تعليمات محددة وسندات مختلفة تؤدي إلى: عرض الأفكار</a:t>
                      </a:r>
                      <a:r>
                        <a:rPr lang="ar-DZ" sz="3200" baseline="0" dirty="0">
                          <a:cs typeface="SKR HEAD1" pitchFamily="2" charset="-78"/>
                        </a:rPr>
                        <a:t> والتعبير عن الأحاسيس وإبداء المشاعر حول الموضوع.</a:t>
                      </a:r>
                      <a:r>
                        <a:rPr lang="ar-DZ" sz="3200" dirty="0">
                          <a:cs typeface="SKR HEAD1" pitchFamily="2" charset="-78"/>
                        </a:rPr>
                        <a:t> </a:t>
                      </a:r>
                      <a:endParaRPr lang="fr-FR" sz="3200" dirty="0">
                        <a:cs typeface="SKR HEAD1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36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3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1035</Words>
  <Application>Microsoft Office PowerPoint</Application>
  <PresentationFormat>عرض على الشاشة (4:3)</PresentationFormat>
  <Paragraphs>166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2" baseType="lpstr">
      <vt:lpstr>Al-Hadith1</vt:lpstr>
      <vt:lpstr>Arial</vt:lpstr>
      <vt:lpstr>Calibri</vt:lpstr>
      <vt:lpstr>Calibri Light</vt:lpstr>
      <vt:lpstr>SKR HEAD1</vt:lpstr>
      <vt:lpstr>Times New Roman</vt:lpstr>
      <vt:lpstr>Wingdings</vt:lpstr>
      <vt:lpstr>نسق Office</vt:lpstr>
      <vt:lpstr>بسم الله الرحمن الرحيم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</dc:creator>
  <cp:lastModifiedBy>p</cp:lastModifiedBy>
  <cp:revision>279</cp:revision>
  <dcterms:created xsi:type="dcterms:W3CDTF">2016-08-16T19:20:24Z</dcterms:created>
  <dcterms:modified xsi:type="dcterms:W3CDTF">2016-09-09T16:35:16Z</dcterms:modified>
</cp:coreProperties>
</file>