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15" r:id="rId2"/>
    <p:sldId id="518" r:id="rId3"/>
    <p:sldId id="519" r:id="rId4"/>
    <p:sldId id="415" r:id="rId5"/>
    <p:sldId id="520" r:id="rId6"/>
  </p:sldIdLst>
  <p:sldSz cx="9144000" cy="6858000" type="screen4x3"/>
  <p:notesSz cx="6807200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dallah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2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/>
          <a:lstStyle>
            <a:lvl1pPr algn="r">
              <a:defRPr sz="1300"/>
            </a:lvl1pPr>
          </a:lstStyle>
          <a:p>
            <a:fld id="{66AE06A2-5187-45EF-BF56-BB47D2D3D3A2}" type="datetimeFigureOut">
              <a:rPr lang="fr-FR" smtClean="0"/>
              <a:pPr/>
              <a:t>21/11/2015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 anchor="b"/>
          <a:lstStyle>
            <a:lvl1pPr algn="r">
              <a:defRPr sz="1300"/>
            </a:lvl1pPr>
          </a:lstStyle>
          <a:p>
            <a:fld id="{7D9C75D6-5BE1-41DD-80A8-BB11F8E48C1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83953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/>
          <a:lstStyle>
            <a:lvl1pPr algn="r">
              <a:defRPr sz="1300"/>
            </a:lvl1pPr>
          </a:lstStyle>
          <a:p>
            <a:fld id="{543439BC-6916-46DD-A13A-13F178E069D4}" type="datetimeFigureOut">
              <a:rPr lang="fr-FR" smtClean="0"/>
              <a:pPr/>
              <a:t>21/11/2015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8" tIns="47844" rIns="95688" bIns="4784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vert="horz" lIns="95688" tIns="47844" rIns="95688" bIns="4784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5688" tIns="47844" rIns="95688" bIns="47844" rtlCol="0" anchor="b"/>
          <a:lstStyle>
            <a:lvl1pPr algn="r">
              <a:defRPr sz="1300"/>
            </a:lvl1pPr>
          </a:lstStyle>
          <a:p>
            <a:fld id="{AA7A5246-F7C0-4F9A-89A5-A8B5FA6BDD4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6750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E9C004-E025-4FE9-96BF-21F91E9B93A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E7DE-8698-4D5E-9713-9DDB1AB359D9}" type="datetimeFigureOut">
              <a:rPr lang="fr-FR" smtClean="0"/>
              <a:pPr/>
              <a:t>21/11/2015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0D09-D4AB-46C0-8EC1-FA753220E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E7DE-8698-4D5E-9713-9DDB1AB359D9}" type="datetimeFigureOut">
              <a:rPr lang="fr-FR" smtClean="0"/>
              <a:pPr/>
              <a:t>21/11/2015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0D09-D4AB-46C0-8EC1-FA753220E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E7DE-8698-4D5E-9713-9DDB1AB359D9}" type="datetimeFigureOut">
              <a:rPr lang="fr-FR" smtClean="0"/>
              <a:pPr/>
              <a:t>21/11/2015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0D09-D4AB-46C0-8EC1-FA753220E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E7DE-8698-4D5E-9713-9DDB1AB359D9}" type="datetimeFigureOut">
              <a:rPr lang="fr-FR" smtClean="0"/>
              <a:pPr/>
              <a:t>21/11/2015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0D09-D4AB-46C0-8EC1-FA753220E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E7DE-8698-4D5E-9713-9DDB1AB359D9}" type="datetimeFigureOut">
              <a:rPr lang="fr-FR" smtClean="0"/>
              <a:pPr/>
              <a:t>21/11/2015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0D09-D4AB-46C0-8EC1-FA753220E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E7DE-8698-4D5E-9713-9DDB1AB359D9}" type="datetimeFigureOut">
              <a:rPr lang="fr-FR" smtClean="0"/>
              <a:pPr/>
              <a:t>21/11/2015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0D09-D4AB-46C0-8EC1-FA753220E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E7DE-8698-4D5E-9713-9DDB1AB359D9}" type="datetimeFigureOut">
              <a:rPr lang="fr-FR" smtClean="0"/>
              <a:pPr/>
              <a:t>21/11/2015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0D09-D4AB-46C0-8EC1-FA753220E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E7DE-8698-4D5E-9713-9DDB1AB359D9}" type="datetimeFigureOut">
              <a:rPr lang="fr-FR" smtClean="0"/>
              <a:pPr/>
              <a:t>21/11/2015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0D09-D4AB-46C0-8EC1-FA753220E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E7DE-8698-4D5E-9713-9DDB1AB359D9}" type="datetimeFigureOut">
              <a:rPr lang="fr-FR" smtClean="0"/>
              <a:pPr/>
              <a:t>21/11/2015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0D09-D4AB-46C0-8EC1-FA753220E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E7DE-8698-4D5E-9713-9DDB1AB359D9}" type="datetimeFigureOut">
              <a:rPr lang="fr-FR" smtClean="0"/>
              <a:pPr/>
              <a:t>21/11/2015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0D09-D4AB-46C0-8EC1-FA753220E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E7DE-8698-4D5E-9713-9DDB1AB359D9}" type="datetimeFigureOut">
              <a:rPr lang="fr-FR" smtClean="0"/>
              <a:pPr/>
              <a:t>21/11/2015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0D09-D4AB-46C0-8EC1-FA753220E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DE7DE-8698-4D5E-9713-9DDB1AB359D9}" type="datetimeFigureOut">
              <a:rPr lang="fr-FR" smtClean="0"/>
              <a:pPr/>
              <a:t>21/11/2015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60D09-D4AB-46C0-8EC1-FA753220EE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 defTabSz="914003"/>
            <a:endParaRPr lang="fr-FR" sz="2400" dirty="0">
              <a:latin typeface="Zapf Dingbats" charset="2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642918"/>
            <a:ext cx="8621486" cy="92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8" rIns="91436" bIns="45718">
            <a:spAutoFit/>
          </a:bodyPr>
          <a:lstStyle/>
          <a:p>
            <a:pPr marL="457002" lvl="1" algn="r" defTabSz="914003" rtl="1">
              <a:lnSpc>
                <a:spcPct val="90000"/>
              </a:lnSpc>
            </a:pPr>
            <a:r>
              <a:rPr lang="ar-SA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وزارة التربية الوطنية                      </a:t>
            </a:r>
            <a:r>
              <a:rPr lang="ar-SA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اللجنة الوطنية للمناهج</a:t>
            </a:r>
          </a:p>
          <a:p>
            <a:pPr marL="457002" lvl="1" algn="ctr" defTabSz="914003">
              <a:lnSpc>
                <a:spcPct val="90000"/>
              </a:lnSpc>
            </a:pPr>
            <a:endParaRPr lang="fr-FR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0" y="6435090"/>
            <a:ext cx="354576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6" tIns="45718" rIns="91436" bIns="45718">
            <a:spAutoFit/>
          </a:bodyPr>
          <a:lstStyle/>
          <a:p>
            <a:r>
              <a:rPr lang="en-US" dirty="0">
                <a:latin typeface="Arial" charset="0"/>
                <a:cs typeface="Arial" charset="0"/>
              </a:rPr>
              <a:t>©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115616" y="1777885"/>
            <a:ext cx="6643734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EG" sz="4000" b="1" dirty="0">
                <a:solidFill>
                  <a:srgbClr val="FF0000"/>
                </a:solidFill>
              </a:rPr>
              <a:t>مناهج الجيل </a:t>
            </a:r>
            <a:r>
              <a:rPr lang="ar-EG" sz="4000" b="1" dirty="0" smtClean="0">
                <a:solidFill>
                  <a:srgbClr val="FF0000"/>
                </a:solidFill>
              </a:rPr>
              <a:t>ال</a:t>
            </a:r>
            <a:r>
              <a:rPr lang="ar-SA" sz="4000" b="1" dirty="0" err="1" smtClean="0">
                <a:solidFill>
                  <a:srgbClr val="FF0000"/>
                </a:solidFill>
              </a:rPr>
              <a:t>ثاني</a:t>
            </a:r>
            <a:r>
              <a:rPr lang="ar-SA" sz="4000" b="1" dirty="0" err="1" smtClean="0">
                <a:solidFill>
                  <a:srgbClr val="FF0000"/>
                </a:solidFill>
                <a:cs typeface="Arabic Transparent" pitchFamily="2" charset="-78"/>
              </a:rPr>
              <a:t>:</a:t>
            </a:r>
            <a:endParaRPr lang="ar-SA" sz="4000" b="1" dirty="0" smtClean="0">
              <a:solidFill>
                <a:srgbClr val="FF0000"/>
              </a:solidFill>
              <a:cs typeface="Arabic Transparent" pitchFamily="2" charset="-78"/>
            </a:endParaRPr>
          </a:p>
          <a:p>
            <a:pPr algn="ctr" rtl="1"/>
            <a:r>
              <a:rPr lang="ar-SA" sz="4000" b="1" dirty="0" smtClean="0">
                <a:solidFill>
                  <a:srgbClr val="FF0000"/>
                </a:solidFill>
                <a:cs typeface="Arabic Transparent" pitchFamily="2" charset="-78"/>
              </a:rPr>
              <a:t>من التصميم إلى التنفيذ</a:t>
            </a:r>
            <a:endParaRPr lang="fr-FR" sz="4000" b="1" dirty="0" smtClean="0">
              <a:solidFill>
                <a:srgbClr val="FF0000"/>
              </a:solidFill>
              <a:cs typeface="Arabic Transparent" pitchFamily="2" charset="-78"/>
            </a:endParaRPr>
          </a:p>
          <a:p>
            <a:pPr algn="ctr" rtl="1"/>
            <a:r>
              <a:rPr lang="ar-DZ" sz="4000" b="1" dirty="0" smtClean="0">
                <a:solidFill>
                  <a:srgbClr val="FF0000"/>
                </a:solidFill>
                <a:cs typeface="Arabic Transparent" pitchFamily="2" charset="-78"/>
              </a:rPr>
              <a:t>أسس و مبادئ مناهج الجيل الثاني</a:t>
            </a:r>
            <a:endParaRPr lang="fr-FR" sz="4000" b="1" dirty="0">
              <a:solidFill>
                <a:srgbClr val="FF0000"/>
              </a:solidFill>
              <a:cs typeface="Arabic Transparent" pitchFamily="2" charset="-78"/>
            </a:endParaRPr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285720" y="214290"/>
            <a:ext cx="8621486" cy="92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8" rIns="91436" bIns="45718">
            <a:spAutoFit/>
          </a:bodyPr>
          <a:lstStyle/>
          <a:p>
            <a:pPr marL="457002" lvl="1" algn="ctr" defTabSz="914003" rtl="1">
              <a:lnSpc>
                <a:spcPct val="90000"/>
              </a:lnSpc>
            </a:pPr>
            <a:r>
              <a:rPr lang="ar-SA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الجمهورية الجزائرية الديمقراطية الشعبية</a:t>
            </a:r>
            <a:endParaRPr lang="ar-SA" sz="28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457002" lvl="1" algn="ctr" defTabSz="914003">
              <a:lnSpc>
                <a:spcPct val="90000"/>
              </a:lnSpc>
            </a:pPr>
            <a:endParaRPr lang="fr-FR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6023" y="3789040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rtl="1">
              <a:defRPr/>
            </a:pPr>
            <a:r>
              <a:rPr lang="ar-SA" altLang="fr-F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من طرف عبدالله لوصيف</a:t>
            </a:r>
            <a:endParaRPr lang="ar-SA" altLang="fr-FR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255713" lvl="1" indent="-361950" algn="r" rtl="1">
              <a:buFont typeface="Wingdings" pitchFamily="2" charset="2"/>
              <a:buChar char="v"/>
              <a:tabLst>
                <a:tab pos="1255713" algn="l"/>
              </a:tabLst>
              <a:defRPr/>
            </a:pPr>
            <a:r>
              <a:rPr lang="ar-SA" alt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مدير المعهد الوطني لتكوين مستخدمي التربية وتحسين مستواهم</a:t>
            </a:r>
          </a:p>
          <a:p>
            <a:pPr marL="1255713" lvl="1" indent="-361950" algn="r" rtl="1">
              <a:buFont typeface="Wingdings" pitchFamily="2" charset="2"/>
              <a:buChar char="v"/>
              <a:tabLst>
                <a:tab pos="1255713" algn="l"/>
              </a:tabLst>
              <a:defRPr/>
            </a:pPr>
            <a:r>
              <a:rPr lang="ar-SA" alt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عضو اللجنة الوطنية للمناهج</a:t>
            </a:r>
            <a:r>
              <a:rPr lang="ar-EG" alt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fr-FR" altLang="fr-F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CNP</a:t>
            </a:r>
            <a:r>
              <a:rPr lang="ar-EG" alt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ar-SA" altLang="fr-FR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222500" lvl="1" indent="-342900" algn="r" rtl="1">
              <a:buFont typeface="Wingdings" pitchFamily="2" charset="2"/>
              <a:buChar char="ü"/>
              <a:defRPr/>
            </a:pPr>
            <a:endParaRPr lang="ar-SA" altLang="fr-FR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65420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0" grpId="0"/>
      <p:bldP spid="9" grpId="0" animBg="1"/>
      <p:bldP spid="8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9752" y="188640"/>
            <a:ext cx="4032449" cy="52322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SA" sz="2800" b="1" dirty="0" smtClean="0">
                <a:solidFill>
                  <a:schemeClr val="bg1"/>
                </a:solidFill>
              </a:rPr>
              <a:t> محاور هيكلة المناهج 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14" name="Lune 13"/>
          <p:cNvSpPr/>
          <p:nvPr/>
        </p:nvSpPr>
        <p:spPr>
          <a:xfrm rot="5400000">
            <a:off x="3896478" y="831457"/>
            <a:ext cx="1446613" cy="2664296"/>
          </a:xfrm>
          <a:prstGeom prst="moon">
            <a:avLst>
              <a:gd name="adj" fmla="val 822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ar-SA" sz="2400" b="1" dirty="0"/>
              <a:t>المحور </a:t>
            </a:r>
            <a:r>
              <a:rPr lang="ar-SA" sz="2400" b="1" dirty="0" smtClean="0"/>
              <a:t>النسقي</a:t>
            </a:r>
            <a:endParaRPr lang="fr-FR" sz="2400" b="1" dirty="0"/>
          </a:p>
        </p:txBody>
      </p:sp>
      <p:sp>
        <p:nvSpPr>
          <p:cNvPr id="15" name="Lune 14"/>
          <p:cNvSpPr/>
          <p:nvPr/>
        </p:nvSpPr>
        <p:spPr>
          <a:xfrm rot="12975605">
            <a:off x="5700197" y="2888018"/>
            <a:ext cx="1095182" cy="1495154"/>
          </a:xfrm>
          <a:prstGeom prst="moon">
            <a:avLst>
              <a:gd name="adj" fmla="val 822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 rtl="1"/>
            <a:r>
              <a:rPr lang="ar-SA" sz="2400" b="1" dirty="0"/>
              <a:t>المحور القيمي</a:t>
            </a:r>
            <a:endParaRPr lang="fr-FR" sz="2400" b="1" dirty="0"/>
          </a:p>
        </p:txBody>
      </p:sp>
      <p:sp>
        <p:nvSpPr>
          <p:cNvPr id="16" name="Lune 15"/>
          <p:cNvSpPr/>
          <p:nvPr/>
        </p:nvSpPr>
        <p:spPr>
          <a:xfrm rot="19450038">
            <a:off x="2268916" y="2679082"/>
            <a:ext cx="1519405" cy="1971265"/>
          </a:xfrm>
          <a:prstGeom prst="moon">
            <a:avLst>
              <a:gd name="adj" fmla="val 822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 rtl="1"/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7" name="Lune 36"/>
          <p:cNvSpPr/>
          <p:nvPr/>
        </p:nvSpPr>
        <p:spPr>
          <a:xfrm rot="16200000" flipV="1">
            <a:off x="4067944" y="1772815"/>
            <a:ext cx="1152128" cy="2880321"/>
          </a:xfrm>
          <a:custGeom>
            <a:avLst/>
            <a:gdLst>
              <a:gd name="connsiteX0" fmla="*/ 1270730 w 1270730"/>
              <a:gd name="connsiteY0" fmla="*/ 1387647 h 1387647"/>
              <a:gd name="connsiteX1" fmla="*/ 0 w 1270730"/>
              <a:gd name="connsiteY1" fmla="*/ 693823 h 1387647"/>
              <a:gd name="connsiteX2" fmla="*/ 1270730 w 1270730"/>
              <a:gd name="connsiteY2" fmla="*/ -1 h 1387647"/>
              <a:gd name="connsiteX3" fmla="*/ 1270730 w 1270730"/>
              <a:gd name="connsiteY3" fmla="*/ 1387646 h 1387647"/>
              <a:gd name="connsiteX4" fmla="*/ 1270730 w 1270730"/>
              <a:gd name="connsiteY4" fmla="*/ 1387647 h 1387647"/>
              <a:gd name="connsiteX0" fmla="*/ 1270730 w 1471586"/>
              <a:gd name="connsiteY0" fmla="*/ 1387648 h 1387648"/>
              <a:gd name="connsiteX1" fmla="*/ 0 w 1471586"/>
              <a:gd name="connsiteY1" fmla="*/ 693824 h 1387648"/>
              <a:gd name="connsiteX2" fmla="*/ 1270730 w 1471586"/>
              <a:gd name="connsiteY2" fmla="*/ 0 h 1387648"/>
              <a:gd name="connsiteX3" fmla="*/ 1471586 w 1471586"/>
              <a:gd name="connsiteY3" fmla="*/ 755561 h 1387648"/>
              <a:gd name="connsiteX4" fmla="*/ 1270730 w 1471586"/>
              <a:gd name="connsiteY4" fmla="*/ 1387647 h 1387648"/>
              <a:gd name="connsiteX5" fmla="*/ 1270730 w 1471586"/>
              <a:gd name="connsiteY5" fmla="*/ 1387648 h 1387648"/>
              <a:gd name="connsiteX0" fmla="*/ 1224908 w 1471667"/>
              <a:gd name="connsiteY0" fmla="*/ 1392749 h 1392749"/>
              <a:gd name="connsiteX1" fmla="*/ 81 w 1471667"/>
              <a:gd name="connsiteY1" fmla="*/ 693824 h 1392749"/>
              <a:gd name="connsiteX2" fmla="*/ 1270811 w 1471667"/>
              <a:gd name="connsiteY2" fmla="*/ 0 h 1392749"/>
              <a:gd name="connsiteX3" fmla="*/ 1471667 w 1471667"/>
              <a:gd name="connsiteY3" fmla="*/ 755561 h 1392749"/>
              <a:gd name="connsiteX4" fmla="*/ 1270811 w 1471667"/>
              <a:gd name="connsiteY4" fmla="*/ 1387647 h 1392749"/>
              <a:gd name="connsiteX5" fmla="*/ 1224908 w 1471667"/>
              <a:gd name="connsiteY5" fmla="*/ 1392749 h 1392749"/>
              <a:gd name="connsiteX0" fmla="*/ 1224933 w 1471692"/>
              <a:gd name="connsiteY0" fmla="*/ 1402950 h 1402950"/>
              <a:gd name="connsiteX1" fmla="*/ 106 w 1471692"/>
              <a:gd name="connsiteY1" fmla="*/ 704025 h 1402950"/>
              <a:gd name="connsiteX2" fmla="*/ 1153529 w 1471692"/>
              <a:gd name="connsiteY2" fmla="*/ 0 h 1402950"/>
              <a:gd name="connsiteX3" fmla="*/ 1471692 w 1471692"/>
              <a:gd name="connsiteY3" fmla="*/ 765762 h 1402950"/>
              <a:gd name="connsiteX4" fmla="*/ 1270836 w 1471692"/>
              <a:gd name="connsiteY4" fmla="*/ 1397848 h 1402950"/>
              <a:gd name="connsiteX5" fmla="*/ 1224933 w 1471692"/>
              <a:gd name="connsiteY5" fmla="*/ 1402950 h 1402950"/>
              <a:gd name="connsiteX0" fmla="*/ 1246614 w 1493373"/>
              <a:gd name="connsiteY0" fmla="*/ 1428251 h 1428251"/>
              <a:gd name="connsiteX1" fmla="*/ 21787 w 1493373"/>
              <a:gd name="connsiteY1" fmla="*/ 729326 h 1428251"/>
              <a:gd name="connsiteX2" fmla="*/ 514115 w 1493373"/>
              <a:gd name="connsiteY2" fmla="*/ 204501 h 1428251"/>
              <a:gd name="connsiteX3" fmla="*/ 1175210 w 1493373"/>
              <a:gd name="connsiteY3" fmla="*/ 25301 h 1428251"/>
              <a:gd name="connsiteX4" fmla="*/ 1493373 w 1493373"/>
              <a:gd name="connsiteY4" fmla="*/ 791063 h 1428251"/>
              <a:gd name="connsiteX5" fmla="*/ 1292517 w 1493373"/>
              <a:gd name="connsiteY5" fmla="*/ 1423149 h 1428251"/>
              <a:gd name="connsiteX6" fmla="*/ 1246614 w 1493373"/>
              <a:gd name="connsiteY6" fmla="*/ 1428251 h 1428251"/>
              <a:gd name="connsiteX0" fmla="*/ 1225091 w 1471850"/>
              <a:gd name="connsiteY0" fmla="*/ 1428251 h 1428251"/>
              <a:gd name="connsiteX1" fmla="*/ 436489 w 1471850"/>
              <a:gd name="connsiteY1" fmla="*/ 1255213 h 1428251"/>
              <a:gd name="connsiteX2" fmla="*/ 264 w 1471850"/>
              <a:gd name="connsiteY2" fmla="*/ 729326 h 1428251"/>
              <a:gd name="connsiteX3" fmla="*/ 492592 w 1471850"/>
              <a:gd name="connsiteY3" fmla="*/ 204501 h 1428251"/>
              <a:gd name="connsiteX4" fmla="*/ 1153687 w 1471850"/>
              <a:gd name="connsiteY4" fmla="*/ 25301 h 1428251"/>
              <a:gd name="connsiteX5" fmla="*/ 1471850 w 1471850"/>
              <a:gd name="connsiteY5" fmla="*/ 791063 h 1428251"/>
              <a:gd name="connsiteX6" fmla="*/ 1270994 w 1471850"/>
              <a:gd name="connsiteY6" fmla="*/ 1423149 h 1428251"/>
              <a:gd name="connsiteX7" fmla="*/ 1225091 w 1471850"/>
              <a:gd name="connsiteY7" fmla="*/ 1428251 h 1428251"/>
              <a:gd name="connsiteX0" fmla="*/ 1225047 w 1471806"/>
              <a:gd name="connsiteY0" fmla="*/ 1428251 h 1429776"/>
              <a:gd name="connsiteX1" fmla="*/ 885272 w 1471806"/>
              <a:gd name="connsiteY1" fmla="*/ 1413330 h 1429776"/>
              <a:gd name="connsiteX2" fmla="*/ 436445 w 1471806"/>
              <a:gd name="connsiteY2" fmla="*/ 1255213 h 1429776"/>
              <a:gd name="connsiteX3" fmla="*/ 220 w 1471806"/>
              <a:gd name="connsiteY3" fmla="*/ 729326 h 1429776"/>
              <a:gd name="connsiteX4" fmla="*/ 492548 w 1471806"/>
              <a:gd name="connsiteY4" fmla="*/ 204501 h 1429776"/>
              <a:gd name="connsiteX5" fmla="*/ 1153643 w 1471806"/>
              <a:gd name="connsiteY5" fmla="*/ 25301 h 1429776"/>
              <a:gd name="connsiteX6" fmla="*/ 1471806 w 1471806"/>
              <a:gd name="connsiteY6" fmla="*/ 791063 h 1429776"/>
              <a:gd name="connsiteX7" fmla="*/ 1270950 w 1471806"/>
              <a:gd name="connsiteY7" fmla="*/ 1423149 h 1429776"/>
              <a:gd name="connsiteX8" fmla="*/ 1225047 w 1471806"/>
              <a:gd name="connsiteY8" fmla="*/ 1428251 h 1429776"/>
              <a:gd name="connsiteX0" fmla="*/ 1225047 w 1471806"/>
              <a:gd name="connsiteY0" fmla="*/ 1428251 h 1429776"/>
              <a:gd name="connsiteX1" fmla="*/ 885272 w 1471806"/>
              <a:gd name="connsiteY1" fmla="*/ 1413330 h 1429776"/>
              <a:gd name="connsiteX2" fmla="*/ 436445 w 1471806"/>
              <a:gd name="connsiteY2" fmla="*/ 1255213 h 1429776"/>
              <a:gd name="connsiteX3" fmla="*/ 220 w 1471806"/>
              <a:gd name="connsiteY3" fmla="*/ 729326 h 1429776"/>
              <a:gd name="connsiteX4" fmla="*/ 492548 w 1471806"/>
              <a:gd name="connsiteY4" fmla="*/ 204501 h 1429776"/>
              <a:gd name="connsiteX5" fmla="*/ 1153643 w 1471806"/>
              <a:gd name="connsiteY5" fmla="*/ 25301 h 1429776"/>
              <a:gd name="connsiteX6" fmla="*/ 1471806 w 1471806"/>
              <a:gd name="connsiteY6" fmla="*/ 791063 h 1429776"/>
              <a:gd name="connsiteX7" fmla="*/ 1357655 w 1471806"/>
              <a:gd name="connsiteY7" fmla="*/ 1183423 h 1429776"/>
              <a:gd name="connsiteX8" fmla="*/ 1225047 w 1471806"/>
              <a:gd name="connsiteY8" fmla="*/ 1428251 h 1429776"/>
              <a:gd name="connsiteX0" fmla="*/ 1225047 w 1471807"/>
              <a:gd name="connsiteY0" fmla="*/ 1428251 h 1429776"/>
              <a:gd name="connsiteX1" fmla="*/ 885272 w 1471807"/>
              <a:gd name="connsiteY1" fmla="*/ 1413330 h 1429776"/>
              <a:gd name="connsiteX2" fmla="*/ 436445 w 1471807"/>
              <a:gd name="connsiteY2" fmla="*/ 1255213 h 1429776"/>
              <a:gd name="connsiteX3" fmla="*/ 220 w 1471807"/>
              <a:gd name="connsiteY3" fmla="*/ 729326 h 1429776"/>
              <a:gd name="connsiteX4" fmla="*/ 492548 w 1471807"/>
              <a:gd name="connsiteY4" fmla="*/ 204501 h 1429776"/>
              <a:gd name="connsiteX5" fmla="*/ 1153643 w 1471807"/>
              <a:gd name="connsiteY5" fmla="*/ 25301 h 1429776"/>
              <a:gd name="connsiteX6" fmla="*/ 1471806 w 1471807"/>
              <a:gd name="connsiteY6" fmla="*/ 791063 h 1429776"/>
              <a:gd name="connsiteX7" fmla="*/ 1357655 w 1471807"/>
              <a:gd name="connsiteY7" fmla="*/ 1183423 h 1429776"/>
              <a:gd name="connsiteX8" fmla="*/ 1225047 w 1471807"/>
              <a:gd name="connsiteY8" fmla="*/ 1428251 h 1429776"/>
              <a:gd name="connsiteX0" fmla="*/ 1225047 w 1441884"/>
              <a:gd name="connsiteY0" fmla="*/ 1428251 h 1429776"/>
              <a:gd name="connsiteX1" fmla="*/ 885272 w 1441884"/>
              <a:gd name="connsiteY1" fmla="*/ 1413330 h 1429776"/>
              <a:gd name="connsiteX2" fmla="*/ 436445 w 1441884"/>
              <a:gd name="connsiteY2" fmla="*/ 1255213 h 1429776"/>
              <a:gd name="connsiteX3" fmla="*/ 220 w 1441884"/>
              <a:gd name="connsiteY3" fmla="*/ 729326 h 1429776"/>
              <a:gd name="connsiteX4" fmla="*/ 492548 w 1441884"/>
              <a:gd name="connsiteY4" fmla="*/ 204501 h 1429776"/>
              <a:gd name="connsiteX5" fmla="*/ 1153643 w 1441884"/>
              <a:gd name="connsiteY5" fmla="*/ 25301 h 1429776"/>
              <a:gd name="connsiteX6" fmla="*/ 1436104 w 1441884"/>
              <a:gd name="connsiteY6" fmla="*/ 561539 h 1429776"/>
              <a:gd name="connsiteX7" fmla="*/ 1357655 w 1441884"/>
              <a:gd name="connsiteY7" fmla="*/ 1183423 h 1429776"/>
              <a:gd name="connsiteX8" fmla="*/ 1225047 w 1441884"/>
              <a:gd name="connsiteY8" fmla="*/ 1428251 h 1429776"/>
              <a:gd name="connsiteX0" fmla="*/ 1225047 w 1440637"/>
              <a:gd name="connsiteY0" fmla="*/ 1403908 h 1405433"/>
              <a:gd name="connsiteX1" fmla="*/ 885272 w 1440637"/>
              <a:gd name="connsiteY1" fmla="*/ 1388987 h 1405433"/>
              <a:gd name="connsiteX2" fmla="*/ 436445 w 1440637"/>
              <a:gd name="connsiteY2" fmla="*/ 1230870 h 1405433"/>
              <a:gd name="connsiteX3" fmla="*/ 220 w 1440637"/>
              <a:gd name="connsiteY3" fmla="*/ 704983 h 1405433"/>
              <a:gd name="connsiteX4" fmla="*/ 492548 w 1440637"/>
              <a:gd name="connsiteY4" fmla="*/ 180158 h 1405433"/>
              <a:gd name="connsiteX5" fmla="*/ 1153643 w 1440637"/>
              <a:gd name="connsiteY5" fmla="*/ 958 h 1405433"/>
              <a:gd name="connsiteX6" fmla="*/ 1339199 w 1440637"/>
              <a:gd name="connsiteY6" fmla="*/ 266867 h 1405433"/>
              <a:gd name="connsiteX7" fmla="*/ 1436104 w 1440637"/>
              <a:gd name="connsiteY7" fmla="*/ 537196 h 1405433"/>
              <a:gd name="connsiteX8" fmla="*/ 1357655 w 1440637"/>
              <a:gd name="connsiteY8" fmla="*/ 1159080 h 1405433"/>
              <a:gd name="connsiteX9" fmla="*/ 1225047 w 1440637"/>
              <a:gd name="connsiteY9" fmla="*/ 1403908 h 1405433"/>
              <a:gd name="connsiteX0" fmla="*/ 1225047 w 1440637"/>
              <a:gd name="connsiteY0" fmla="*/ 1403908 h 1405433"/>
              <a:gd name="connsiteX1" fmla="*/ 885272 w 1440637"/>
              <a:gd name="connsiteY1" fmla="*/ 1388987 h 1405433"/>
              <a:gd name="connsiteX2" fmla="*/ 436445 w 1440637"/>
              <a:gd name="connsiteY2" fmla="*/ 1230870 h 1405433"/>
              <a:gd name="connsiteX3" fmla="*/ 220 w 1440637"/>
              <a:gd name="connsiteY3" fmla="*/ 704983 h 1405433"/>
              <a:gd name="connsiteX4" fmla="*/ 492548 w 1440637"/>
              <a:gd name="connsiteY4" fmla="*/ 180158 h 1405433"/>
              <a:gd name="connsiteX5" fmla="*/ 1153643 w 1440637"/>
              <a:gd name="connsiteY5" fmla="*/ 958 h 1405433"/>
              <a:gd name="connsiteX6" fmla="*/ 1339199 w 1440637"/>
              <a:gd name="connsiteY6" fmla="*/ 266867 h 1405433"/>
              <a:gd name="connsiteX7" fmla="*/ 1436104 w 1440637"/>
              <a:gd name="connsiteY7" fmla="*/ 537196 h 1405433"/>
              <a:gd name="connsiteX8" fmla="*/ 1357655 w 1440637"/>
              <a:gd name="connsiteY8" fmla="*/ 1159080 h 1405433"/>
              <a:gd name="connsiteX9" fmla="*/ 1225047 w 1440637"/>
              <a:gd name="connsiteY9" fmla="*/ 1403908 h 1405433"/>
              <a:gd name="connsiteX0" fmla="*/ 1225047 w 1448431"/>
              <a:gd name="connsiteY0" fmla="*/ 1403908 h 1405433"/>
              <a:gd name="connsiteX1" fmla="*/ 885272 w 1448431"/>
              <a:gd name="connsiteY1" fmla="*/ 1388987 h 1405433"/>
              <a:gd name="connsiteX2" fmla="*/ 436445 w 1448431"/>
              <a:gd name="connsiteY2" fmla="*/ 1230870 h 1405433"/>
              <a:gd name="connsiteX3" fmla="*/ 220 w 1448431"/>
              <a:gd name="connsiteY3" fmla="*/ 704983 h 1405433"/>
              <a:gd name="connsiteX4" fmla="*/ 492548 w 1448431"/>
              <a:gd name="connsiteY4" fmla="*/ 180158 h 1405433"/>
              <a:gd name="connsiteX5" fmla="*/ 1153643 w 1448431"/>
              <a:gd name="connsiteY5" fmla="*/ 958 h 1405433"/>
              <a:gd name="connsiteX6" fmla="*/ 1186190 w 1448431"/>
              <a:gd name="connsiteY6" fmla="*/ 32241 h 1405433"/>
              <a:gd name="connsiteX7" fmla="*/ 1267795 w 1448431"/>
              <a:gd name="connsiteY7" fmla="*/ 78146 h 1405433"/>
              <a:gd name="connsiteX8" fmla="*/ 1436104 w 1448431"/>
              <a:gd name="connsiteY8" fmla="*/ 537196 h 1405433"/>
              <a:gd name="connsiteX9" fmla="*/ 1357655 w 1448431"/>
              <a:gd name="connsiteY9" fmla="*/ 1159080 h 1405433"/>
              <a:gd name="connsiteX10" fmla="*/ 1225047 w 1448431"/>
              <a:gd name="connsiteY10" fmla="*/ 1403908 h 1405433"/>
              <a:gd name="connsiteX0" fmla="*/ 1225047 w 1448431"/>
              <a:gd name="connsiteY0" fmla="*/ 1410722 h 1412247"/>
              <a:gd name="connsiteX1" fmla="*/ 885272 w 1448431"/>
              <a:gd name="connsiteY1" fmla="*/ 1395801 h 1412247"/>
              <a:gd name="connsiteX2" fmla="*/ 436445 w 1448431"/>
              <a:gd name="connsiteY2" fmla="*/ 1237684 h 1412247"/>
              <a:gd name="connsiteX3" fmla="*/ 220 w 1448431"/>
              <a:gd name="connsiteY3" fmla="*/ 711797 h 1412247"/>
              <a:gd name="connsiteX4" fmla="*/ 492548 w 1448431"/>
              <a:gd name="connsiteY4" fmla="*/ 186972 h 1412247"/>
              <a:gd name="connsiteX5" fmla="*/ 1153643 w 1448431"/>
              <a:gd name="connsiteY5" fmla="*/ 7772 h 1412247"/>
              <a:gd name="connsiteX6" fmla="*/ 1267795 w 1448431"/>
              <a:gd name="connsiteY6" fmla="*/ 84960 h 1412247"/>
              <a:gd name="connsiteX7" fmla="*/ 1436104 w 1448431"/>
              <a:gd name="connsiteY7" fmla="*/ 544010 h 1412247"/>
              <a:gd name="connsiteX8" fmla="*/ 1357655 w 1448431"/>
              <a:gd name="connsiteY8" fmla="*/ 1165894 h 1412247"/>
              <a:gd name="connsiteX9" fmla="*/ 1225047 w 1448431"/>
              <a:gd name="connsiteY9" fmla="*/ 1410722 h 1412247"/>
              <a:gd name="connsiteX0" fmla="*/ 1225047 w 1448431"/>
              <a:gd name="connsiteY0" fmla="*/ 1449838 h 1451363"/>
              <a:gd name="connsiteX1" fmla="*/ 885272 w 1448431"/>
              <a:gd name="connsiteY1" fmla="*/ 1434917 h 1451363"/>
              <a:gd name="connsiteX2" fmla="*/ 436445 w 1448431"/>
              <a:gd name="connsiteY2" fmla="*/ 1276800 h 1451363"/>
              <a:gd name="connsiteX3" fmla="*/ 220 w 1448431"/>
              <a:gd name="connsiteY3" fmla="*/ 750913 h 1451363"/>
              <a:gd name="connsiteX4" fmla="*/ 492548 w 1448431"/>
              <a:gd name="connsiteY4" fmla="*/ 226088 h 1451363"/>
              <a:gd name="connsiteX5" fmla="*/ 1153643 w 1448431"/>
              <a:gd name="connsiteY5" fmla="*/ 46888 h 1451363"/>
              <a:gd name="connsiteX6" fmla="*/ 1175989 w 1448431"/>
              <a:gd name="connsiteY6" fmla="*/ 42468 h 1451363"/>
              <a:gd name="connsiteX7" fmla="*/ 1436104 w 1448431"/>
              <a:gd name="connsiteY7" fmla="*/ 583126 h 1451363"/>
              <a:gd name="connsiteX8" fmla="*/ 1357655 w 1448431"/>
              <a:gd name="connsiteY8" fmla="*/ 1205010 h 1451363"/>
              <a:gd name="connsiteX9" fmla="*/ 1225047 w 1448431"/>
              <a:gd name="connsiteY9" fmla="*/ 1449838 h 1451363"/>
              <a:gd name="connsiteX0" fmla="*/ 1175989 w 1448431"/>
              <a:gd name="connsiteY0" fmla="*/ 0 h 1408895"/>
              <a:gd name="connsiteX1" fmla="*/ 1436104 w 1448431"/>
              <a:gd name="connsiteY1" fmla="*/ 540658 h 1408895"/>
              <a:gd name="connsiteX2" fmla="*/ 1357655 w 1448431"/>
              <a:gd name="connsiteY2" fmla="*/ 1162542 h 1408895"/>
              <a:gd name="connsiteX3" fmla="*/ 1225047 w 1448431"/>
              <a:gd name="connsiteY3" fmla="*/ 1407370 h 1408895"/>
              <a:gd name="connsiteX4" fmla="*/ 885272 w 1448431"/>
              <a:gd name="connsiteY4" fmla="*/ 1392449 h 1408895"/>
              <a:gd name="connsiteX5" fmla="*/ 436445 w 1448431"/>
              <a:gd name="connsiteY5" fmla="*/ 1234332 h 1408895"/>
              <a:gd name="connsiteX6" fmla="*/ 220 w 1448431"/>
              <a:gd name="connsiteY6" fmla="*/ 708445 h 1408895"/>
              <a:gd name="connsiteX7" fmla="*/ 492548 w 1448431"/>
              <a:gd name="connsiteY7" fmla="*/ 183620 h 1408895"/>
              <a:gd name="connsiteX8" fmla="*/ 1245083 w 1448431"/>
              <a:gd name="connsiteY8" fmla="*/ 95860 h 1408895"/>
              <a:gd name="connsiteX0" fmla="*/ 1175989 w 1448431"/>
              <a:gd name="connsiteY0" fmla="*/ 3494 h 1412389"/>
              <a:gd name="connsiteX1" fmla="*/ 1436104 w 1448431"/>
              <a:gd name="connsiteY1" fmla="*/ 544152 h 1412389"/>
              <a:gd name="connsiteX2" fmla="*/ 1357655 w 1448431"/>
              <a:gd name="connsiteY2" fmla="*/ 1166036 h 1412389"/>
              <a:gd name="connsiteX3" fmla="*/ 1225047 w 1448431"/>
              <a:gd name="connsiteY3" fmla="*/ 1410864 h 1412389"/>
              <a:gd name="connsiteX4" fmla="*/ 885272 w 1448431"/>
              <a:gd name="connsiteY4" fmla="*/ 1395943 h 1412389"/>
              <a:gd name="connsiteX5" fmla="*/ 436445 w 1448431"/>
              <a:gd name="connsiteY5" fmla="*/ 1237826 h 1412389"/>
              <a:gd name="connsiteX6" fmla="*/ 220 w 1448431"/>
              <a:gd name="connsiteY6" fmla="*/ 711939 h 1412389"/>
              <a:gd name="connsiteX7" fmla="*/ 492548 w 1448431"/>
              <a:gd name="connsiteY7" fmla="*/ 187114 h 1412389"/>
              <a:gd name="connsiteX8" fmla="*/ 1153278 w 1448431"/>
              <a:gd name="connsiteY8" fmla="*/ 22846 h 1412389"/>
              <a:gd name="connsiteX0" fmla="*/ 1175989 w 1448431"/>
              <a:gd name="connsiteY0" fmla="*/ 23366 h 1432261"/>
              <a:gd name="connsiteX1" fmla="*/ 1436104 w 1448431"/>
              <a:gd name="connsiteY1" fmla="*/ 564024 h 1432261"/>
              <a:gd name="connsiteX2" fmla="*/ 1357655 w 1448431"/>
              <a:gd name="connsiteY2" fmla="*/ 1185908 h 1432261"/>
              <a:gd name="connsiteX3" fmla="*/ 1225047 w 1448431"/>
              <a:gd name="connsiteY3" fmla="*/ 1430736 h 1432261"/>
              <a:gd name="connsiteX4" fmla="*/ 885272 w 1448431"/>
              <a:gd name="connsiteY4" fmla="*/ 1415815 h 1432261"/>
              <a:gd name="connsiteX5" fmla="*/ 436445 w 1448431"/>
              <a:gd name="connsiteY5" fmla="*/ 1257698 h 1432261"/>
              <a:gd name="connsiteX6" fmla="*/ 220 w 1448431"/>
              <a:gd name="connsiteY6" fmla="*/ 731811 h 1432261"/>
              <a:gd name="connsiteX7" fmla="*/ 492548 w 1448431"/>
              <a:gd name="connsiteY7" fmla="*/ 206986 h 1432261"/>
              <a:gd name="connsiteX8" fmla="*/ 1127878 w 1448431"/>
              <a:gd name="connsiteY8" fmla="*/ 20493 h 1432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8431" h="1432261">
                <a:moveTo>
                  <a:pt x="1175989" y="23366"/>
                </a:moveTo>
                <a:cubicBezTo>
                  <a:pt x="1192140" y="68421"/>
                  <a:pt x="1421127" y="383868"/>
                  <a:pt x="1436104" y="564024"/>
                </a:cubicBezTo>
                <a:cubicBezTo>
                  <a:pt x="1451081" y="744180"/>
                  <a:pt x="1473586" y="865487"/>
                  <a:pt x="1357655" y="1185908"/>
                </a:cubicBezTo>
                <a:lnTo>
                  <a:pt x="1225047" y="1430736"/>
                </a:lnTo>
                <a:cubicBezTo>
                  <a:pt x="1166718" y="1425699"/>
                  <a:pt x="1016706" y="1444655"/>
                  <a:pt x="885272" y="1415815"/>
                </a:cubicBezTo>
                <a:cubicBezTo>
                  <a:pt x="753838" y="1386975"/>
                  <a:pt x="589904" y="1368298"/>
                  <a:pt x="436445" y="1257698"/>
                </a:cubicBezTo>
                <a:cubicBezTo>
                  <a:pt x="282986" y="1147098"/>
                  <a:pt x="-9130" y="906930"/>
                  <a:pt x="220" y="731811"/>
                </a:cubicBezTo>
                <a:cubicBezTo>
                  <a:pt x="9571" y="556692"/>
                  <a:pt x="300311" y="324323"/>
                  <a:pt x="492548" y="206986"/>
                </a:cubicBezTo>
                <a:cubicBezTo>
                  <a:pt x="684785" y="89649"/>
                  <a:pt x="907230" y="-53945"/>
                  <a:pt x="1127878" y="20493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 smtClean="0">
                <a:solidFill>
                  <a:srgbClr val="000000"/>
                </a:solidFill>
              </a:rPr>
              <a:t>المنهاج</a:t>
            </a:r>
            <a:endParaRPr lang="fr-FR" sz="2000" b="1" dirty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b="1" dirty="0">
              <a:solidFill>
                <a:srgbClr val="000000"/>
              </a:solidFill>
            </a:endParaRPr>
          </a:p>
        </p:txBody>
      </p:sp>
      <p:sp>
        <p:nvSpPr>
          <p:cNvPr id="18" name="Lune 17"/>
          <p:cNvSpPr/>
          <p:nvPr/>
        </p:nvSpPr>
        <p:spPr>
          <a:xfrm rot="16005642">
            <a:off x="3782263" y="4063512"/>
            <a:ext cx="1917681" cy="1576214"/>
          </a:xfrm>
          <a:prstGeom prst="moon">
            <a:avLst>
              <a:gd name="adj" fmla="val 822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endParaRPr lang="fr-FR" sz="2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4211960" y="4581128"/>
            <a:ext cx="1312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b="1" dirty="0" smtClean="0">
                <a:solidFill>
                  <a:schemeClr val="bg1"/>
                </a:solidFill>
              </a:rPr>
              <a:t>المحور البيداغوجي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 rot="3349527">
            <a:off x="-62634" y="4618636"/>
            <a:ext cx="1826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b="1" dirty="0" smtClean="0">
                <a:solidFill>
                  <a:schemeClr val="bg1"/>
                </a:solidFill>
              </a:rPr>
              <a:t>المحور المعرفي 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 rot="3349527">
            <a:off x="2045745" y="3886007"/>
            <a:ext cx="1826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b="1" dirty="0" smtClean="0">
                <a:solidFill>
                  <a:schemeClr val="bg1"/>
                </a:solidFill>
              </a:rPr>
              <a:t>المحور المعرفي 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24" name="Bulle ronde 23"/>
          <p:cNvSpPr/>
          <p:nvPr/>
        </p:nvSpPr>
        <p:spPr>
          <a:xfrm rot="1521390">
            <a:off x="6074246" y="-207693"/>
            <a:ext cx="3188196" cy="3024913"/>
          </a:xfrm>
          <a:prstGeom prst="wedgeEllipseCallout">
            <a:avLst>
              <a:gd name="adj1" fmla="val -62370"/>
              <a:gd name="adj2" fmla="val 6034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baseline="30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100621" y="476671"/>
            <a:ext cx="27918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/>
              <a:t>تقارب وتلاقي المناهج في وحدة تعلمية شاملة</a:t>
            </a:r>
            <a:r>
              <a:rPr lang="ar-SA" b="1" dirty="0" smtClean="0"/>
              <a:t>.</a:t>
            </a:r>
          </a:p>
          <a:p>
            <a:pPr algn="r" rtl="1"/>
            <a:endParaRPr lang="fr-FR" b="1" dirty="0"/>
          </a:p>
          <a:p>
            <a:pPr algn="r" rtl="1"/>
            <a:r>
              <a:rPr lang="ar-SA" b="1" dirty="0"/>
              <a:t>تصور شامل وتنازلي</a:t>
            </a:r>
            <a:r>
              <a:rPr lang="fr-FR" b="1" dirty="0"/>
              <a:t> </a:t>
            </a:r>
            <a:r>
              <a:rPr lang="ar-SA" b="1" dirty="0"/>
              <a:t> </a:t>
            </a:r>
            <a:r>
              <a:rPr lang="ar-SA" b="1" dirty="0" smtClean="0"/>
              <a:t>للمناهج</a:t>
            </a:r>
          </a:p>
          <a:p>
            <a:pPr algn="r" rtl="1"/>
            <a:endParaRPr lang="ar-SA" b="1" dirty="0"/>
          </a:p>
          <a:p>
            <a:pPr algn="r" rtl="1"/>
            <a:r>
              <a:rPr lang="ar-SA" b="1" dirty="0"/>
              <a:t>انسجام الأفقي والعمودي للمناهج</a:t>
            </a:r>
          </a:p>
          <a:p>
            <a:pPr algn="ctr" rtl="1"/>
            <a:endParaRPr lang="fr-FR" dirty="0"/>
          </a:p>
        </p:txBody>
      </p:sp>
      <p:sp>
        <p:nvSpPr>
          <p:cNvPr id="27" name="Bulle ronde 26"/>
          <p:cNvSpPr/>
          <p:nvPr/>
        </p:nvSpPr>
        <p:spPr>
          <a:xfrm rot="3260108">
            <a:off x="6506415" y="3668230"/>
            <a:ext cx="2916375" cy="2495676"/>
          </a:xfrm>
          <a:prstGeom prst="wedgeEllipseCallout">
            <a:avLst>
              <a:gd name="adj1" fmla="val -62370"/>
              <a:gd name="adj2" fmla="val 6034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baseline="30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6876256" y="3918076"/>
            <a:ext cx="19986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/>
              <a:t>قيم </a:t>
            </a:r>
            <a:r>
              <a:rPr lang="ar-SA" b="1" dirty="0" smtClean="0"/>
              <a:t>الهوية: الانتماء إلى الإسلام والعروبة والامازيغية في إطار جغرافي وزمني محدود</a:t>
            </a:r>
            <a:endParaRPr lang="ar-SA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6732239" y="5200175"/>
            <a:ext cx="2142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 smtClean="0"/>
              <a:t>القيم الاجتماعية والثقافية</a:t>
            </a:r>
            <a:endParaRPr lang="fr-FR" b="1" dirty="0"/>
          </a:p>
        </p:txBody>
      </p:sp>
      <p:sp>
        <p:nvSpPr>
          <p:cNvPr id="31" name="Bulle ronde 30"/>
          <p:cNvSpPr/>
          <p:nvPr/>
        </p:nvSpPr>
        <p:spPr>
          <a:xfrm rot="1962356">
            <a:off x="-36200" y="386719"/>
            <a:ext cx="3357586" cy="2585554"/>
          </a:xfrm>
          <a:prstGeom prst="wedgeEllipseCallout">
            <a:avLst>
              <a:gd name="adj1" fmla="val 78043"/>
              <a:gd name="adj2" fmla="val 3066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1" baseline="30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1" baseline="30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0" y="62068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 smtClean="0"/>
              <a:t>التنظيم المنطقي للمعارف</a:t>
            </a:r>
            <a:endParaRPr lang="fr-FR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0" y="1268760"/>
            <a:ext cx="299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 smtClean="0"/>
              <a:t>تقديم منسجم مع خصوصيات  المادة</a:t>
            </a:r>
            <a:endParaRPr lang="fr-FR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0" y="1556792"/>
            <a:ext cx="3326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 smtClean="0"/>
              <a:t>المفاهيم المهيكلة للمادة</a:t>
            </a:r>
            <a:endParaRPr lang="fr-FR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251520" y="908720"/>
            <a:ext cx="224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 smtClean="0"/>
              <a:t>المصفوفة المفاهيمية</a:t>
            </a:r>
            <a:endParaRPr lang="fr-FR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179512" y="1844824"/>
            <a:ext cx="31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 smtClean="0"/>
              <a:t>إدماج المعارف المادية: وحدة المعارف</a:t>
            </a:r>
            <a:endParaRPr lang="fr-FR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179512" y="2132856"/>
            <a:ext cx="3285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 smtClean="0"/>
              <a:t>المعارف في خدمة الانسان والمجتمع</a:t>
            </a:r>
            <a:endParaRPr lang="fr-FR" b="1" dirty="0"/>
          </a:p>
        </p:txBody>
      </p:sp>
      <p:sp>
        <p:nvSpPr>
          <p:cNvPr id="40" name="Bulle ronde 39"/>
          <p:cNvSpPr/>
          <p:nvPr/>
        </p:nvSpPr>
        <p:spPr>
          <a:xfrm rot="20670057">
            <a:off x="-226284" y="3805305"/>
            <a:ext cx="3217065" cy="2944084"/>
          </a:xfrm>
          <a:prstGeom prst="wedgeEllipseCallout">
            <a:avLst>
              <a:gd name="adj1" fmla="val 119361"/>
              <a:gd name="adj2" fmla="val 228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b="1" baseline="30000" dirty="0"/>
          </a:p>
        </p:txBody>
      </p:sp>
      <p:sp>
        <p:nvSpPr>
          <p:cNvPr id="41" name="ZoneTexte 40"/>
          <p:cNvSpPr txBox="1"/>
          <p:nvPr/>
        </p:nvSpPr>
        <p:spPr>
          <a:xfrm>
            <a:off x="0" y="4365104"/>
            <a:ext cx="2913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 smtClean="0"/>
              <a:t>النظرية  البنائية والبنائية-الاجتماعية</a:t>
            </a:r>
            <a:endParaRPr lang="fr-FR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395536" y="4725144"/>
            <a:ext cx="180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 smtClean="0"/>
              <a:t>المقاربة بالكفاءات</a:t>
            </a:r>
            <a:endParaRPr lang="fr-FR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323528" y="5013176"/>
            <a:ext cx="1921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 smtClean="0"/>
              <a:t>الوضعية التعلمية</a:t>
            </a:r>
            <a:endParaRPr lang="fr-FR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0" y="5589240"/>
            <a:ext cx="2987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 smtClean="0"/>
              <a:t>التقييم في ضل المقاربة بالكفاءات</a:t>
            </a:r>
            <a:endParaRPr lang="fr-FR" b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6732240" y="5589240"/>
            <a:ext cx="2142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 smtClean="0"/>
              <a:t>القيم الكونية</a:t>
            </a:r>
            <a:endParaRPr lang="fr-FR" b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323528" y="5301208"/>
            <a:ext cx="1921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 smtClean="0"/>
              <a:t>الوضعية الاندماجية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115641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8" grpId="0"/>
      <p:bldP spid="30" grpId="0"/>
      <p:bldP spid="31" grpId="0" animBg="1"/>
      <p:bldP spid="33" grpId="0"/>
      <p:bldP spid="34" grpId="0"/>
      <p:bldP spid="35" grpId="0"/>
      <p:bldP spid="37" grpId="0"/>
      <p:bldP spid="38" grpId="0"/>
      <p:bldP spid="39" grpId="0"/>
      <p:bldP spid="40" grpId="0" animBg="1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00648" y="259480"/>
            <a:ext cx="3316934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r" rtl="1"/>
            <a:r>
              <a:rPr lang="ar-SA" sz="2400" b="1" dirty="0" smtClean="0">
                <a:solidFill>
                  <a:schemeClr val="bg1"/>
                </a:solidFill>
              </a:rPr>
              <a:t>تلتقي المنهاج </a:t>
            </a:r>
            <a:r>
              <a:rPr lang="ar-SA" sz="2400" b="1" dirty="0">
                <a:solidFill>
                  <a:schemeClr val="bg1"/>
                </a:solidFill>
              </a:rPr>
              <a:t>في وحدة </a:t>
            </a:r>
            <a:r>
              <a:rPr lang="ar-SA" sz="2400" b="1" dirty="0" smtClean="0">
                <a:solidFill>
                  <a:schemeClr val="bg1"/>
                </a:solidFill>
              </a:rPr>
              <a:t> شاملة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8" name="Losange 7"/>
          <p:cNvSpPr/>
          <p:nvPr/>
        </p:nvSpPr>
        <p:spPr>
          <a:xfrm>
            <a:off x="2699792" y="3284984"/>
            <a:ext cx="4104456" cy="252028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172033" y="4297937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>
                <a:solidFill>
                  <a:srgbClr val="FF0000"/>
                </a:solidFill>
              </a:rPr>
              <a:t>الملمح الشامل للتعليم الأساسي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1" name="Légende encadrée avec une bordure 2 10"/>
          <p:cNvSpPr/>
          <p:nvPr/>
        </p:nvSpPr>
        <p:spPr>
          <a:xfrm>
            <a:off x="6571879" y="2754409"/>
            <a:ext cx="2232248" cy="720080"/>
          </a:xfrm>
          <a:prstGeom prst="accentBorderCallout2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Légende encadrée avec une bordure 2 11"/>
          <p:cNvSpPr/>
          <p:nvPr/>
        </p:nvSpPr>
        <p:spPr>
          <a:xfrm rot="16200000">
            <a:off x="1369265" y="1854693"/>
            <a:ext cx="953272" cy="2344449"/>
          </a:xfrm>
          <a:prstGeom prst="accentBorderCallout2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Légende encadrée avec une bordure 2 12"/>
          <p:cNvSpPr/>
          <p:nvPr/>
        </p:nvSpPr>
        <p:spPr>
          <a:xfrm rot="10800000">
            <a:off x="395536" y="5337078"/>
            <a:ext cx="2232248" cy="828226"/>
          </a:xfrm>
          <a:prstGeom prst="accentBorderCallout2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Légende encadrée avec une bordure 1 14"/>
          <p:cNvSpPr/>
          <p:nvPr/>
        </p:nvSpPr>
        <p:spPr>
          <a:xfrm rot="5400000">
            <a:off x="7124197" y="5041252"/>
            <a:ext cx="1296144" cy="1936043"/>
          </a:xfrm>
          <a:prstGeom prst="accentBorderCallout1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 rot="7957128">
            <a:off x="5396276" y="3425414"/>
            <a:ext cx="288032" cy="21857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 rot="11715742">
            <a:off x="6427863" y="4737666"/>
            <a:ext cx="288032" cy="21857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 rot="18989548">
            <a:off x="3527422" y="5154310"/>
            <a:ext cx="288032" cy="21857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 rot="524974">
            <a:off x="3131936" y="3851424"/>
            <a:ext cx="288032" cy="21857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6635714" y="2941207"/>
            <a:ext cx="210457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fr-FR" sz="2000" b="1" dirty="0" smtClean="0"/>
              <a:t>1</a:t>
            </a:r>
            <a:r>
              <a:rPr lang="ar-SA" sz="2000" b="1" dirty="0" smtClean="0"/>
              <a:t>. تكوين الشخصية</a:t>
            </a:r>
            <a:endParaRPr lang="fr-FR" sz="2000" b="1" dirty="0">
              <a:latin typeface="Garamond" pitchFamily="18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827584" y="2860004"/>
            <a:ext cx="212867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fr-FR" sz="2000" b="1" dirty="0" smtClean="0">
                <a:latin typeface="Garamond" pitchFamily="18" charset="0"/>
              </a:rPr>
              <a:t>2</a:t>
            </a:r>
            <a:r>
              <a:rPr lang="ar-SA" sz="2000" b="1" dirty="0" smtClean="0">
                <a:latin typeface="Garamond" pitchFamily="18" charset="0"/>
              </a:rPr>
              <a:t>. الكفاءات العرضية</a:t>
            </a:r>
            <a:endParaRPr lang="fr-FR" sz="2000" b="1" dirty="0">
              <a:latin typeface="Garamond" pitchFamily="18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876256" y="5666764"/>
            <a:ext cx="1800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2000" b="1" dirty="0" smtClean="0">
                <a:latin typeface="Garamond" pitchFamily="18" charset="0"/>
              </a:rPr>
              <a:t>3. ميدان المعارف</a:t>
            </a:r>
            <a:endParaRPr lang="fr-FR" sz="2000" b="1" dirty="0">
              <a:latin typeface="Garamond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62521" y="5605209"/>
            <a:ext cx="1898277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ar-SA" sz="2000" b="1" dirty="0" smtClean="0">
                <a:latin typeface="Garamond" pitchFamily="18" charset="0"/>
              </a:rPr>
              <a:t>4. الكفاءات </a:t>
            </a:r>
            <a:r>
              <a:rPr lang="ar-SA" sz="2000" b="1" dirty="0" err="1" smtClean="0">
                <a:latin typeface="Garamond" pitchFamily="18" charset="0"/>
              </a:rPr>
              <a:t>المادوية</a:t>
            </a:r>
            <a:endParaRPr lang="fr-FR" sz="2000" dirty="0"/>
          </a:p>
        </p:txBody>
      </p:sp>
      <p:cxnSp>
        <p:nvCxnSpPr>
          <p:cNvPr id="47" name="Connecteur droit avec flèche 46"/>
          <p:cNvCxnSpPr>
            <a:endCxn id="8" idx="0"/>
          </p:cNvCxnSpPr>
          <p:nvPr/>
        </p:nvCxnSpPr>
        <p:spPr>
          <a:xfrm>
            <a:off x="3006689" y="721145"/>
            <a:ext cx="1745331" cy="2563839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endCxn id="8" idx="0"/>
          </p:cNvCxnSpPr>
          <p:nvPr/>
        </p:nvCxnSpPr>
        <p:spPr>
          <a:xfrm>
            <a:off x="3491748" y="721145"/>
            <a:ext cx="1260272" cy="2563839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endCxn id="8" idx="0"/>
          </p:cNvCxnSpPr>
          <p:nvPr/>
        </p:nvCxnSpPr>
        <p:spPr>
          <a:xfrm>
            <a:off x="4015447" y="693939"/>
            <a:ext cx="736573" cy="2591045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endCxn id="8" idx="0"/>
          </p:cNvCxnSpPr>
          <p:nvPr/>
        </p:nvCxnSpPr>
        <p:spPr>
          <a:xfrm>
            <a:off x="4383733" y="688894"/>
            <a:ext cx="368287" cy="259609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endCxn id="8" idx="0"/>
          </p:cNvCxnSpPr>
          <p:nvPr/>
        </p:nvCxnSpPr>
        <p:spPr>
          <a:xfrm flipH="1">
            <a:off x="4752020" y="722112"/>
            <a:ext cx="503201" cy="2562872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4792214" y="707541"/>
            <a:ext cx="926014" cy="2550237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H="1">
            <a:off x="4792213" y="722112"/>
            <a:ext cx="1522076" cy="2535666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H="1">
            <a:off x="4752020" y="707541"/>
            <a:ext cx="40194" cy="2550237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1307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357313" y="142875"/>
            <a:ext cx="6072187" cy="4619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atin typeface="+mn-lt"/>
                <a:cs typeface="+mn-cs"/>
              </a:rPr>
              <a:t>ملامح التخرج من أطوار التعليم الأبتدائي</a:t>
            </a:r>
            <a:endParaRPr lang="fr-FR" sz="2400" b="1" dirty="0">
              <a:latin typeface="+mn-lt"/>
              <a:cs typeface="+mn-cs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857750" y="1500188"/>
            <a:ext cx="914400" cy="500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ar-SA" sz="2000" b="1"/>
              <a:t>القيم</a:t>
            </a:r>
            <a:endParaRPr lang="fr-FR" sz="3600" b="1"/>
          </a:p>
        </p:txBody>
      </p:sp>
      <p:grpSp>
        <p:nvGrpSpPr>
          <p:cNvPr id="2" name="Groupe 10"/>
          <p:cNvGrpSpPr>
            <a:grpSpLocks/>
          </p:cNvGrpSpPr>
          <p:nvPr/>
        </p:nvGrpSpPr>
        <p:grpSpPr bwMode="auto">
          <a:xfrm>
            <a:off x="642938" y="1000125"/>
            <a:ext cx="7643812" cy="1357313"/>
            <a:chOff x="642910" y="1357298"/>
            <a:chExt cx="7643866" cy="1785950"/>
          </a:xfrm>
        </p:grpSpPr>
        <p:sp>
          <p:nvSpPr>
            <p:cNvPr id="8231" name="Text Box 2"/>
            <p:cNvSpPr txBox="1">
              <a:spLocks noChangeArrowheads="1"/>
            </p:cNvSpPr>
            <p:nvPr/>
          </p:nvSpPr>
          <p:spPr bwMode="auto">
            <a:xfrm>
              <a:off x="5857884" y="1733287"/>
              <a:ext cx="785818" cy="116932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1" eaLnBrk="1" hangingPunct="1">
                <a:spcAft>
                  <a:spcPts val="1000"/>
                </a:spcAft>
              </a:pPr>
              <a:r>
                <a:rPr lang="ar-SA" b="1">
                  <a:latin typeface="Calibri" pitchFamily="34" charset="0"/>
                </a:rPr>
                <a:t>الكفاءة الشاملة</a:t>
              </a:r>
              <a:endParaRPr lang="fr-FR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2910" y="1357298"/>
              <a:ext cx="7643866" cy="17859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600"/>
            </a:p>
          </p:txBody>
        </p:sp>
      </p:grpSp>
      <p:grpSp>
        <p:nvGrpSpPr>
          <p:cNvPr id="3" name="Groupe 11"/>
          <p:cNvGrpSpPr>
            <a:grpSpLocks/>
          </p:cNvGrpSpPr>
          <p:nvPr/>
        </p:nvGrpSpPr>
        <p:grpSpPr bwMode="auto">
          <a:xfrm>
            <a:off x="642938" y="4000500"/>
            <a:ext cx="7643812" cy="785813"/>
            <a:chOff x="642910" y="1357298"/>
            <a:chExt cx="7643866" cy="1785950"/>
          </a:xfrm>
        </p:grpSpPr>
        <p:sp>
          <p:nvSpPr>
            <p:cNvPr id="8225" name="Text Box 2"/>
            <p:cNvSpPr txBox="1">
              <a:spLocks noChangeArrowheads="1"/>
            </p:cNvSpPr>
            <p:nvPr/>
          </p:nvSpPr>
          <p:spPr bwMode="auto">
            <a:xfrm>
              <a:off x="5929322" y="1519657"/>
              <a:ext cx="785818" cy="13897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rtl="1" eaLnBrk="1" hangingPunct="1">
                <a:spcAft>
                  <a:spcPts val="1000"/>
                </a:spcAft>
              </a:pPr>
              <a:r>
                <a:rPr lang="ar-SA" sz="1600" b="1"/>
                <a:t>الكفاءة الشاملة</a:t>
              </a:r>
              <a:endParaRPr lang="fr-FR" sz="1600" b="1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2910" y="1357298"/>
              <a:ext cx="7643866" cy="17859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5" name="Groupe 18"/>
          <p:cNvGrpSpPr>
            <a:grpSpLocks/>
          </p:cNvGrpSpPr>
          <p:nvPr/>
        </p:nvGrpSpPr>
        <p:grpSpPr bwMode="auto">
          <a:xfrm>
            <a:off x="642938" y="2643188"/>
            <a:ext cx="7643812" cy="1000125"/>
            <a:chOff x="642917" y="1357298"/>
            <a:chExt cx="7643859" cy="1785950"/>
          </a:xfrm>
        </p:grpSpPr>
        <p:sp>
          <p:nvSpPr>
            <p:cNvPr id="8219" name="Text Box 2"/>
            <p:cNvSpPr txBox="1">
              <a:spLocks noChangeArrowheads="1"/>
            </p:cNvSpPr>
            <p:nvPr/>
          </p:nvSpPr>
          <p:spPr bwMode="auto">
            <a:xfrm>
              <a:off x="5857884" y="1571611"/>
              <a:ext cx="785818" cy="144407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1" eaLnBrk="1" hangingPunct="1">
                <a:spcAft>
                  <a:spcPts val="1000"/>
                </a:spcAft>
              </a:pPr>
              <a:r>
                <a:rPr lang="ar-SA" sz="1600" b="1">
                  <a:latin typeface="Calibri" pitchFamily="34" charset="0"/>
                </a:rPr>
                <a:t>الكفاءة الشاملة</a:t>
              </a:r>
              <a:endParaRPr lang="fr-FR" sz="1600" b="1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42917" y="1357298"/>
              <a:ext cx="7643859" cy="17859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4857750" y="2857500"/>
            <a:ext cx="914400" cy="500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ar-SA" sz="2000" b="1"/>
              <a:t>القيم</a:t>
            </a:r>
            <a:endParaRPr lang="fr-FR" sz="3600" b="1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4857750" y="4071938"/>
            <a:ext cx="914400" cy="500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ar-SA" sz="2000" b="1">
                <a:ea typeface="Arial" pitchFamily="34" charset="0"/>
                <a:cs typeface="Arabic Transparent" pitchFamily="2" charset="0"/>
              </a:rPr>
              <a:t>القيم</a:t>
            </a:r>
            <a:endParaRPr lang="fr-FR" sz="3600" b="1">
              <a:ea typeface="Arial" pitchFamily="34" charset="0"/>
              <a:cs typeface="Arabic Transparent" pitchFamily="2" charset="0"/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8215313" y="1643063"/>
            <a:ext cx="500062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rot="5400000">
            <a:off x="6785769" y="3572669"/>
            <a:ext cx="38592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rot="10800000">
            <a:off x="8286750" y="5429250"/>
            <a:ext cx="500063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10800000">
            <a:off x="8215313" y="3357563"/>
            <a:ext cx="500062" cy="158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e 11"/>
          <p:cNvGrpSpPr>
            <a:grpSpLocks/>
          </p:cNvGrpSpPr>
          <p:nvPr/>
        </p:nvGrpSpPr>
        <p:grpSpPr bwMode="auto">
          <a:xfrm>
            <a:off x="642938" y="5214938"/>
            <a:ext cx="7643812" cy="785812"/>
            <a:chOff x="642910" y="1357298"/>
            <a:chExt cx="7643866" cy="1785950"/>
          </a:xfrm>
        </p:grpSpPr>
        <p:sp>
          <p:nvSpPr>
            <p:cNvPr id="8213" name="Text Box 2"/>
            <p:cNvSpPr txBox="1">
              <a:spLocks noChangeArrowheads="1"/>
            </p:cNvSpPr>
            <p:nvPr/>
          </p:nvSpPr>
          <p:spPr bwMode="auto">
            <a:xfrm>
              <a:off x="5857884" y="1519657"/>
              <a:ext cx="785818" cy="13897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rtl="1" eaLnBrk="1" hangingPunct="1">
                <a:spcAft>
                  <a:spcPts val="1000"/>
                </a:spcAft>
              </a:pPr>
              <a:r>
                <a:rPr lang="ar-SA" sz="1600" b="1"/>
                <a:t>الكفاءة الشاملة</a:t>
              </a:r>
              <a:endParaRPr lang="fr-FR" sz="1600" b="1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42910" y="1357298"/>
              <a:ext cx="7643866" cy="17859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4881736" y="5357813"/>
            <a:ext cx="914400" cy="500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ar-SA" sz="2000" b="1"/>
              <a:t>القيم</a:t>
            </a:r>
            <a:endParaRPr lang="fr-FR" sz="3600" b="1"/>
          </a:p>
        </p:txBody>
      </p:sp>
      <p:cxnSp>
        <p:nvCxnSpPr>
          <p:cNvPr id="44" name="Connecteur droit avec flèche 43"/>
          <p:cNvCxnSpPr/>
          <p:nvPr/>
        </p:nvCxnSpPr>
        <p:spPr>
          <a:xfrm rot="10800000">
            <a:off x="8286750" y="4286250"/>
            <a:ext cx="500063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>
            <a:spLocks noChangeArrowheads="1"/>
          </p:cNvSpPr>
          <p:nvPr/>
        </p:nvSpPr>
        <p:spPr bwMode="auto">
          <a:xfrm>
            <a:off x="6929438" y="1071563"/>
            <a:ext cx="1071562" cy="12001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SA" b="1">
                <a:solidFill>
                  <a:schemeClr val="bg1"/>
                </a:solidFill>
                <a:latin typeface="Calibri" pitchFamily="34" charset="0"/>
              </a:rPr>
              <a:t>ملمح نهاية مرحلة التعليم الابتدائي</a:t>
            </a:r>
            <a:endParaRPr lang="fr-FR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6" name="ZoneTexte 45"/>
          <p:cNvSpPr txBox="1">
            <a:spLocks noChangeArrowheads="1"/>
          </p:cNvSpPr>
          <p:nvPr/>
        </p:nvSpPr>
        <p:spPr bwMode="auto">
          <a:xfrm>
            <a:off x="7072313" y="2643188"/>
            <a:ext cx="1071562" cy="6461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SA" b="1">
                <a:solidFill>
                  <a:schemeClr val="bg1"/>
                </a:solidFill>
                <a:latin typeface="Calibri" pitchFamily="34" charset="0"/>
              </a:rPr>
              <a:t>ملمح نهاية ط3 أ</a:t>
            </a:r>
            <a:endParaRPr lang="fr-FR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7" name="ZoneTexte 46"/>
          <p:cNvSpPr txBox="1">
            <a:spLocks noChangeArrowheads="1"/>
          </p:cNvSpPr>
          <p:nvPr/>
        </p:nvSpPr>
        <p:spPr bwMode="auto">
          <a:xfrm>
            <a:off x="6929438" y="4071938"/>
            <a:ext cx="1071562" cy="6461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SA" b="1">
                <a:solidFill>
                  <a:schemeClr val="bg1"/>
                </a:solidFill>
                <a:latin typeface="Calibri" pitchFamily="34" charset="0"/>
              </a:rPr>
              <a:t>ملمح نهاية ط2أ</a:t>
            </a:r>
            <a:endParaRPr lang="fr-FR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8" name="ZoneTexte 47"/>
          <p:cNvSpPr txBox="1">
            <a:spLocks noChangeArrowheads="1"/>
          </p:cNvSpPr>
          <p:nvPr/>
        </p:nvSpPr>
        <p:spPr bwMode="auto">
          <a:xfrm>
            <a:off x="6929438" y="5286375"/>
            <a:ext cx="1071562" cy="6461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SA" b="1">
                <a:solidFill>
                  <a:schemeClr val="bg1"/>
                </a:solidFill>
                <a:latin typeface="Calibri" pitchFamily="34" charset="0"/>
              </a:rPr>
              <a:t>ملمح نهاية ط1 أ</a:t>
            </a:r>
            <a:endParaRPr lang="fr-FR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 rot="19444414">
            <a:off x="1374894" y="2796304"/>
            <a:ext cx="56969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Canevas</a:t>
            </a:r>
            <a:r>
              <a:rPr lang="fr-FR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fr-FR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F</a:t>
            </a:r>
            <a:r>
              <a:rPr lang="ar-SA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3</a:t>
            </a:r>
            <a:endParaRPr lang="fr-FR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3781357" y="1468260"/>
            <a:ext cx="1076318" cy="6153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Aft>
                <a:spcPts val="1000"/>
              </a:spcAft>
            </a:pPr>
            <a:r>
              <a:rPr lang="ar-SA" b="1" dirty="0">
                <a:latin typeface="Calibri" pitchFamily="34" charset="0"/>
              </a:rPr>
              <a:t>الكفاءات العرضية</a:t>
            </a:r>
            <a:endParaRPr lang="fr-FR" b="1" dirty="0">
              <a:latin typeface="Calibri" pitchFamily="34" charset="0"/>
            </a:endParaRPr>
          </a:p>
        </p:txBody>
      </p:sp>
      <p:sp>
        <p:nvSpPr>
          <p:cNvPr id="51" name="Text Box 5">
            <a:hlinkClick r:id="rId2" action="ppaction://hlinksldjump" tooltip="voir guide p 14"/>
          </p:cNvPr>
          <p:cNvSpPr txBox="1">
            <a:spLocks noChangeArrowheads="1"/>
          </p:cNvSpPr>
          <p:nvPr/>
        </p:nvSpPr>
        <p:spPr bwMode="auto">
          <a:xfrm>
            <a:off x="2690748" y="1495227"/>
            <a:ext cx="962018" cy="6372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Aft>
                <a:spcPts val="1000"/>
              </a:spcAft>
            </a:pPr>
            <a:r>
              <a:rPr lang="ar-SA" sz="1600" b="1" dirty="0">
                <a:latin typeface="Calibri" pitchFamily="34" charset="0"/>
              </a:rPr>
              <a:t>الكفاءة </a:t>
            </a:r>
            <a:r>
              <a:rPr lang="ar-SA" sz="1600" b="1" dirty="0" smtClean="0">
                <a:latin typeface="Calibri" pitchFamily="34" charset="0"/>
              </a:rPr>
              <a:t>الختامية1</a:t>
            </a:r>
            <a:endParaRPr lang="ar-SA" sz="1600" b="1" dirty="0">
              <a:latin typeface="Calibri" pitchFamily="34" charset="0"/>
            </a:endParaRPr>
          </a:p>
          <a:p>
            <a:pPr algn="ctr" rtl="1" eaLnBrk="1" hangingPunct="1">
              <a:spcAft>
                <a:spcPts val="1000"/>
              </a:spcAft>
            </a:pPr>
            <a:endParaRPr lang="fr-FR" sz="1400" b="1" dirty="0"/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1698052" y="1478936"/>
            <a:ext cx="933444" cy="5820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Aft>
                <a:spcPts val="1000"/>
              </a:spcAft>
            </a:pPr>
            <a:r>
              <a:rPr lang="ar-SA" sz="1600" b="1" dirty="0">
                <a:latin typeface="Calibri" pitchFamily="34" charset="0"/>
              </a:rPr>
              <a:t>الكفاءة </a:t>
            </a:r>
            <a:r>
              <a:rPr lang="ar-SA" sz="1600" b="1" dirty="0" smtClean="0">
                <a:latin typeface="Calibri" pitchFamily="34" charset="0"/>
              </a:rPr>
              <a:t>الختامية2</a:t>
            </a:r>
            <a:endParaRPr lang="fr-FR" sz="4000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696991" y="1530235"/>
            <a:ext cx="933444" cy="530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Aft>
                <a:spcPts val="1000"/>
              </a:spcAft>
            </a:pPr>
            <a:r>
              <a:rPr lang="ar-SA" sz="1600" b="1" dirty="0">
                <a:latin typeface="Calibri" pitchFamily="34" charset="0"/>
              </a:rPr>
              <a:t>الكفاءة </a:t>
            </a:r>
            <a:r>
              <a:rPr lang="ar-SA" sz="1600" b="1" dirty="0" smtClean="0">
                <a:latin typeface="Calibri" pitchFamily="34" charset="0"/>
              </a:rPr>
              <a:t>الختامية...</a:t>
            </a:r>
            <a:endParaRPr lang="fr-FR" sz="4000" dirty="0"/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3715786" y="2865830"/>
            <a:ext cx="1076318" cy="6153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Aft>
                <a:spcPts val="1000"/>
              </a:spcAft>
            </a:pPr>
            <a:r>
              <a:rPr lang="ar-SA" b="1" dirty="0">
                <a:latin typeface="Calibri" pitchFamily="34" charset="0"/>
              </a:rPr>
              <a:t>الكفاءات العرضية</a:t>
            </a:r>
            <a:endParaRPr lang="fr-FR" b="1" dirty="0">
              <a:latin typeface="Calibri" pitchFamily="34" charset="0"/>
            </a:endParaRPr>
          </a:p>
        </p:txBody>
      </p:sp>
      <p:sp>
        <p:nvSpPr>
          <p:cNvPr id="55" name="Text Box 5">
            <a:hlinkClick r:id="rId2" action="ppaction://hlinksldjump" tooltip="voir guide p 14"/>
          </p:cNvPr>
          <p:cNvSpPr txBox="1">
            <a:spLocks noChangeArrowheads="1"/>
          </p:cNvSpPr>
          <p:nvPr/>
        </p:nvSpPr>
        <p:spPr bwMode="auto">
          <a:xfrm>
            <a:off x="2625177" y="2892797"/>
            <a:ext cx="962018" cy="6372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Aft>
                <a:spcPts val="1000"/>
              </a:spcAft>
            </a:pPr>
            <a:r>
              <a:rPr lang="ar-SA" sz="1600" b="1" dirty="0">
                <a:latin typeface="Calibri" pitchFamily="34" charset="0"/>
              </a:rPr>
              <a:t>الكفاءة </a:t>
            </a:r>
            <a:r>
              <a:rPr lang="ar-SA" sz="1600" b="1" dirty="0" smtClean="0">
                <a:latin typeface="Calibri" pitchFamily="34" charset="0"/>
              </a:rPr>
              <a:t>الختامية1</a:t>
            </a:r>
            <a:endParaRPr lang="ar-SA" sz="1600" b="1" dirty="0">
              <a:latin typeface="Calibri" pitchFamily="34" charset="0"/>
            </a:endParaRPr>
          </a:p>
          <a:p>
            <a:pPr algn="ctr" rtl="1" eaLnBrk="1" hangingPunct="1">
              <a:spcAft>
                <a:spcPts val="1000"/>
              </a:spcAft>
            </a:pPr>
            <a:endParaRPr lang="fr-FR" sz="1400" b="1" dirty="0"/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1632481" y="2876506"/>
            <a:ext cx="933444" cy="5820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Aft>
                <a:spcPts val="1000"/>
              </a:spcAft>
            </a:pPr>
            <a:r>
              <a:rPr lang="ar-SA" sz="1600" b="1" dirty="0">
                <a:latin typeface="Calibri" pitchFamily="34" charset="0"/>
              </a:rPr>
              <a:t>الكفاءة </a:t>
            </a:r>
            <a:r>
              <a:rPr lang="ar-SA" sz="1600" b="1" dirty="0" smtClean="0">
                <a:latin typeface="Calibri" pitchFamily="34" charset="0"/>
              </a:rPr>
              <a:t>الختامية2</a:t>
            </a:r>
            <a:endParaRPr lang="fr-FR" sz="4000" dirty="0"/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631420" y="2927805"/>
            <a:ext cx="933444" cy="530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Aft>
                <a:spcPts val="1000"/>
              </a:spcAft>
            </a:pPr>
            <a:r>
              <a:rPr lang="ar-SA" sz="1600" b="1" dirty="0">
                <a:latin typeface="Calibri" pitchFamily="34" charset="0"/>
              </a:rPr>
              <a:t>الكفاءة </a:t>
            </a:r>
            <a:r>
              <a:rPr lang="ar-SA" sz="1600" b="1" dirty="0" smtClean="0">
                <a:latin typeface="Calibri" pitchFamily="34" charset="0"/>
              </a:rPr>
              <a:t>الختامية...</a:t>
            </a:r>
            <a:endParaRPr lang="fr-FR" sz="4000" dirty="0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759791" y="4093285"/>
            <a:ext cx="1076318" cy="6153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Aft>
                <a:spcPts val="1000"/>
              </a:spcAft>
            </a:pPr>
            <a:r>
              <a:rPr lang="ar-SA" b="1" dirty="0">
                <a:latin typeface="Calibri" pitchFamily="34" charset="0"/>
              </a:rPr>
              <a:t>الكفاءات العرضية</a:t>
            </a:r>
            <a:endParaRPr lang="fr-FR" b="1" dirty="0">
              <a:latin typeface="Calibri" pitchFamily="34" charset="0"/>
            </a:endParaRPr>
          </a:p>
        </p:txBody>
      </p:sp>
      <p:sp>
        <p:nvSpPr>
          <p:cNvPr id="59" name="Text Box 5">
            <a:hlinkClick r:id="rId2" action="ppaction://hlinksldjump" tooltip="voir guide p 14"/>
          </p:cNvPr>
          <p:cNvSpPr txBox="1">
            <a:spLocks noChangeArrowheads="1"/>
          </p:cNvSpPr>
          <p:nvPr/>
        </p:nvSpPr>
        <p:spPr bwMode="auto">
          <a:xfrm>
            <a:off x="2669182" y="4120252"/>
            <a:ext cx="962018" cy="6372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Aft>
                <a:spcPts val="1000"/>
              </a:spcAft>
            </a:pPr>
            <a:r>
              <a:rPr lang="ar-SA" sz="1600" b="1" dirty="0">
                <a:latin typeface="Calibri" pitchFamily="34" charset="0"/>
              </a:rPr>
              <a:t>الكفاءة </a:t>
            </a:r>
            <a:r>
              <a:rPr lang="ar-SA" sz="1600" b="1" dirty="0" smtClean="0">
                <a:latin typeface="Calibri" pitchFamily="34" charset="0"/>
              </a:rPr>
              <a:t>الختامية1</a:t>
            </a:r>
            <a:endParaRPr lang="ar-SA" sz="1600" b="1" dirty="0">
              <a:latin typeface="Calibri" pitchFamily="34" charset="0"/>
            </a:endParaRPr>
          </a:p>
          <a:p>
            <a:pPr algn="ctr" rtl="1" eaLnBrk="1" hangingPunct="1">
              <a:spcAft>
                <a:spcPts val="1000"/>
              </a:spcAft>
            </a:pPr>
            <a:endParaRPr lang="fr-FR" sz="1400" b="1" dirty="0"/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1676486" y="4103961"/>
            <a:ext cx="933444" cy="5820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Aft>
                <a:spcPts val="1000"/>
              </a:spcAft>
            </a:pPr>
            <a:r>
              <a:rPr lang="ar-SA" sz="1600" b="1" dirty="0">
                <a:latin typeface="Calibri" pitchFamily="34" charset="0"/>
              </a:rPr>
              <a:t>الكفاءة </a:t>
            </a:r>
            <a:r>
              <a:rPr lang="ar-SA" sz="1600" b="1" dirty="0" smtClean="0">
                <a:latin typeface="Calibri" pitchFamily="34" charset="0"/>
              </a:rPr>
              <a:t>الختامية2</a:t>
            </a:r>
            <a:endParaRPr lang="fr-FR" sz="4000" dirty="0"/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675425" y="4155260"/>
            <a:ext cx="933444" cy="530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Aft>
                <a:spcPts val="1000"/>
              </a:spcAft>
            </a:pPr>
            <a:r>
              <a:rPr lang="ar-SA" sz="1600" b="1" dirty="0">
                <a:latin typeface="Calibri" pitchFamily="34" charset="0"/>
              </a:rPr>
              <a:t>الكفاءة </a:t>
            </a:r>
            <a:r>
              <a:rPr lang="ar-SA" sz="1600" b="1" dirty="0" smtClean="0">
                <a:latin typeface="Calibri" pitchFamily="34" charset="0"/>
              </a:rPr>
              <a:t>الختامية...</a:t>
            </a:r>
            <a:endParaRPr lang="fr-FR" sz="4000" dirty="0"/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3728437" y="5307722"/>
            <a:ext cx="1076318" cy="6153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Aft>
                <a:spcPts val="1000"/>
              </a:spcAft>
            </a:pPr>
            <a:r>
              <a:rPr lang="ar-SA" b="1" dirty="0">
                <a:latin typeface="Calibri" pitchFamily="34" charset="0"/>
              </a:rPr>
              <a:t>الكفاءات العرضية</a:t>
            </a:r>
            <a:endParaRPr lang="fr-FR" b="1" dirty="0">
              <a:latin typeface="Calibri" pitchFamily="34" charset="0"/>
            </a:endParaRPr>
          </a:p>
        </p:txBody>
      </p:sp>
      <p:sp>
        <p:nvSpPr>
          <p:cNvPr id="63" name="Text Box 5">
            <a:hlinkClick r:id="rId2" action="ppaction://hlinksldjump" tooltip="voir guide p 14"/>
          </p:cNvPr>
          <p:cNvSpPr txBox="1">
            <a:spLocks noChangeArrowheads="1"/>
          </p:cNvSpPr>
          <p:nvPr/>
        </p:nvSpPr>
        <p:spPr bwMode="auto">
          <a:xfrm>
            <a:off x="2637828" y="5334689"/>
            <a:ext cx="962018" cy="6372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Aft>
                <a:spcPts val="1000"/>
              </a:spcAft>
            </a:pPr>
            <a:r>
              <a:rPr lang="ar-SA" sz="1600" b="1" dirty="0">
                <a:latin typeface="Calibri" pitchFamily="34" charset="0"/>
              </a:rPr>
              <a:t>الكفاءة </a:t>
            </a:r>
            <a:r>
              <a:rPr lang="ar-SA" sz="1600" b="1" dirty="0" smtClean="0">
                <a:latin typeface="Calibri" pitchFamily="34" charset="0"/>
              </a:rPr>
              <a:t>الختامية1</a:t>
            </a:r>
            <a:endParaRPr lang="ar-SA" sz="1600" b="1" dirty="0">
              <a:latin typeface="Calibri" pitchFamily="34" charset="0"/>
            </a:endParaRPr>
          </a:p>
          <a:p>
            <a:pPr algn="ctr" rtl="1" eaLnBrk="1" hangingPunct="1">
              <a:spcAft>
                <a:spcPts val="1000"/>
              </a:spcAft>
            </a:pPr>
            <a:endParaRPr lang="fr-FR" sz="1400" b="1" dirty="0"/>
          </a:p>
        </p:txBody>
      </p:sp>
      <p:sp>
        <p:nvSpPr>
          <p:cNvPr id="64" name="Text Box 6"/>
          <p:cNvSpPr txBox="1">
            <a:spLocks noChangeArrowheads="1"/>
          </p:cNvSpPr>
          <p:nvPr/>
        </p:nvSpPr>
        <p:spPr bwMode="auto">
          <a:xfrm>
            <a:off x="1645132" y="5318398"/>
            <a:ext cx="933444" cy="5820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Aft>
                <a:spcPts val="1000"/>
              </a:spcAft>
            </a:pPr>
            <a:r>
              <a:rPr lang="ar-SA" sz="1600" b="1" dirty="0">
                <a:latin typeface="Calibri" pitchFamily="34" charset="0"/>
              </a:rPr>
              <a:t>الكفاءة </a:t>
            </a:r>
            <a:r>
              <a:rPr lang="ar-SA" sz="1600" b="1" dirty="0" smtClean="0">
                <a:latin typeface="Calibri" pitchFamily="34" charset="0"/>
              </a:rPr>
              <a:t>الختامية2</a:t>
            </a:r>
            <a:endParaRPr lang="fr-FR" sz="4000" dirty="0"/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644071" y="5369697"/>
            <a:ext cx="933444" cy="5307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Aft>
                <a:spcPts val="1000"/>
              </a:spcAft>
            </a:pPr>
            <a:r>
              <a:rPr lang="ar-SA" sz="1600" b="1" dirty="0">
                <a:latin typeface="Calibri" pitchFamily="34" charset="0"/>
              </a:rPr>
              <a:t>الكفاءة </a:t>
            </a:r>
            <a:r>
              <a:rPr lang="ar-SA" sz="1600" b="1" dirty="0" smtClean="0">
                <a:latin typeface="Calibri" pitchFamily="34" charset="0"/>
              </a:rPr>
              <a:t>الختامية...</a:t>
            </a:r>
            <a:endParaRPr lang="fr-FR" sz="4000" dirty="0"/>
          </a:p>
        </p:txBody>
      </p:sp>
    </p:spTree>
    <p:extLst>
      <p:ext uri="{BB962C8B-B14F-4D97-AF65-F5344CB8AC3E}">
        <p14:creationId xmlns="" xmlns:p14="http://schemas.microsoft.com/office/powerpoint/2010/main" val="30778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51720" y="821903"/>
            <a:ext cx="3757897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2400" b="1" dirty="0" smtClean="0">
                <a:solidFill>
                  <a:schemeClr val="bg1"/>
                </a:solidFill>
              </a:rPr>
              <a:t>صفات المنهاج الجيل الثاني  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499992" y="2029489"/>
            <a:ext cx="439248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2400" b="1" dirty="0" smtClean="0"/>
              <a:t>انسجامه مع القانون التوجيهي للتربية وبالتالي مع الغايات المحددة للنظام التربوي</a:t>
            </a:r>
            <a:endParaRPr lang="fr-FR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779354" y="2214154"/>
            <a:ext cx="259228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2400" b="1" dirty="0" smtClean="0"/>
              <a:t>إرسائها في الواقع 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809617" y="3475606"/>
            <a:ext cx="259228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2400" b="1" dirty="0" smtClean="0"/>
              <a:t>ارتباط وتمفصل مستويات التعلم</a:t>
            </a:r>
            <a:endParaRPr lang="fr-FR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611560" y="3299792"/>
            <a:ext cx="302433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2400" b="1" dirty="0" err="1" smtClean="0"/>
              <a:t>منهجة</a:t>
            </a:r>
            <a:r>
              <a:rPr lang="ar-SA" sz="2400" b="1" dirty="0" smtClean="0"/>
              <a:t> </a:t>
            </a:r>
            <a:r>
              <a:rPr lang="ar-SA" sz="1600" b="1" dirty="0" smtClean="0"/>
              <a:t>(</a:t>
            </a:r>
            <a:r>
              <a:rPr lang="fr-FR" sz="1600" b="1" dirty="0" smtClean="0"/>
              <a:t>curricularité</a:t>
            </a:r>
            <a:r>
              <a:rPr lang="ar-SA" sz="1600" b="1" dirty="0" smtClean="0"/>
              <a:t>)</a:t>
            </a:r>
            <a:r>
              <a:rPr lang="fr-FR" sz="1600" b="1" dirty="0" smtClean="0"/>
              <a:t> </a:t>
            </a:r>
            <a:r>
              <a:rPr lang="ar-SA" sz="2400" b="1" dirty="0" smtClean="0"/>
              <a:t>الموا</a:t>
            </a:r>
            <a:r>
              <a:rPr lang="ar-SA" sz="2400" b="1" dirty="0"/>
              <a:t>د</a:t>
            </a:r>
            <a:r>
              <a:rPr lang="ar-SA" sz="2400" b="1" dirty="0" smtClean="0"/>
              <a:t> والوضعيات التعلمية لتحقيق الملمح الشامل (وحدة شاملة) </a:t>
            </a:r>
            <a:endParaRPr lang="fr-FR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5508104" y="5013176"/>
            <a:ext cx="259228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2400" b="1" dirty="0" smtClean="0"/>
              <a:t>تنفيذ التماشي المرتبط بالمقاربة بالكفاءات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338380" y="5003851"/>
            <a:ext cx="259228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2400" b="1" dirty="0" smtClean="0"/>
              <a:t>توحيد تنظيم برامج المواد وبنيتها</a:t>
            </a:r>
            <a:endParaRPr lang="fr-FR" sz="2400" b="1" dirty="0"/>
          </a:p>
        </p:txBody>
      </p:sp>
    </p:spTree>
    <p:extLst>
      <p:ext uri="{BB962C8B-B14F-4D97-AF65-F5344CB8AC3E}">
        <p14:creationId xmlns="" xmlns:p14="http://schemas.microsoft.com/office/powerpoint/2010/main" val="329762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58068</TotalTime>
  <Words>277</Words>
  <Application>Microsoft Office PowerPoint</Application>
  <PresentationFormat>Affichage à l'écran (4:3)</PresentationFormat>
  <Paragraphs>80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وحدة التعليم الأساسي: الأهداف التربوية والمناهج</dc:title>
  <dc:creator>CMP</dc:creator>
  <cp:lastModifiedBy>محمد فنازي</cp:lastModifiedBy>
  <cp:revision>348</cp:revision>
  <cp:lastPrinted>2015-04-03T18:07:49Z</cp:lastPrinted>
  <dcterms:created xsi:type="dcterms:W3CDTF">2011-10-14T04:11:45Z</dcterms:created>
  <dcterms:modified xsi:type="dcterms:W3CDTF">2015-11-21T20:01:26Z</dcterms:modified>
</cp:coreProperties>
</file>