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66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67106-F92C-4CF4-BF15-03EDF6C4191E}" type="datetimeFigureOut">
              <a:rPr lang="fr-FR" smtClean="0"/>
              <a:pPr/>
              <a:t>23/11/2013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20FDD-CD81-4A83-AD42-4BEDE14A91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8695-0989-4FF0-A789-2C0EB07AC7B4}" type="datetimeFigureOut">
              <a:rPr lang="fr-FR" smtClean="0"/>
              <a:pPr/>
              <a:t>23/11/2013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4C4B-4827-4AA8-8917-CD1E679183B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8695-0989-4FF0-A789-2C0EB07AC7B4}" type="datetimeFigureOut">
              <a:rPr lang="fr-FR" smtClean="0"/>
              <a:pPr/>
              <a:t>23/11/2013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4C4B-4827-4AA8-8917-CD1E679183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8695-0989-4FF0-A789-2C0EB07AC7B4}" type="datetimeFigureOut">
              <a:rPr lang="fr-FR" smtClean="0"/>
              <a:pPr/>
              <a:t>23/11/2013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4C4B-4827-4AA8-8917-CD1E679183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8695-0989-4FF0-A789-2C0EB07AC7B4}" type="datetimeFigureOut">
              <a:rPr lang="fr-FR" smtClean="0"/>
              <a:pPr/>
              <a:t>23/11/2013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4C4B-4827-4AA8-8917-CD1E679183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8695-0989-4FF0-A789-2C0EB07AC7B4}" type="datetimeFigureOut">
              <a:rPr lang="fr-FR" smtClean="0"/>
              <a:pPr/>
              <a:t>23/11/2013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8964C4B-4827-4AA8-8917-CD1E679183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8695-0989-4FF0-A789-2C0EB07AC7B4}" type="datetimeFigureOut">
              <a:rPr lang="fr-FR" smtClean="0"/>
              <a:pPr/>
              <a:t>23/11/2013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4C4B-4827-4AA8-8917-CD1E679183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8695-0989-4FF0-A789-2C0EB07AC7B4}" type="datetimeFigureOut">
              <a:rPr lang="fr-FR" smtClean="0"/>
              <a:pPr/>
              <a:t>23/11/2013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4C4B-4827-4AA8-8917-CD1E679183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8695-0989-4FF0-A789-2C0EB07AC7B4}" type="datetimeFigureOut">
              <a:rPr lang="fr-FR" smtClean="0"/>
              <a:pPr/>
              <a:t>23/11/2013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4C4B-4827-4AA8-8917-CD1E679183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8695-0989-4FF0-A789-2C0EB07AC7B4}" type="datetimeFigureOut">
              <a:rPr lang="fr-FR" smtClean="0"/>
              <a:pPr/>
              <a:t>23/11/2013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4C4B-4827-4AA8-8917-CD1E679183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8695-0989-4FF0-A789-2C0EB07AC7B4}" type="datetimeFigureOut">
              <a:rPr lang="fr-FR" smtClean="0"/>
              <a:pPr/>
              <a:t>23/11/2013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4C4B-4827-4AA8-8917-CD1E679183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8695-0989-4FF0-A789-2C0EB07AC7B4}" type="datetimeFigureOut">
              <a:rPr lang="fr-FR" smtClean="0"/>
              <a:pPr/>
              <a:t>23/11/2013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4C4B-4827-4AA8-8917-CD1E679183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3A68695-0989-4FF0-A789-2C0EB07AC7B4}" type="datetimeFigureOut">
              <a:rPr lang="fr-FR" smtClean="0"/>
              <a:pPr/>
              <a:t>23/11/2013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8964C4B-4827-4AA8-8917-CD1E679183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8572560" cy="1571635"/>
          </a:xfrm>
        </p:spPr>
        <p:txBody>
          <a:bodyPr>
            <a:normAutofit/>
          </a:bodyPr>
          <a:lstStyle/>
          <a:p>
            <a:r>
              <a:rPr lang="ar-DZ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بسم الله الرحمن الرحيم </a:t>
            </a:r>
            <a:r>
              <a:rPr lang="fr-FR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fr-FR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2143116"/>
            <a:ext cx="8572560" cy="4429156"/>
          </a:xfrm>
        </p:spPr>
        <p:txBody>
          <a:bodyPr>
            <a:normAutofit/>
          </a:bodyPr>
          <a:lstStyle/>
          <a:p>
            <a:r>
              <a:rPr lang="ar-DZ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أستاذ التعليم الثانوي</a:t>
            </a:r>
            <a:r>
              <a:rPr lang="ar-D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  <a:p>
            <a:r>
              <a:rPr lang="ar-DZ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مَهامُّه ووثائقه</a:t>
            </a:r>
            <a:endParaRPr lang="fr-FR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fade thruBlk="1"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/>
              <a:t>اليم الإعلامي الخاص بأساتذة التعليم الثانوي ، مادة العلوم الإسلامية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DZ" dirty="0" smtClean="0">
                <a:cs typeface="+mj-cs"/>
              </a:rPr>
              <a:t>ثانوية يحي </a:t>
            </a:r>
            <a:r>
              <a:rPr lang="ar-DZ" dirty="0" err="1" smtClean="0">
                <a:cs typeface="+mj-cs"/>
              </a:rPr>
              <a:t>بوزيان</a:t>
            </a:r>
            <a:r>
              <a:rPr lang="ar-DZ" dirty="0" smtClean="0">
                <a:cs typeface="+mj-cs"/>
              </a:rPr>
              <a:t> ــ </a:t>
            </a:r>
            <a:r>
              <a:rPr lang="ar-DZ" dirty="0" err="1" smtClean="0">
                <a:cs typeface="+mj-cs"/>
              </a:rPr>
              <a:t>مسرقين</a:t>
            </a:r>
            <a:r>
              <a:rPr lang="ar-DZ" dirty="0" smtClean="0">
                <a:cs typeface="+mj-cs"/>
              </a:rPr>
              <a:t> ــ</a:t>
            </a:r>
          </a:p>
          <a:p>
            <a:pPr algn="ctr"/>
            <a:r>
              <a:rPr lang="ar-D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وهران</a:t>
            </a:r>
          </a:p>
          <a:p>
            <a:pPr algn="ctr"/>
            <a:r>
              <a:rPr lang="ar-DZ" dirty="0" smtClean="0">
                <a:cs typeface="+mj-cs"/>
              </a:rPr>
              <a:t>يوم </a:t>
            </a:r>
            <a:r>
              <a:rPr lang="ar-DZ" dirty="0" err="1" smtClean="0">
                <a:cs typeface="+mj-cs"/>
              </a:rPr>
              <a:t>الإثنين</a:t>
            </a:r>
            <a:r>
              <a:rPr lang="ar-DZ" dirty="0" smtClean="0">
                <a:cs typeface="+mj-cs"/>
              </a:rPr>
              <a:t> 21 محرم 1435 هـ الموافق لـ 25 نوفمبر 2013 </a:t>
            </a:r>
            <a:r>
              <a:rPr lang="ar-DZ" dirty="0" err="1" smtClean="0">
                <a:cs typeface="+mj-cs"/>
              </a:rPr>
              <a:t>م</a:t>
            </a:r>
            <a:endParaRPr lang="ar-DZ" dirty="0" smtClean="0">
              <a:cs typeface="+mj-cs"/>
            </a:endParaRPr>
          </a:p>
          <a:p>
            <a:pPr algn="ctr"/>
            <a:r>
              <a:rPr lang="ar-D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تحت إشراف السيد : مفتش التربية الوطنية </a:t>
            </a:r>
          </a:p>
          <a:p>
            <a:pPr algn="ctr"/>
            <a:r>
              <a:rPr lang="ar-DZ" dirty="0" smtClean="0">
                <a:cs typeface="ACS  Zomorrod Bold" pitchFamily="2" charset="-78"/>
              </a:rPr>
              <a:t>لخضر ولاف</a:t>
            </a:r>
            <a:endParaRPr lang="fr-FR" dirty="0">
              <a:cs typeface="ACS  Zomorrod Bold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أولاً : التنسيق التربوي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dirty="0" smtClean="0"/>
              <a:t>الحوار البناء </a:t>
            </a:r>
            <a:r>
              <a:rPr lang="ar-DZ" dirty="0" err="1" smtClean="0"/>
              <a:t>و</a:t>
            </a:r>
            <a:r>
              <a:rPr lang="ar-DZ" dirty="0" smtClean="0"/>
              <a:t> التكامل مع الزملاء .</a:t>
            </a:r>
          </a:p>
          <a:p>
            <a:pPr algn="r" rtl="1"/>
            <a:r>
              <a:rPr lang="ar-DZ" dirty="0" smtClean="0"/>
              <a:t>المعاملة الحسنة مع الزملاء .</a:t>
            </a:r>
          </a:p>
          <a:p>
            <a:pPr algn="r" rtl="1"/>
            <a:r>
              <a:rPr lang="ar-DZ" dirty="0" smtClean="0"/>
              <a:t>احترام مواعيد التنسيق </a:t>
            </a:r>
            <a:r>
              <a:rPr lang="ar-DZ" dirty="0" err="1" smtClean="0"/>
              <a:t>و</a:t>
            </a:r>
            <a:r>
              <a:rPr lang="ar-DZ" dirty="0" smtClean="0"/>
              <a:t> الندوات الداخلية </a:t>
            </a:r>
            <a:r>
              <a:rPr lang="ar-DZ" dirty="0" err="1" smtClean="0"/>
              <a:t>و</a:t>
            </a:r>
            <a:r>
              <a:rPr lang="ar-DZ" dirty="0" smtClean="0"/>
              <a:t> تسجيلها ” دفتر خاص“ يسمى ” دفتر الندوات ” بعد إثرائها </a:t>
            </a:r>
            <a:r>
              <a:rPr lang="ar-DZ" dirty="0" err="1" smtClean="0"/>
              <a:t>و</a:t>
            </a:r>
            <a:r>
              <a:rPr lang="ar-DZ" dirty="0" smtClean="0"/>
              <a:t> التأكيد على العمل الموحد حسب التوصيات </a:t>
            </a:r>
            <a:r>
              <a:rPr lang="ar-DZ" dirty="0" err="1" smtClean="0"/>
              <a:t>و</a:t>
            </a:r>
            <a:r>
              <a:rPr lang="ar-DZ" dirty="0" smtClean="0"/>
              <a:t> المناهج الجديدة .</a:t>
            </a:r>
          </a:p>
          <a:p>
            <a:pPr algn="r" rtl="1"/>
            <a:r>
              <a:rPr lang="ar-DZ" dirty="0" smtClean="0"/>
              <a:t>تجنب الحوار الفوضوي بالقدرة على الإقناع و تقبل الرأي الآخر .</a:t>
            </a:r>
          </a:p>
          <a:p>
            <a:pPr algn="r" rtl="1"/>
            <a:r>
              <a:rPr lang="ar-DZ" dirty="0" smtClean="0"/>
              <a:t>العمل الجماعي </a:t>
            </a:r>
            <a:r>
              <a:rPr lang="ar-DZ" dirty="0" err="1" smtClean="0"/>
              <a:t>لإحترام</a:t>
            </a:r>
            <a:r>
              <a:rPr lang="ar-DZ" dirty="0" smtClean="0"/>
              <a:t> البرنامج المقرر </a:t>
            </a:r>
            <a:r>
              <a:rPr lang="ar-DZ" dirty="0" err="1" smtClean="0"/>
              <a:t>و</a:t>
            </a:r>
            <a:r>
              <a:rPr lang="ar-DZ" dirty="0" smtClean="0"/>
              <a:t> التوصيات .</a:t>
            </a:r>
          </a:p>
          <a:p>
            <a:pPr algn="r" rtl="1"/>
            <a:r>
              <a:rPr lang="ar-DZ" dirty="0" smtClean="0"/>
              <a:t>مناقشة الجوانب </a:t>
            </a:r>
            <a:r>
              <a:rPr lang="ar-DZ" dirty="0" err="1" smtClean="0"/>
              <a:t>البيداغوجية</a:t>
            </a:r>
            <a:r>
              <a:rPr lang="ar-DZ" dirty="0" smtClean="0"/>
              <a:t> و كيفية استغلال الإمكانيات </a:t>
            </a:r>
            <a:r>
              <a:rPr lang="ar-DZ" dirty="0" err="1" smtClean="0"/>
              <a:t>و</a:t>
            </a:r>
            <a:r>
              <a:rPr lang="ar-DZ" dirty="0" smtClean="0"/>
              <a:t> الوسائل المتوفرة . 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  <p:transition>
    <p:wipe dir="u"/>
    <p:sndAc>
      <p:stSnd>
        <p:snd r:embed="rId2" name="explod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ثانيا : الجانب </a:t>
            </a:r>
            <a:r>
              <a:rPr lang="ar-DZ" dirty="0" err="1" smtClean="0"/>
              <a:t>البيداغوجي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dirty="0" smtClean="0"/>
              <a:t>احترام الحجم الساعي الوارد في التوزيع السنوي .</a:t>
            </a:r>
          </a:p>
          <a:p>
            <a:pPr algn="r" rtl="1"/>
            <a:r>
              <a:rPr lang="ar-DZ" dirty="0" smtClean="0"/>
              <a:t>احترام التوزيع السنوي المقرر ( بعض الأساتذة يرى أن بعض الحصص لا فائدة منها،فيلغيها </a:t>
            </a:r>
            <a:r>
              <a:rPr lang="ar-DZ" dirty="0" err="1" smtClean="0"/>
              <a:t>و</a:t>
            </a:r>
            <a:r>
              <a:rPr lang="ar-DZ" dirty="0" smtClean="0"/>
              <a:t> يعوضها بحصص أو فقرات من عنده بما يراه مناسبا .</a:t>
            </a:r>
          </a:p>
          <a:p>
            <a:pPr algn="r" rtl="1"/>
            <a:r>
              <a:rPr lang="ar-DZ" dirty="0" smtClean="0"/>
              <a:t>ضرورة العمل بالمذكرة التربوية المقترحة شكلا </a:t>
            </a:r>
            <a:r>
              <a:rPr lang="ar-DZ" dirty="0" err="1" smtClean="0"/>
              <a:t>و</a:t>
            </a:r>
            <a:r>
              <a:rPr lang="ar-DZ" dirty="0" smtClean="0"/>
              <a:t> مضمونا </a:t>
            </a:r>
            <a:r>
              <a:rPr lang="ar-DZ" dirty="0" err="1" smtClean="0"/>
              <a:t>و</a:t>
            </a:r>
            <a:r>
              <a:rPr lang="ar-DZ" dirty="0" smtClean="0"/>
              <a:t> الحرص على تفعيل طريقة ” المقاربة بالكفاءات ”.</a:t>
            </a:r>
          </a:p>
          <a:p>
            <a:pPr algn="r" rtl="1"/>
            <a:r>
              <a:rPr lang="ar-DZ" dirty="0" smtClean="0"/>
              <a:t>تسجيل كل ما ينجزه من وضعيات </a:t>
            </a:r>
            <a:r>
              <a:rPr lang="ar-DZ" dirty="0" err="1" smtClean="0"/>
              <a:t>و</a:t>
            </a:r>
            <a:r>
              <a:rPr lang="ar-DZ" dirty="0" smtClean="0"/>
              <a:t> تعليمات وواجبات </a:t>
            </a:r>
            <a:r>
              <a:rPr lang="ar-DZ" dirty="0" err="1" smtClean="0"/>
              <a:t>و</a:t>
            </a:r>
            <a:r>
              <a:rPr lang="ar-DZ" dirty="0" smtClean="0"/>
              <a:t> فروض </a:t>
            </a:r>
            <a:r>
              <a:rPr lang="ar-DZ" dirty="0" err="1" smtClean="0"/>
              <a:t>و</a:t>
            </a:r>
            <a:r>
              <a:rPr lang="ar-DZ" dirty="0" smtClean="0"/>
              <a:t> اختبارات </a:t>
            </a:r>
            <a:r>
              <a:rPr lang="ar-DZ" dirty="0" err="1" smtClean="0"/>
              <a:t>و</a:t>
            </a:r>
            <a:r>
              <a:rPr lang="ar-DZ" dirty="0" smtClean="0"/>
              <a:t> تصحيح على دفتر النصوص .</a:t>
            </a:r>
          </a:p>
          <a:p>
            <a:pPr algn="r" rtl="1"/>
            <a:r>
              <a:rPr lang="ar-DZ" dirty="0" smtClean="0"/>
              <a:t>العناية بدفتر المراسلة </a:t>
            </a:r>
            <a:r>
              <a:rPr lang="ar-DZ" dirty="0" err="1" smtClean="0"/>
              <a:t>و</a:t>
            </a:r>
            <a:r>
              <a:rPr lang="ar-DZ" dirty="0" smtClean="0"/>
              <a:t> تدوين الملاحظات </a:t>
            </a:r>
            <a:r>
              <a:rPr lang="ar-DZ" dirty="0" err="1" smtClean="0"/>
              <a:t>و</a:t>
            </a:r>
            <a:r>
              <a:rPr lang="ar-DZ" dirty="0" smtClean="0"/>
              <a:t> تسجيل النقط عليه لكونه همزة وصل بين الأستاذ </a:t>
            </a:r>
            <a:r>
              <a:rPr lang="ar-DZ" dirty="0" err="1" smtClean="0"/>
              <a:t>و</a:t>
            </a:r>
            <a:r>
              <a:rPr lang="ar-DZ" dirty="0" smtClean="0"/>
              <a:t> الإدارة </a:t>
            </a:r>
            <a:r>
              <a:rPr lang="ar-DZ" dirty="0" err="1" smtClean="0"/>
              <a:t>و</a:t>
            </a:r>
            <a:r>
              <a:rPr lang="ar-DZ" dirty="0" smtClean="0"/>
              <a:t> الأولياء</a:t>
            </a:r>
            <a:endParaRPr lang="fr-FR" dirty="0"/>
          </a:p>
        </p:txBody>
      </p:sp>
    </p:spTree>
  </p:cSld>
  <p:clrMapOvr>
    <a:masterClrMapping/>
  </p:clrMapOvr>
  <p:transition>
    <p:wipe dir="r"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/>
              <a:t>التوثيق</a:t>
            </a:r>
            <a:br>
              <a:rPr lang="ar-DZ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r>
              <a:rPr lang="ar-DZ" dirty="0" smtClean="0"/>
              <a:t>وثائق الأستاذ الضرورية</a:t>
            </a:r>
          </a:p>
          <a:p>
            <a:pPr algn="ctr" rtl="1"/>
            <a:r>
              <a:rPr lang="ar-DZ" dirty="0" smtClean="0"/>
              <a:t>دليل الأستاذ</a:t>
            </a:r>
          </a:p>
          <a:p>
            <a:pPr algn="ctr" rtl="1"/>
            <a:r>
              <a:rPr lang="ar-DZ" dirty="0" smtClean="0"/>
              <a:t>الوثائق المرفقة للمنهاج : التي توضح </a:t>
            </a:r>
            <a:r>
              <a:rPr lang="ar-DZ" dirty="0" err="1" smtClean="0"/>
              <a:t>الأداءات</a:t>
            </a:r>
            <a:r>
              <a:rPr lang="ar-DZ" dirty="0" smtClean="0"/>
              <a:t> و التعليمات المطلوبة في العمل التربوي .</a:t>
            </a:r>
          </a:p>
          <a:p>
            <a:pPr algn="ctr" rtl="1"/>
            <a:r>
              <a:rPr lang="ar-DZ" dirty="0" err="1" smtClean="0"/>
              <a:t>التوازيع</a:t>
            </a:r>
            <a:r>
              <a:rPr lang="ar-DZ" dirty="0" smtClean="0"/>
              <a:t> السنوية : تنجز </a:t>
            </a:r>
            <a:r>
              <a:rPr lang="ar-DZ" dirty="0" err="1" smtClean="0"/>
              <a:t>و</a:t>
            </a:r>
            <a:r>
              <a:rPr lang="ar-DZ" dirty="0" smtClean="0"/>
              <a:t> تحترم حسب وثيقة تخفيف المناهج مع مراعاة الحجم الساعي للوحدات التعليمية .</a:t>
            </a:r>
          </a:p>
          <a:p>
            <a:pPr algn="ctr" rtl="1"/>
            <a:r>
              <a:rPr lang="ar-DZ" dirty="0" smtClean="0"/>
              <a:t>المناهج : المعلم الأساسي للمهمة التربوية ، </a:t>
            </a:r>
            <a:r>
              <a:rPr lang="ar-DZ" dirty="0" err="1" smtClean="0"/>
              <a:t>و</a:t>
            </a:r>
            <a:r>
              <a:rPr lang="ar-DZ" dirty="0" smtClean="0"/>
              <a:t> على الأستاذ أن يلتزم بما يرد فيها .</a:t>
            </a:r>
            <a:endParaRPr lang="fr-FR" dirty="0"/>
          </a:p>
        </p:txBody>
      </p:sp>
    </p:spTree>
  </p:cSld>
  <p:clrMapOvr>
    <a:masterClrMapping/>
  </p:clrMapOvr>
  <p:transition>
    <p:wheel spokes="1"/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المذكرات التربوية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تصنيف </a:t>
            </a:r>
            <a:r>
              <a:rPr lang="ar-DZ" dirty="0" err="1" smtClean="0"/>
              <a:t>و</a:t>
            </a:r>
            <a:r>
              <a:rPr lang="ar-DZ" dirty="0" smtClean="0"/>
              <a:t> ترتيب المذكرات حسب الملفات أو المجالات </a:t>
            </a:r>
            <a:r>
              <a:rPr lang="ar-DZ" dirty="0" err="1" smtClean="0"/>
              <a:t>و</a:t>
            </a:r>
            <a:r>
              <a:rPr lang="ar-DZ" dirty="0" smtClean="0"/>
              <a:t> تكون منظمة </a:t>
            </a:r>
            <a:r>
              <a:rPr lang="ar-DZ" dirty="0" err="1" smtClean="0"/>
              <a:t>و</a:t>
            </a:r>
            <a:r>
              <a:rPr lang="ar-DZ" dirty="0" smtClean="0"/>
              <a:t> واضحة .</a:t>
            </a:r>
          </a:p>
          <a:p>
            <a:pPr algn="r" rtl="1"/>
            <a:r>
              <a:rPr lang="ar-DZ" dirty="0" smtClean="0"/>
              <a:t>في حالة </a:t>
            </a:r>
            <a:r>
              <a:rPr lang="ar-DZ" dirty="0" err="1" smtClean="0"/>
              <a:t>الإعتماد</a:t>
            </a:r>
            <a:r>
              <a:rPr lang="ar-DZ" dirty="0" smtClean="0"/>
              <a:t> على المذكرات من </a:t>
            </a:r>
            <a:r>
              <a:rPr lang="ar-DZ" dirty="0" err="1" smtClean="0"/>
              <a:t>الأنترنت</a:t>
            </a:r>
            <a:r>
              <a:rPr lang="ar-DZ" dirty="0" smtClean="0"/>
              <a:t> على  الأستاذ مراجعتها </a:t>
            </a:r>
            <a:r>
              <a:rPr lang="ar-DZ" dirty="0" err="1" smtClean="0"/>
              <a:t>و</a:t>
            </a:r>
            <a:r>
              <a:rPr lang="ar-DZ" dirty="0" smtClean="0"/>
              <a:t> تكييفها مع السندات التي بحوزته ، </a:t>
            </a:r>
            <a:r>
              <a:rPr lang="ar-DZ" dirty="0" err="1" smtClean="0"/>
              <a:t>و</a:t>
            </a:r>
            <a:r>
              <a:rPr lang="ar-DZ" dirty="0" smtClean="0"/>
              <a:t> عدم </a:t>
            </a:r>
            <a:r>
              <a:rPr lang="ar-DZ" dirty="0" err="1" smtClean="0"/>
              <a:t>الإكتفاء</a:t>
            </a:r>
            <a:r>
              <a:rPr lang="ar-DZ" dirty="0" smtClean="0"/>
              <a:t> بنسخ ما يطرح في مواقع </a:t>
            </a:r>
            <a:r>
              <a:rPr lang="ar-DZ" dirty="0" err="1" smtClean="0"/>
              <a:t>الأنترنت</a:t>
            </a:r>
            <a:r>
              <a:rPr lang="ar-DZ" dirty="0" smtClean="0"/>
              <a:t>.</a:t>
            </a:r>
            <a:endParaRPr lang="fr-FR" dirty="0"/>
          </a:p>
        </p:txBody>
      </p:sp>
    </p:spTree>
  </p:cSld>
  <p:clrMapOvr>
    <a:masterClrMapping/>
  </p:clrMapOvr>
  <p:transition>
    <p:wheel spokes="3"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وثائق التقويم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dirty="0" smtClean="0"/>
              <a:t>دفتر التنقيط : ” يحتوي على قائمة التلاميذ </a:t>
            </a:r>
            <a:r>
              <a:rPr lang="ar-DZ" dirty="0" err="1" smtClean="0"/>
              <a:t>و</a:t>
            </a:r>
            <a:r>
              <a:rPr lang="ar-DZ" dirty="0" smtClean="0"/>
              <a:t> يساعد على متابعتهم من حيث </a:t>
            </a:r>
            <a:r>
              <a:rPr lang="ar-DZ" dirty="0" err="1" smtClean="0"/>
              <a:t>الإنضباط</a:t>
            </a:r>
            <a:r>
              <a:rPr lang="ar-DZ" dirty="0" smtClean="0"/>
              <a:t> و المشاركة </a:t>
            </a:r>
            <a:r>
              <a:rPr lang="ar-DZ" dirty="0" err="1" smtClean="0"/>
              <a:t>و</a:t>
            </a:r>
            <a:r>
              <a:rPr lang="ar-DZ" dirty="0" smtClean="0"/>
              <a:t> حل الواجبات المنزلية ... كما هو مفيد جدا بالنسبة للأستاذ الجديد على التلاميذ .</a:t>
            </a:r>
          </a:p>
          <a:p>
            <a:pPr algn="r" rtl="1"/>
            <a:r>
              <a:rPr lang="ar-DZ" dirty="0" err="1" smtClean="0"/>
              <a:t>الإحتفاظ</a:t>
            </a:r>
            <a:r>
              <a:rPr lang="ar-DZ" dirty="0" smtClean="0"/>
              <a:t> بالواجبات </a:t>
            </a:r>
            <a:r>
              <a:rPr lang="ar-DZ" dirty="0" err="1" smtClean="0"/>
              <a:t>و</a:t>
            </a:r>
            <a:r>
              <a:rPr lang="ar-DZ" dirty="0" smtClean="0"/>
              <a:t> الفروض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err="1" smtClean="0"/>
              <a:t>الإختبارات</a:t>
            </a:r>
            <a:r>
              <a:rPr lang="ar-DZ" dirty="0" smtClean="0"/>
              <a:t> مع التصحيح “يطلب إلصاق نسخة منها مع الحل في دفتر النصوص . في جزء الفروض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err="1" smtClean="0"/>
              <a:t>الإختبارات</a:t>
            </a:r>
            <a:r>
              <a:rPr lang="ar-DZ" dirty="0" smtClean="0"/>
              <a:t> مع سلم التنقيط .“</a:t>
            </a:r>
          </a:p>
          <a:p>
            <a:pPr algn="r" rtl="1"/>
            <a:r>
              <a:rPr lang="ar-DZ" dirty="0" smtClean="0"/>
              <a:t>أن تتطابق النقاط المدونة في جميع الوثائق .</a:t>
            </a:r>
          </a:p>
          <a:p>
            <a:pPr algn="r" rtl="1"/>
            <a:r>
              <a:rPr lang="ar-DZ" dirty="0" smtClean="0"/>
              <a:t>السندات : الكتاب المدرسي كمرجع أساسي مع مراعاة الطبعة الجديدة ، المراجع </a:t>
            </a:r>
            <a:r>
              <a:rPr lang="ar-DZ" dirty="0" err="1" smtClean="0"/>
              <a:t>و</a:t>
            </a:r>
            <a:r>
              <a:rPr lang="ar-DZ" dirty="0" smtClean="0"/>
              <a:t> الكتب الخارجية </a:t>
            </a:r>
            <a:r>
              <a:rPr lang="ar-DZ" dirty="0" err="1" smtClean="0"/>
              <a:t>و</a:t>
            </a:r>
            <a:r>
              <a:rPr lang="ar-DZ" dirty="0" smtClean="0"/>
              <a:t> المجلات ، مع توضيح مصادرها .</a:t>
            </a:r>
            <a:endParaRPr lang="fr-FR" dirty="0"/>
          </a:p>
        </p:txBody>
      </p:sp>
    </p:spTree>
  </p:cSld>
  <p:clrMapOvr>
    <a:masterClrMapping/>
  </p:clrMapOvr>
  <p:transition>
    <p:plus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ثالثا : الجانب التربوي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/>
            <a:r>
              <a:rPr lang="ar-DZ" dirty="0" smtClean="0"/>
              <a:t>1 ــ ضرورة العمل بالطريقة التربوية حسب ما يمليه الإصلاح التربوي الجديد الذي يؤكد على محورية التلميذ في العملية التربوية .</a:t>
            </a:r>
          </a:p>
          <a:p>
            <a:pPr algn="r" rtl="1"/>
            <a:r>
              <a:rPr lang="ar-DZ" dirty="0" smtClean="0"/>
              <a:t>2 ــ القدرة على التحكم في مراحل الوضعية </a:t>
            </a:r>
            <a:r>
              <a:rPr lang="ar-DZ" dirty="0" err="1" smtClean="0"/>
              <a:t>و</a:t>
            </a:r>
            <a:r>
              <a:rPr lang="ar-DZ" dirty="0" smtClean="0"/>
              <a:t> إعطاء فرصة للتلميذ على استقراء الإشكالية </a:t>
            </a:r>
            <a:r>
              <a:rPr lang="ar-DZ" dirty="0" err="1" smtClean="0"/>
              <a:t>و</a:t>
            </a:r>
            <a:r>
              <a:rPr lang="ar-DZ" dirty="0" smtClean="0"/>
              <a:t> استنتاج المطلوب .</a:t>
            </a:r>
          </a:p>
          <a:p>
            <a:pPr algn="r" rtl="1"/>
            <a:r>
              <a:rPr lang="ar-DZ" dirty="0" smtClean="0"/>
              <a:t>3 ــ التسجيل على السبورة الواضح بالقدر الذي يمكن من القراءة </a:t>
            </a:r>
            <a:r>
              <a:rPr lang="ar-DZ" dirty="0" err="1" smtClean="0"/>
              <a:t>و</a:t>
            </a:r>
            <a:r>
              <a:rPr lang="ar-DZ" dirty="0" smtClean="0"/>
              <a:t> الفهم لا بحجم المعلومات المطلوبة للإجابة على الإشكال المطروح .</a:t>
            </a:r>
          </a:p>
          <a:p>
            <a:pPr algn="r" rtl="1"/>
            <a:r>
              <a:rPr lang="ar-DZ" dirty="0" smtClean="0"/>
              <a:t>4 ــ القدرة على ربط التلميذ بالوضعية من خلال الأسلوب </a:t>
            </a:r>
            <a:r>
              <a:rPr lang="ar-DZ" dirty="0" err="1" smtClean="0"/>
              <a:t>التشويقي</a:t>
            </a:r>
            <a:r>
              <a:rPr lang="ar-DZ" dirty="0" smtClean="0"/>
              <a:t> للبحث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err="1" smtClean="0"/>
              <a:t>الإستقراء</a:t>
            </a:r>
            <a:r>
              <a:rPr lang="ar-DZ" dirty="0" smtClean="0"/>
              <a:t> و إدراك الأستاذ لأهمية احتوائه للقسم من خلال مراقبته </a:t>
            </a:r>
            <a:r>
              <a:rPr lang="ar-DZ" dirty="0" err="1" smtClean="0"/>
              <a:t>و</a:t>
            </a:r>
            <a:r>
              <a:rPr lang="ar-DZ" dirty="0" smtClean="0"/>
              <a:t> توجيهه لعمل التلاميذ </a:t>
            </a:r>
            <a:r>
              <a:rPr lang="ar-DZ" dirty="0" err="1" smtClean="0"/>
              <a:t>و</a:t>
            </a:r>
            <a:r>
              <a:rPr lang="ar-DZ" dirty="0" smtClean="0"/>
              <a:t> تحركاته </a:t>
            </a:r>
            <a:r>
              <a:rPr lang="ar-DZ" dirty="0" err="1" smtClean="0"/>
              <a:t>و</a:t>
            </a:r>
            <a:r>
              <a:rPr lang="ar-DZ" dirty="0" smtClean="0"/>
              <a:t> إرشاداته </a:t>
            </a:r>
            <a:r>
              <a:rPr lang="ar-DZ" dirty="0" err="1" smtClean="0"/>
              <a:t>و</a:t>
            </a:r>
            <a:r>
              <a:rPr lang="ar-DZ" dirty="0" smtClean="0"/>
              <a:t> طريقة تنقله من نشاط لآخر .</a:t>
            </a:r>
          </a:p>
          <a:p>
            <a:pPr algn="r" rtl="1"/>
            <a:r>
              <a:rPr lang="ar-DZ" dirty="0" smtClean="0"/>
              <a:t>5 ــ العمل على مراقبة نشاط التلاميذ </a:t>
            </a:r>
            <a:r>
              <a:rPr lang="ar-DZ" dirty="0" err="1" smtClean="0"/>
              <a:t>و</a:t>
            </a:r>
            <a:r>
              <a:rPr lang="ar-DZ" dirty="0" smtClean="0"/>
              <a:t> كراريسهم من بداية السنة الدراسية حتى لا تتراكم الأمور “ تصحيح الكراريس مرة في الفصل ”</a:t>
            </a:r>
          </a:p>
          <a:p>
            <a:pPr algn="r" rtl="1"/>
            <a:r>
              <a:rPr lang="ar-DZ" dirty="0" smtClean="0"/>
              <a:t>6 ــ إحصاء </a:t>
            </a:r>
            <a:r>
              <a:rPr lang="ar-DZ" dirty="0" err="1" smtClean="0"/>
              <a:t>الغيابات</a:t>
            </a:r>
            <a:r>
              <a:rPr lang="ar-DZ" dirty="0" smtClean="0"/>
              <a:t> و تسجيلها في كل حصة لأن التلميذ هو تحت مسؤولية الأستاذ،و الأستاذ هو المعني بالتبليغ حال الغياب .</a:t>
            </a:r>
          </a:p>
          <a:p>
            <a:pPr algn="r" rtl="1"/>
            <a:r>
              <a:rPr lang="ar-DZ" dirty="0" smtClean="0"/>
              <a:t>7 ــ تشجيع التلاميذ على البحوث من خلال العمل الجماعي أو الفردي في </a:t>
            </a:r>
            <a:r>
              <a:rPr lang="ar-DZ" dirty="0"/>
              <a:t>إ</a:t>
            </a:r>
            <a:r>
              <a:rPr lang="ar-DZ" dirty="0" smtClean="0"/>
              <a:t>طار مشروع .</a:t>
            </a:r>
          </a:p>
          <a:p>
            <a:pPr algn="r" rtl="1"/>
            <a:r>
              <a:rPr lang="ar-DZ" dirty="0" smtClean="0"/>
              <a:t>8 ــ </a:t>
            </a:r>
            <a:r>
              <a:rPr lang="ar-DZ" dirty="0" err="1" smtClean="0"/>
              <a:t>إستغلال</a:t>
            </a:r>
            <a:r>
              <a:rPr lang="ar-DZ" dirty="0" smtClean="0"/>
              <a:t> الوسائل التكنولوجية ( الإعلام الآلي ــ </a:t>
            </a:r>
            <a:r>
              <a:rPr lang="ar-DZ" dirty="0" err="1" smtClean="0"/>
              <a:t>الأنترنت</a:t>
            </a:r>
            <a:r>
              <a:rPr lang="ar-DZ" dirty="0" smtClean="0"/>
              <a:t> ــ الكاشف العارض ... لترسيخ المفاهيم للوحدة التربوية .   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  <p:transition>
    <p:strips dir="ru"/>
    <p:sndAc>
      <p:stSnd>
        <p:snd r:embed="rId2" name="voltag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رابعا : الجانب الإداري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ar-DZ" dirty="0" smtClean="0"/>
              <a:t>الإطلاع على التشريع المدرسي .</a:t>
            </a:r>
          </a:p>
          <a:p>
            <a:pPr algn="r" rtl="1"/>
            <a:r>
              <a:rPr lang="ar-DZ" dirty="0" smtClean="0"/>
              <a:t>تجنب </a:t>
            </a:r>
            <a:r>
              <a:rPr lang="ar-DZ" dirty="0" err="1" smtClean="0"/>
              <a:t>التأخرات</a:t>
            </a:r>
            <a:r>
              <a:rPr lang="ar-DZ" dirty="0" smtClean="0"/>
              <a:t> ، فقد تصبح ظاهرة </a:t>
            </a:r>
            <a:r>
              <a:rPr lang="ar-DZ" dirty="0" err="1" smtClean="0"/>
              <a:t>إعتيادية</a:t>
            </a:r>
            <a:r>
              <a:rPr lang="ar-DZ" dirty="0" smtClean="0"/>
              <a:t> و سلوك غير مقبول .</a:t>
            </a:r>
          </a:p>
          <a:p>
            <a:pPr algn="r" rtl="1"/>
            <a:r>
              <a:rPr lang="ar-DZ" dirty="0" smtClean="0"/>
              <a:t>تجنب </a:t>
            </a:r>
            <a:r>
              <a:rPr lang="ar-DZ" dirty="0" err="1" smtClean="0"/>
              <a:t>الغيابات</a:t>
            </a:r>
            <a:r>
              <a:rPr lang="ar-DZ" dirty="0" smtClean="0"/>
              <a:t> ، لما لها من أثر سلبي على الأستاذ و التلميذ .</a:t>
            </a:r>
          </a:p>
          <a:p>
            <a:pPr algn="r" rtl="1"/>
            <a:r>
              <a:rPr lang="ar-DZ" dirty="0" smtClean="0"/>
              <a:t>المشاركة في نشاطات المؤسسة في إطار ما يمكن أن تساهم </a:t>
            </a:r>
            <a:r>
              <a:rPr lang="ar-DZ" dirty="0" err="1" smtClean="0"/>
              <a:t>به</a:t>
            </a:r>
            <a:r>
              <a:rPr lang="ar-DZ" dirty="0" smtClean="0"/>
              <a:t> المادة ( المناسبات الدينية </a:t>
            </a:r>
            <a:r>
              <a:rPr lang="ar-DZ" dirty="0" err="1" smtClean="0"/>
              <a:t>و</a:t>
            </a:r>
            <a:r>
              <a:rPr lang="ar-DZ" dirty="0" smtClean="0"/>
              <a:t> الوطنية ) .</a:t>
            </a:r>
          </a:p>
          <a:p>
            <a:pPr algn="r" rtl="1"/>
            <a:r>
              <a:rPr lang="ar-DZ" dirty="0" smtClean="0"/>
              <a:t>تسليم الوثائق </a:t>
            </a:r>
            <a:r>
              <a:rPr lang="ar-DZ" dirty="0" err="1" smtClean="0"/>
              <a:t>و</a:t>
            </a:r>
            <a:r>
              <a:rPr lang="ar-DZ" dirty="0" smtClean="0"/>
              <a:t> الأعمال المطلوبة للإدارة في الآجال المحددة </a:t>
            </a:r>
            <a:r>
              <a:rPr lang="ar-DZ" dirty="0" err="1" smtClean="0"/>
              <a:t>و</a:t>
            </a:r>
            <a:r>
              <a:rPr lang="ar-DZ" dirty="0" smtClean="0"/>
              <a:t> إدراج </a:t>
            </a:r>
            <a:r>
              <a:rPr lang="ar-DZ" dirty="0" err="1" smtClean="0"/>
              <a:t>الإختبارات</a:t>
            </a:r>
            <a:r>
              <a:rPr lang="ar-DZ" dirty="0" smtClean="0"/>
              <a:t> في مصلحة الأرشيف ( بعد التصحيح </a:t>
            </a:r>
            <a:r>
              <a:rPr lang="ar-DZ" dirty="0" err="1" smtClean="0"/>
              <a:t>و</a:t>
            </a:r>
            <a:r>
              <a:rPr lang="ar-DZ" dirty="0" smtClean="0"/>
              <a:t> تدوين النقاط )</a:t>
            </a:r>
          </a:p>
          <a:p>
            <a:pPr algn="r" rtl="1"/>
            <a:r>
              <a:rPr lang="ar-DZ" dirty="0" smtClean="0"/>
              <a:t>احتفاظ الأستاذ بما لديه من وثائق رسمية </a:t>
            </a:r>
            <a:r>
              <a:rPr lang="ar-DZ" dirty="0" err="1" smtClean="0"/>
              <a:t>و</a:t>
            </a:r>
            <a:r>
              <a:rPr lang="ar-DZ" dirty="0" smtClean="0"/>
              <a:t> شهادات عمل </a:t>
            </a:r>
            <a:r>
              <a:rPr lang="ar-DZ" dirty="0" err="1" smtClean="0"/>
              <a:t>و</a:t>
            </a:r>
            <a:r>
              <a:rPr lang="ar-DZ" dirty="0" smtClean="0"/>
              <a:t> مؤهلات </a:t>
            </a:r>
            <a:r>
              <a:rPr lang="ar-DZ" dirty="0" err="1" smtClean="0"/>
              <a:t>و</a:t>
            </a:r>
            <a:r>
              <a:rPr lang="ar-DZ" dirty="0" smtClean="0"/>
              <a:t> تقارير </a:t>
            </a:r>
            <a:r>
              <a:rPr lang="ar-DZ" dirty="0" err="1" smtClean="0"/>
              <a:t>و</a:t>
            </a:r>
            <a:r>
              <a:rPr lang="ar-DZ" dirty="0" smtClean="0"/>
              <a:t> زيارات </a:t>
            </a:r>
            <a:r>
              <a:rPr lang="ar-DZ" dirty="0" err="1" smtClean="0"/>
              <a:t>و</a:t>
            </a:r>
            <a:r>
              <a:rPr lang="ar-DZ" dirty="0" smtClean="0"/>
              <a:t> تثبيت </a:t>
            </a:r>
            <a:r>
              <a:rPr lang="ar-DZ" dirty="0" err="1" smtClean="0"/>
              <a:t>و</a:t>
            </a:r>
            <a:r>
              <a:rPr lang="ar-DZ" dirty="0" smtClean="0"/>
              <a:t> تعيين...في مجمع منظم يليق بمكانته العلمية </a:t>
            </a:r>
            <a:r>
              <a:rPr lang="ar-DZ" dirty="0" err="1" smtClean="0"/>
              <a:t>و</a:t>
            </a:r>
            <a:r>
              <a:rPr lang="ar-DZ" dirty="0" smtClean="0"/>
              <a:t> المهنية ... </a:t>
            </a:r>
            <a:endParaRPr lang="fr-FR" dirty="0"/>
          </a:p>
        </p:txBody>
      </p:sp>
    </p:spTree>
  </p:cSld>
  <p:clrMapOvr>
    <a:masterClrMapping/>
  </p:clrMapOvr>
  <p:transition>
    <p:comb dir="vert"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142</TotalTime>
  <Words>694</Words>
  <Application>Microsoft Office PowerPoint</Application>
  <PresentationFormat>Affichage à l'écran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Apex</vt:lpstr>
      <vt:lpstr>بسم الله الرحمن الرحيم  </vt:lpstr>
      <vt:lpstr>اليم الإعلامي الخاص بأساتذة التعليم الثانوي ، مادة العلوم الإسلامية</vt:lpstr>
      <vt:lpstr>أولاً : التنسيق التربوي</vt:lpstr>
      <vt:lpstr>ثانيا : الجانب البيداغوجي</vt:lpstr>
      <vt:lpstr>التوثيق </vt:lpstr>
      <vt:lpstr>المذكرات التربوية</vt:lpstr>
      <vt:lpstr>وثائق التقويم</vt:lpstr>
      <vt:lpstr>ثالثا : الجانب التربوي </vt:lpstr>
      <vt:lpstr>رابعا : الجانب الإداري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Admin</dc:creator>
  <cp:lastModifiedBy>Admin</cp:lastModifiedBy>
  <cp:revision>17</cp:revision>
  <dcterms:created xsi:type="dcterms:W3CDTF">2013-10-24T19:31:36Z</dcterms:created>
  <dcterms:modified xsi:type="dcterms:W3CDTF">2013-11-23T13:45:19Z</dcterms:modified>
</cp:coreProperties>
</file>